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63" autoAdjust="0"/>
    <p:restoredTop sz="94660"/>
  </p:normalViewPr>
  <p:slideViewPr>
    <p:cSldViewPr>
      <p:cViewPr varScale="1">
        <p:scale>
          <a:sx n="84" d="100"/>
          <a:sy n="84" d="100"/>
        </p:scale>
        <p:origin x="-53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BFEB1-DA6F-4D5B-B741-542610F4E42B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A049D7-BDEA-4A3D-A9FE-5047BB12C5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049D7-BDEA-4A3D-A9FE-5047BB12C54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3D4B-FA2D-48D7-B086-75B781304540}" type="datetimeFigureOut">
              <a:rPr lang="ru-RU" smtClean="0"/>
              <a:pPr/>
              <a:t>14.03.2024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3EFDC-E3F6-4497-933A-0D23AF02F58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image" Target="../media/image6.jpeg"/><Relationship Id="rId26" Type="http://schemas.openxmlformats.org/officeDocument/2006/relationships/image" Target="../media/image14.jpeg"/><Relationship Id="rId3" Type="http://schemas.openxmlformats.org/officeDocument/2006/relationships/slide" Target="slide5.xml"/><Relationship Id="rId21" Type="http://schemas.openxmlformats.org/officeDocument/2006/relationships/image" Target="../media/image9.jpeg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image" Target="../media/image5.jpeg"/><Relationship Id="rId25" Type="http://schemas.openxmlformats.org/officeDocument/2006/relationships/image" Target="../media/image13.jpeg"/><Relationship Id="rId2" Type="http://schemas.openxmlformats.org/officeDocument/2006/relationships/image" Target="../media/image2.jpeg"/><Relationship Id="rId16" Type="http://schemas.openxmlformats.org/officeDocument/2006/relationships/image" Target="../media/image4.jpeg"/><Relationship Id="rId20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10.xml"/><Relationship Id="rId24" Type="http://schemas.openxmlformats.org/officeDocument/2006/relationships/image" Target="../media/image12.jpeg"/><Relationship Id="rId5" Type="http://schemas.openxmlformats.org/officeDocument/2006/relationships/slide" Target="slide14.xml"/><Relationship Id="rId15" Type="http://schemas.openxmlformats.org/officeDocument/2006/relationships/image" Target="../media/image3.jpeg"/><Relationship Id="rId23" Type="http://schemas.openxmlformats.org/officeDocument/2006/relationships/image" Target="../media/image11.jpeg"/><Relationship Id="rId10" Type="http://schemas.openxmlformats.org/officeDocument/2006/relationships/slide" Target="slide3.xml"/><Relationship Id="rId19" Type="http://schemas.openxmlformats.org/officeDocument/2006/relationships/image" Target="../media/image7.jpeg"/><Relationship Id="rId4" Type="http://schemas.openxmlformats.org/officeDocument/2006/relationships/slide" Target="slide9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image" Target="../media/image10.jpeg"/><Relationship Id="rId27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DNS\OneDrive\Рабочий стол\053a2cd3b325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9552" y="980728"/>
            <a:ext cx="460851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" pitchFamily="34" charset="0"/>
              </a:rPr>
              <a:t>Путешествие в Крым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Light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576" y="263691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Интерактивная карта</a:t>
            </a:r>
            <a:endParaRPr lang="ru-RU" sz="2800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.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.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." descr="C:\Users\DNS\OneDrive\Рабочий стол\43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8413" y="0"/>
            <a:ext cx="9242413" cy="6858000"/>
          </a:xfrm>
          <a:prstGeom prst="rect">
            <a:avLst/>
          </a:prstGeom>
          <a:noFill/>
        </p:spPr>
      </p:pic>
      <p:sp>
        <p:nvSpPr>
          <p:cNvPr id="5" name="."/>
          <p:cNvSpPr txBox="1"/>
          <p:nvPr/>
        </p:nvSpPr>
        <p:spPr>
          <a:xfrm>
            <a:off x="-108520" y="0"/>
            <a:ext cx="9252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Крым</a:t>
            </a:r>
            <a:endParaRPr lang="ru-RU" sz="3600" dirty="0"/>
          </a:p>
        </p:txBody>
      </p:sp>
      <p:sp>
        <p:nvSpPr>
          <p:cNvPr id="6" name="."/>
          <p:cNvSpPr txBox="1"/>
          <p:nvPr/>
        </p:nvSpPr>
        <p:spPr>
          <a:xfrm>
            <a:off x="4211960" y="5733256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Гурзуф</a:t>
            </a:r>
            <a:endParaRPr lang="ru-RU" sz="1600" dirty="0"/>
          </a:p>
        </p:txBody>
      </p:sp>
      <p:sp>
        <p:nvSpPr>
          <p:cNvPr id="7" name="гурзуф">
            <a:hlinkClick r:id="rId3" action="ppaction://hlinksldjump"/>
          </p:cNvPr>
          <p:cNvSpPr/>
          <p:nvPr/>
        </p:nvSpPr>
        <p:spPr>
          <a:xfrm>
            <a:off x="4067944" y="5805264"/>
            <a:ext cx="144016" cy="144016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бахчисарай">
            <a:hlinkClick r:id="rId4" action="ppaction://hlinksldjump"/>
          </p:cNvPr>
          <p:cNvSpPr/>
          <p:nvPr/>
        </p:nvSpPr>
        <p:spPr>
          <a:xfrm>
            <a:off x="3059832" y="5229200"/>
            <a:ext cx="144016" cy="144016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."/>
          <p:cNvSpPr txBox="1"/>
          <p:nvPr/>
        </p:nvSpPr>
        <p:spPr>
          <a:xfrm>
            <a:off x="3203848" y="5085184"/>
            <a:ext cx="1728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Бахчисарай</a:t>
            </a:r>
            <a:endParaRPr lang="ru-RU" sz="1600" dirty="0"/>
          </a:p>
        </p:txBody>
      </p:sp>
      <p:sp>
        <p:nvSpPr>
          <p:cNvPr id="10" name="инкерман">
            <a:hlinkClick r:id="rId5" action="ppaction://hlinksldjump"/>
          </p:cNvPr>
          <p:cNvSpPr/>
          <p:nvPr/>
        </p:nvSpPr>
        <p:spPr>
          <a:xfrm>
            <a:off x="2411760" y="5445224"/>
            <a:ext cx="144016" cy="144016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."/>
          <p:cNvSpPr txBox="1"/>
          <p:nvPr/>
        </p:nvSpPr>
        <p:spPr>
          <a:xfrm>
            <a:off x="1331640" y="5301208"/>
            <a:ext cx="1080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Инкерман</a:t>
            </a:r>
            <a:endParaRPr lang="ru-RU" sz="1600" dirty="0"/>
          </a:p>
        </p:txBody>
      </p:sp>
      <p:sp>
        <p:nvSpPr>
          <p:cNvPr id="12" name="1ялта"/>
          <p:cNvSpPr/>
          <p:nvPr/>
        </p:nvSpPr>
        <p:spPr>
          <a:xfrm>
            <a:off x="3851920" y="6021288"/>
            <a:ext cx="432048" cy="2160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2гурзуф"/>
          <p:cNvSpPr/>
          <p:nvPr/>
        </p:nvSpPr>
        <p:spPr>
          <a:xfrm>
            <a:off x="4283968" y="5805264"/>
            <a:ext cx="648072" cy="2160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3евпатория"/>
          <p:cNvSpPr/>
          <p:nvPr/>
        </p:nvSpPr>
        <p:spPr>
          <a:xfrm>
            <a:off x="1907704" y="4149080"/>
            <a:ext cx="792088" cy="2160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4симферополь"/>
          <p:cNvSpPr/>
          <p:nvPr/>
        </p:nvSpPr>
        <p:spPr>
          <a:xfrm>
            <a:off x="3923928" y="4509120"/>
            <a:ext cx="1008112" cy="288032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5феодосия"/>
          <p:cNvSpPr/>
          <p:nvPr/>
        </p:nvSpPr>
        <p:spPr>
          <a:xfrm>
            <a:off x="6372200" y="4221088"/>
            <a:ext cx="792088" cy="2160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6бахчисарай"/>
          <p:cNvSpPr/>
          <p:nvPr/>
        </p:nvSpPr>
        <p:spPr>
          <a:xfrm>
            <a:off x="3275856" y="5157192"/>
            <a:ext cx="1008112" cy="2160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7севастополь"/>
          <p:cNvSpPr/>
          <p:nvPr/>
        </p:nvSpPr>
        <p:spPr>
          <a:xfrm>
            <a:off x="1331640" y="5805264"/>
            <a:ext cx="936104" cy="2160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8алушта"/>
          <p:cNvSpPr/>
          <p:nvPr/>
        </p:nvSpPr>
        <p:spPr>
          <a:xfrm>
            <a:off x="4427984" y="5301208"/>
            <a:ext cx="648072" cy="2160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9керчь"/>
          <p:cNvSpPr/>
          <p:nvPr/>
        </p:nvSpPr>
        <p:spPr>
          <a:xfrm>
            <a:off x="8316416" y="2852936"/>
            <a:ext cx="504056" cy="2160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10судак"/>
          <p:cNvSpPr/>
          <p:nvPr/>
        </p:nvSpPr>
        <p:spPr>
          <a:xfrm>
            <a:off x="5580112" y="4797152"/>
            <a:ext cx="432048" cy="14401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11джанкой"/>
          <p:cNvSpPr/>
          <p:nvPr/>
        </p:nvSpPr>
        <p:spPr>
          <a:xfrm>
            <a:off x="4211960" y="2348880"/>
            <a:ext cx="648072" cy="14401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12инкерман"/>
          <p:cNvSpPr/>
          <p:nvPr/>
        </p:nvSpPr>
        <p:spPr>
          <a:xfrm>
            <a:off x="1475656" y="5373216"/>
            <a:ext cx="936104" cy="21602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ялта">
            <a:hlinkClick r:id="rId6" action="ppaction://hlinksldjump"/>
          </p:cNvPr>
          <p:cNvSpPr/>
          <p:nvPr/>
        </p:nvSpPr>
        <p:spPr>
          <a:xfrm rot="3404219">
            <a:off x="3687507" y="6046002"/>
            <a:ext cx="131074" cy="133266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евпатория">
            <a:hlinkClick r:id="rId7" action="ppaction://hlinksldjump"/>
          </p:cNvPr>
          <p:cNvSpPr/>
          <p:nvPr/>
        </p:nvSpPr>
        <p:spPr>
          <a:xfrm>
            <a:off x="1907704" y="4005064"/>
            <a:ext cx="144016" cy="144016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симферополь">
            <a:hlinkClick r:id="rId8" action="ppaction://hlinksldjump"/>
          </p:cNvPr>
          <p:cNvSpPr/>
          <p:nvPr/>
        </p:nvSpPr>
        <p:spPr>
          <a:xfrm>
            <a:off x="3275856" y="4365104"/>
            <a:ext cx="576064" cy="5760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федосия">
            <a:hlinkClick r:id="rId9" action="ppaction://hlinksldjump"/>
          </p:cNvPr>
          <p:cNvSpPr/>
          <p:nvPr/>
        </p:nvSpPr>
        <p:spPr>
          <a:xfrm rot="6612001">
            <a:off x="6243845" y="4240219"/>
            <a:ext cx="124776" cy="120421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евастополь">
            <a:hlinkClick r:id="rId10" action="ppaction://hlinksldjump"/>
          </p:cNvPr>
          <p:cNvSpPr/>
          <p:nvPr/>
        </p:nvSpPr>
        <p:spPr>
          <a:xfrm>
            <a:off x="2339752" y="5733256"/>
            <a:ext cx="360040" cy="432048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алушта">
            <a:hlinkClick r:id="rId11" action="ppaction://hlinksldjump"/>
          </p:cNvPr>
          <p:cNvSpPr/>
          <p:nvPr/>
        </p:nvSpPr>
        <p:spPr>
          <a:xfrm>
            <a:off x="4211960" y="5373216"/>
            <a:ext cx="144016" cy="144016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керчь">
            <a:hlinkClick r:id="rId12" action="ppaction://hlinksldjump"/>
          </p:cNvPr>
          <p:cNvSpPr/>
          <p:nvPr/>
        </p:nvSpPr>
        <p:spPr>
          <a:xfrm rot="19449933">
            <a:off x="8556583" y="3091918"/>
            <a:ext cx="117365" cy="120421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судак">
            <a:hlinkClick r:id="rId13" action="ppaction://hlinksldjump"/>
          </p:cNvPr>
          <p:cNvSpPr/>
          <p:nvPr/>
        </p:nvSpPr>
        <p:spPr>
          <a:xfrm rot="6612001">
            <a:off x="5379749" y="4816283"/>
            <a:ext cx="124776" cy="120421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джанкой">
            <a:hlinkClick r:id="rId14" action="ppaction://hlinksldjump"/>
          </p:cNvPr>
          <p:cNvSpPr/>
          <p:nvPr/>
        </p:nvSpPr>
        <p:spPr>
          <a:xfrm>
            <a:off x="4067944" y="2348880"/>
            <a:ext cx="72008" cy="144016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4" name="рялта" descr="C:\Users\DNS\OneDrive\Рабочий стол\рялта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7504" y="1412776"/>
            <a:ext cx="8846349" cy="4007396"/>
          </a:xfrm>
          <a:prstGeom prst="rect">
            <a:avLst/>
          </a:prstGeom>
          <a:noFill/>
        </p:spPr>
      </p:pic>
      <p:pic>
        <p:nvPicPr>
          <p:cNvPr id="3075" name="ргурзуф" descr="C:\Users\DNS\OneDrive\Рабочий стол\ргурзуф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11560" y="1484784"/>
            <a:ext cx="8127313" cy="3600400"/>
          </a:xfrm>
          <a:prstGeom prst="rect">
            <a:avLst/>
          </a:prstGeom>
          <a:noFill/>
        </p:spPr>
      </p:pic>
      <p:pic>
        <p:nvPicPr>
          <p:cNvPr id="3076" name="ревпатория" descr="C:\Users\DNS\OneDrive\Рабочий стол\ревпатория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51520" y="1484784"/>
            <a:ext cx="8555407" cy="3456384"/>
          </a:xfrm>
          <a:prstGeom prst="rect">
            <a:avLst/>
          </a:prstGeom>
          <a:noFill/>
        </p:spPr>
      </p:pic>
      <p:pic>
        <p:nvPicPr>
          <p:cNvPr id="3077" name="рсимферополь" descr="C:\Users\DNS\OneDrive\Рабочий стол\рсимферополь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3528" y="1556792"/>
            <a:ext cx="8388424" cy="3254708"/>
          </a:xfrm>
          <a:prstGeom prst="rect">
            <a:avLst/>
          </a:prstGeom>
          <a:noFill/>
        </p:spPr>
      </p:pic>
      <p:pic>
        <p:nvPicPr>
          <p:cNvPr id="3078" name="рбахчисарай" descr="C:\Users\DNS\OneDrive\Рабочий стол\рбахчисарай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23528" y="1844824"/>
            <a:ext cx="8351381" cy="2655739"/>
          </a:xfrm>
          <a:prstGeom prst="rect">
            <a:avLst/>
          </a:prstGeom>
          <a:noFill/>
        </p:spPr>
      </p:pic>
      <p:pic>
        <p:nvPicPr>
          <p:cNvPr id="3079" name="рсевастополь" descr="C:\Users\DNS\OneDrive\Рабочий стол\рсевастополь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51520" y="2204864"/>
            <a:ext cx="8612254" cy="2592288"/>
          </a:xfrm>
          <a:prstGeom prst="rect">
            <a:avLst/>
          </a:prstGeom>
          <a:noFill/>
        </p:spPr>
      </p:pic>
      <p:pic>
        <p:nvPicPr>
          <p:cNvPr id="3080" name="ркерчь" descr="C:\Users\DNS\OneDrive\Рабочий стол\ркерчь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95536" y="1700807"/>
            <a:ext cx="7920880" cy="3049539"/>
          </a:xfrm>
          <a:prstGeom prst="rect">
            <a:avLst/>
          </a:prstGeom>
          <a:noFill/>
        </p:spPr>
      </p:pic>
      <p:pic>
        <p:nvPicPr>
          <p:cNvPr id="3081" name="рсудак" descr="C:\Users\DNS\OneDrive\Рабочий стол\рсудак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95536" y="1556792"/>
            <a:ext cx="7964768" cy="3528392"/>
          </a:xfrm>
          <a:prstGeom prst="rect">
            <a:avLst/>
          </a:prstGeom>
          <a:noFill/>
        </p:spPr>
      </p:pic>
      <p:pic>
        <p:nvPicPr>
          <p:cNvPr id="3082" name="рфеодосия" descr="C:\Users\DNS\OneDrive\Рабочий стол\рфедосия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95536" y="1700808"/>
            <a:ext cx="8105614" cy="3096344"/>
          </a:xfrm>
          <a:prstGeom prst="rect">
            <a:avLst/>
          </a:prstGeom>
          <a:noFill/>
        </p:spPr>
      </p:pic>
      <p:pic>
        <p:nvPicPr>
          <p:cNvPr id="3083" name="рджанкой" descr="C:\Users\DNS\OneDrive\Рабочий стол\рджанкой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23528" y="1628800"/>
            <a:ext cx="8504882" cy="3240360"/>
          </a:xfrm>
          <a:prstGeom prst="rect">
            <a:avLst/>
          </a:prstGeom>
          <a:noFill/>
        </p:spPr>
      </p:pic>
      <p:pic>
        <p:nvPicPr>
          <p:cNvPr id="3084" name="ринкерман" descr="C:\Users\DNS\OneDrive\Рабочий стол\ринкерман.jp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251520" y="1268760"/>
            <a:ext cx="8597970" cy="3456384"/>
          </a:xfrm>
          <a:prstGeom prst="rect">
            <a:avLst/>
          </a:prstGeom>
          <a:noFill/>
        </p:spPr>
      </p:pic>
      <p:pic>
        <p:nvPicPr>
          <p:cNvPr id="3085" name="ралуша" descr="C:\Users\DNS\OneDrive\Рабочий стол\ралушта.jp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51520" y="1268760"/>
            <a:ext cx="8280920" cy="3709852"/>
          </a:xfrm>
          <a:prstGeom prst="rect">
            <a:avLst/>
          </a:prstGeom>
          <a:noFill/>
        </p:spPr>
      </p:pic>
      <p:sp>
        <p:nvSpPr>
          <p:cNvPr id="46" name="Умножение 45">
            <a:hlinkClick r:id="rId27" action="ppaction://hlinksldjump"/>
          </p:cNvPr>
          <p:cNvSpPr/>
          <p:nvPr/>
        </p:nvSpPr>
        <p:spPr>
          <a:xfrm>
            <a:off x="179512" y="116632"/>
            <a:ext cx="648072" cy="648072"/>
          </a:xfrm>
          <a:prstGeom prst="mathMultiply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3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3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Севастополь</a:t>
            </a:r>
            <a:endParaRPr lang="ru-RU" sz="3200" b="1" dirty="0"/>
          </a:p>
        </p:txBody>
      </p:sp>
      <p:pic>
        <p:nvPicPr>
          <p:cNvPr id="2050" name="Picture 2" descr="C:\Users\DNS\OneDrive\Рабочий стол\28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2843808" cy="3461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012160" y="620688"/>
            <a:ext cx="3131840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Памятник затопленным </a:t>
            </a:r>
          </a:p>
          <a:p>
            <a:pPr algn="ctr"/>
            <a:r>
              <a:rPr lang="ru-RU" dirty="0" smtClean="0"/>
              <a:t>кораблям — монумент в Севастополе, архитектурный символ города, установлен вблизи Приморского бульвара рядом с площадью Нахимова.</a:t>
            </a:r>
            <a:endParaRPr lang="ru-RU" dirty="0"/>
          </a:p>
        </p:txBody>
      </p:sp>
      <p:pic>
        <p:nvPicPr>
          <p:cNvPr id="2052" name="Picture 4" descr="C:\Users\DNS\OneDrive\Рабочий стол\scale_120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20688"/>
            <a:ext cx="3203848" cy="4005064"/>
          </a:xfrm>
          <a:prstGeom prst="rect">
            <a:avLst/>
          </a:prstGeom>
          <a:noFill/>
        </p:spPr>
      </p:pic>
      <p:pic>
        <p:nvPicPr>
          <p:cNvPr id="2051" name="Picture 3" descr="C:\Users\DNS\OneDrive\Рабочий стол\hersones-2_16079393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65984"/>
            <a:ext cx="4932040" cy="319201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932040" y="4653136"/>
            <a:ext cx="4211960" cy="22048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Херсонес Таврический — одно из древнейших поселений на территории современной России, уникальный памятник античной эпохи, единственный в мире византийский город, дошедший до нас нетронутым.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047656" y="2852936"/>
            <a:ext cx="309634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Малахов курган</a:t>
            </a:r>
            <a:endParaRPr lang="ru-RU" dirty="0"/>
          </a:p>
        </p:txBody>
      </p:sp>
      <p:sp>
        <p:nvSpPr>
          <p:cNvPr id="10" name="карта">
            <a:hlinkClick r:id="rId5" action="ppaction://hlinksldjump"/>
          </p:cNvPr>
          <p:cNvSpPr/>
          <p:nvPr/>
        </p:nvSpPr>
        <p:spPr>
          <a:xfrm>
            <a:off x="6876256" y="3717032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Ялта</a:t>
            </a:r>
            <a:endParaRPr lang="ru-RU" sz="3200" b="1" dirty="0"/>
          </a:p>
        </p:txBody>
      </p:sp>
      <p:pic>
        <p:nvPicPr>
          <p:cNvPr id="2050" name="Picture 2" descr="C:\Users\DNS\OneDrive\Рабочий стол\DSC_8718-e14369934661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692696"/>
            <a:ext cx="5580112" cy="370756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692696"/>
            <a:ext cx="532859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«Ласточкино гнездо» — псевдоготический замок, расположенный на отвесной 40-метровой скале мыса Ай-Тодор в посёлке </a:t>
            </a:r>
            <a:r>
              <a:rPr lang="ru-RU" dirty="0" smtClean="0"/>
              <a:t>Гаспра.</a:t>
            </a:r>
            <a:endParaRPr lang="ru-RU" dirty="0"/>
          </a:p>
        </p:txBody>
      </p:sp>
      <p:pic>
        <p:nvPicPr>
          <p:cNvPr id="2051" name="Picture 3" descr="C:\Users\DNS\OneDrive\Рабочий стол\gora-ay-petr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28800"/>
            <a:ext cx="5508611" cy="3672408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0" y="5301208"/>
            <a:ext cx="5508104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Гора</a:t>
            </a:r>
            <a:r>
              <a:rPr lang="ru-RU" dirty="0"/>
              <a:t>, высота которой составляет 1234 метров, является местом притяжения туристов, т.к. с нее открывается непередаваемый вид на Большую Ялту.</a:t>
            </a:r>
          </a:p>
        </p:txBody>
      </p:sp>
      <p:pic>
        <p:nvPicPr>
          <p:cNvPr id="2052" name="Picture 4" descr="C:\Users\DNS\OneDrive\Рабочий стол\2024-03-13_19-03-0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63174" y="3360489"/>
            <a:ext cx="5280826" cy="3497511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0" y="5661248"/>
            <a:ext cx="3851920" cy="1196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Водопад Учан-Су — самый высокий водопад Крымского полуострова и главный повод гордости жителей Ялты.</a:t>
            </a:r>
          </a:p>
        </p:txBody>
      </p:sp>
      <p:sp>
        <p:nvSpPr>
          <p:cNvPr id="14" name="карта">
            <a:hlinkClick r:id="rId6" action="ppaction://hlinksldjump"/>
          </p:cNvPr>
          <p:cNvSpPr/>
          <p:nvPr/>
        </p:nvSpPr>
        <p:spPr>
          <a:xfrm>
            <a:off x="7308304" y="5877272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Гурзуф</a:t>
            </a:r>
            <a:endParaRPr lang="ru-RU" sz="3200" b="1" dirty="0"/>
          </a:p>
        </p:txBody>
      </p:sp>
      <p:pic>
        <p:nvPicPr>
          <p:cNvPr id="4098" name="Picture 2" descr="C:\Users\DNS\OneDrive\Рабочий стол\traveling-poodle-big-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7"/>
            <a:ext cx="4939748" cy="352839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932040" y="692696"/>
            <a:ext cx="4211960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Прекрасная пешеходная зона в центральной части Гурзуфа. Здесь сочетаются русская, генуэзская и османская </a:t>
            </a:r>
            <a:r>
              <a:rPr lang="ru-RU" dirty="0" smtClean="0"/>
              <a:t>культуры.</a:t>
            </a:r>
            <a:endParaRPr lang="ru-RU" dirty="0"/>
          </a:p>
        </p:txBody>
      </p:sp>
      <p:pic>
        <p:nvPicPr>
          <p:cNvPr id="4099" name="Picture 3" descr="C:\Users\DNS\OneDrive\Рабочий стол\1662062512_27-sportishka-com-p-gora-balgatura-vkontakte-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772816"/>
            <a:ext cx="4644008" cy="309459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4221088"/>
            <a:ext cx="44999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Гора </a:t>
            </a:r>
            <a:r>
              <a:rPr lang="ru-RU" dirty="0" err="1"/>
              <a:t>Болгатура</a:t>
            </a:r>
            <a:r>
              <a:rPr lang="ru-RU" dirty="0"/>
              <a:t> – самая высокая точка Гурзуфа высотой 150 м.</a:t>
            </a:r>
          </a:p>
        </p:txBody>
      </p:sp>
      <p:pic>
        <p:nvPicPr>
          <p:cNvPr id="4100" name="Picture 4" descr="C:\Users\DNS\OneDrive\Рабочий стол\scale_1200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62214"/>
            <a:ext cx="5148064" cy="2895786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5148064" y="4869160"/>
            <a:ext cx="3995936" cy="19888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Лагерь «Артек» — это единственный международный детский центр в России, расположенный на Южном берегу Крыма</a:t>
            </a:r>
            <a:r>
              <a:rPr lang="ru-RU" dirty="0" smtClean="0"/>
              <a:t>.</a:t>
            </a:r>
            <a:r>
              <a:rPr lang="ru-RU" dirty="0"/>
              <a:t> Лагерь «Артек» работает весь год и принимает ежегодно около 32000 детей в рамках 15 смен.</a:t>
            </a:r>
          </a:p>
        </p:txBody>
      </p:sp>
      <p:sp>
        <p:nvSpPr>
          <p:cNvPr id="12" name="карта">
            <a:hlinkClick r:id="rId5" action="ppaction://hlinksldjump"/>
          </p:cNvPr>
          <p:cNvSpPr/>
          <p:nvPr/>
        </p:nvSpPr>
        <p:spPr>
          <a:xfrm>
            <a:off x="251520" y="5949280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4" name="Picture 4" descr="C:\Users\DNS\OneDrive\Рабочий стол\naberezhnaya-imeni-gorkogo_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720"/>
            <a:ext cx="4318154" cy="288032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Евпатория</a:t>
            </a:r>
            <a:endParaRPr lang="ru-RU" sz="32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3789040"/>
            <a:ext cx="428396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Набережная им. Горького</a:t>
            </a:r>
            <a:endParaRPr lang="ru-RU" dirty="0"/>
          </a:p>
        </p:txBody>
      </p:sp>
      <p:pic>
        <p:nvPicPr>
          <p:cNvPr id="5125" name="Picture 5" descr="C:\Users\DNS\OneDrive\Рабочий стол\statui_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908720"/>
            <a:ext cx="4860032" cy="318299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283968" y="3789040"/>
            <a:ext cx="4860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Парк Фрунзе или театр живых скульптур</a:t>
            </a:r>
            <a:endParaRPr lang="ru-RU" dirty="0"/>
          </a:p>
        </p:txBody>
      </p:sp>
      <p:pic>
        <p:nvPicPr>
          <p:cNvPr id="5126" name="Picture 6" descr="C:\Users\DNS\OneDrive\Рабочий стол\Ekskursii-v-Malyj-Ierusalim-Evpatoriy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49080"/>
            <a:ext cx="4280763" cy="270892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283968" y="4149080"/>
            <a:ext cx="4860032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</a:t>
            </a:r>
            <a:r>
              <a:rPr lang="ru-RU" b="1" dirty="0"/>
              <a:t>Малый</a:t>
            </a:r>
            <a:r>
              <a:rPr lang="ru-RU" dirty="0"/>
              <a:t> </a:t>
            </a:r>
            <a:r>
              <a:rPr lang="ru-RU" b="1" dirty="0"/>
              <a:t>Иерусалим</a:t>
            </a:r>
            <a:r>
              <a:rPr lang="ru-RU" dirty="0"/>
              <a:t>» — это культурно-этнографический центр в Евпатории, который предлагает туристам одноименный экскурсионный маршрут по Старому городу с уникальными памятниками истории и архитектуры</a:t>
            </a:r>
          </a:p>
        </p:txBody>
      </p:sp>
      <p:sp>
        <p:nvSpPr>
          <p:cNvPr id="12" name="карта">
            <a:hlinkClick r:id="rId5" action="ppaction://hlinksldjump"/>
          </p:cNvPr>
          <p:cNvSpPr/>
          <p:nvPr/>
        </p:nvSpPr>
        <p:spPr>
          <a:xfrm>
            <a:off x="6084168" y="6021288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Симферополь</a:t>
            </a:r>
            <a:endParaRPr lang="ru-RU" sz="3200" b="1" dirty="0"/>
          </a:p>
        </p:txBody>
      </p:sp>
      <p:pic>
        <p:nvPicPr>
          <p:cNvPr id="6146" name="Picture 2" descr="C:\Users\DNS\OneDrive\Рабочий стол\2024-03-13_20-25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8620" y="692696"/>
            <a:ext cx="5225380" cy="376097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692696"/>
            <a:ext cx="3923928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Караимские </a:t>
            </a:r>
            <a:r>
              <a:rPr lang="ru-RU" dirty="0" err="1"/>
              <a:t>кенассы</a:t>
            </a:r>
            <a:r>
              <a:rPr lang="ru-RU" dirty="0"/>
              <a:t> в Евпатории расположены в старой части города, на улице Караимской. Это один из крупнейших храмовых комплексов крымских караимов на полуострове, которому уже более 200 лет.</a:t>
            </a:r>
          </a:p>
        </p:txBody>
      </p:sp>
      <p:pic>
        <p:nvPicPr>
          <p:cNvPr id="6147" name="Picture 3" descr="C:\Users\DNS\OneDrive\Рабочий стол\Эмине-Боир-Хоса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5616624" cy="374207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580112" y="4437112"/>
            <a:ext cx="356388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Эмине-Баир-Хосар</a:t>
            </a:r>
            <a:r>
              <a:rPr lang="ru-RU" dirty="0"/>
              <a:t> </a:t>
            </a:r>
            <a:r>
              <a:rPr lang="ru-RU" dirty="0" smtClean="0"/>
              <a:t>или Мамонтовая пещера. В конце </a:t>
            </a:r>
            <a:r>
              <a:rPr lang="ru-RU" dirty="0"/>
              <a:t>прошлого века тут был найдет почти целый скелет мамонта.</a:t>
            </a:r>
          </a:p>
        </p:txBody>
      </p:sp>
      <p:pic>
        <p:nvPicPr>
          <p:cNvPr id="6148" name="Picture 4" descr="C:\Users\DNS\OneDrive\Рабочий стол\Ann_Lumbricus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0646" y="3068960"/>
            <a:ext cx="5603354" cy="378904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5589240"/>
            <a:ext cx="3563888" cy="126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Центральный музей Тавриды — музей истории и природы Крыма в городе Симферополе.</a:t>
            </a:r>
            <a:endParaRPr lang="ru-RU" dirty="0"/>
          </a:p>
        </p:txBody>
      </p:sp>
      <p:sp>
        <p:nvSpPr>
          <p:cNvPr id="10" name="карта">
            <a:hlinkClick r:id="rId5" action="ppaction://hlinksldjump"/>
          </p:cNvPr>
          <p:cNvSpPr/>
          <p:nvPr/>
        </p:nvSpPr>
        <p:spPr>
          <a:xfrm>
            <a:off x="7236296" y="5877272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Феодосия</a:t>
            </a:r>
            <a:endParaRPr lang="ru-RU" sz="3200" b="1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8316416" y="3140968"/>
            <a:ext cx="6480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1" name="Picture 3" descr="C:\Users\DNS\OneDrive\Рабочий стол\1682073184_mykaleidoscope-ru-p-dacha-stamboli-krim-dizain-oboi-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836712"/>
            <a:ext cx="7368953" cy="489654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899592" y="5805264"/>
            <a:ext cx="734481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Дача </a:t>
            </a:r>
            <a:r>
              <a:rPr lang="ru-RU" dirty="0" err="1" smtClean="0"/>
              <a:t>Стамболи</a:t>
            </a:r>
            <a:r>
              <a:rPr lang="ru-RU" dirty="0"/>
              <a:t> — особняк семьи крупных табачных фабрикантов начала XX века в г. Феодосия </a:t>
            </a:r>
            <a:r>
              <a:rPr lang="ru-RU" dirty="0" smtClean="0"/>
              <a:t>1909—1915 </a:t>
            </a:r>
            <a:r>
              <a:rPr lang="ru-RU" dirty="0"/>
              <a:t>года постройки.</a:t>
            </a:r>
          </a:p>
        </p:txBody>
      </p:sp>
      <p:pic>
        <p:nvPicPr>
          <p:cNvPr id="7172" name="Picture 4" descr="C:\Users\DNS\OneDrive\Рабочий стол\scale_120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836712"/>
            <a:ext cx="7344816" cy="489654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899592" y="5805264"/>
            <a:ext cx="734481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Национальная картинная галерея имени И. К. Айвазовского.</a:t>
            </a:r>
            <a:endParaRPr lang="ru-RU" dirty="0"/>
          </a:p>
        </p:txBody>
      </p:sp>
      <p:sp>
        <p:nvSpPr>
          <p:cNvPr id="11" name="карта">
            <a:hlinkClick r:id="rId4" action="ppaction://hlinksldjump"/>
          </p:cNvPr>
          <p:cNvSpPr/>
          <p:nvPr/>
        </p:nvSpPr>
        <p:spPr>
          <a:xfrm>
            <a:off x="7452320" y="3068960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DNS\OneDrive\Рабочий стол\scale_1200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664601"/>
            <a:ext cx="7374582" cy="5125939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899592" y="5805264"/>
            <a:ext cx="734481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Башня Святого Константина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Бахчисарай</a:t>
            </a:r>
            <a:endParaRPr lang="ru-RU" sz="3200" b="1" dirty="0"/>
          </a:p>
        </p:txBody>
      </p:sp>
      <p:pic>
        <p:nvPicPr>
          <p:cNvPr id="1026" name="Picture 2" descr="C:\Users\DNS\OneDrive\Рабочий стол\voronczovskij-dvorecz-mozhno-obojti-za-minut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6732240" cy="378688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4437112"/>
            <a:ext cx="6732240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Третий и самый крупный парк миниатюр на Крымском полуострове и по занимаемой территории, и по количеству представленных здесь объектов.</a:t>
            </a:r>
            <a:endParaRPr lang="ru-RU" dirty="0"/>
          </a:p>
        </p:txBody>
      </p:sp>
      <p:pic>
        <p:nvPicPr>
          <p:cNvPr id="1027" name="Picture 3" descr="C:\Users\DNS\OneDrive\Рабочий стол\d5b307afea2932b53732d9560b249bd8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5" y="1268760"/>
            <a:ext cx="6156175" cy="413016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987824" y="5301208"/>
            <a:ext cx="61561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 Ханском дворце проживали правители Крымского ханства в XVI–XVIII веках, когда Крым ещё не вошёл в состав Российской империи.</a:t>
            </a:r>
            <a:endParaRPr lang="ru-RU" dirty="0"/>
          </a:p>
        </p:txBody>
      </p:sp>
      <p:pic>
        <p:nvPicPr>
          <p:cNvPr id="1028" name="Picture 4" descr="C:\Users\DNS\OneDrive\Рабочий стол\chufut-kale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784"/>
            <a:ext cx="6156176" cy="462482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6093296"/>
            <a:ext cx="6156176" cy="7647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Пещерный город Чуфут-Кале – одно из самых древних поселений в Крыму. На этом месте предположительно в V-VI веке располагался византийский город.</a:t>
            </a:r>
            <a:endParaRPr lang="ru-RU" dirty="0"/>
          </a:p>
        </p:txBody>
      </p:sp>
      <p:sp>
        <p:nvSpPr>
          <p:cNvPr id="10" name="карта">
            <a:hlinkClick r:id="rId5" action="ppaction://hlinksldjump"/>
          </p:cNvPr>
          <p:cNvSpPr/>
          <p:nvPr/>
        </p:nvSpPr>
        <p:spPr>
          <a:xfrm>
            <a:off x="7020272" y="6137920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Алушта</a:t>
            </a:r>
            <a:endParaRPr lang="ru-RU" sz="3200" b="1" dirty="0"/>
          </a:p>
        </p:txBody>
      </p:sp>
      <p:pic>
        <p:nvPicPr>
          <p:cNvPr id="1026" name="Picture 2" descr="C:\Users\DNS\OneDrive\Рабочий стол\f957ea7a5ba01f57c356f72af253234c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6027132" cy="338437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012160" y="764704"/>
            <a:ext cx="3131840" cy="2448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Дворец </a:t>
            </a:r>
            <a:r>
              <a:rPr lang="ru-RU" dirty="0" err="1" smtClean="0"/>
              <a:t>Карасан</a:t>
            </a:r>
            <a:r>
              <a:rPr lang="ru-RU" dirty="0" smtClean="0"/>
              <a:t> . Во время ВОВ строение получило лишь незначительные повреждения, в 1950-х гг. его полностью отреставрировали – с тех оно является санаторно-оздоровительным учреждением.</a:t>
            </a:r>
            <a:endParaRPr lang="ru-RU" dirty="0"/>
          </a:p>
        </p:txBody>
      </p:sp>
      <p:pic>
        <p:nvPicPr>
          <p:cNvPr id="1028" name="Picture 4" descr="C:\Users\DNS\OneDrive\Рабочий стол\1663346134_13-mykaleidoscope-ru-p-khram-mayak-v-malorechenskom-vkontakte-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5125" y="1268760"/>
            <a:ext cx="5428875" cy="345638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4149080"/>
            <a:ext cx="370790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Храм-маяк Николая Чудотворца</a:t>
            </a:r>
            <a:endParaRPr lang="ru-RU" dirty="0"/>
          </a:p>
        </p:txBody>
      </p:sp>
      <p:pic>
        <p:nvPicPr>
          <p:cNvPr id="1027" name="Picture 3" descr="C:\Users\DNS\OneDrive\Рабочий стол\b5559f168b7b4a169a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3016"/>
            <a:ext cx="5170449" cy="328498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148064" y="4725144"/>
            <a:ext cx="3995936" cy="21328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Крепость </a:t>
            </a:r>
            <a:r>
              <a:rPr lang="ru-RU" dirty="0" err="1" smtClean="0"/>
              <a:t>Фуна</a:t>
            </a:r>
            <a:r>
              <a:rPr lang="ru-RU" dirty="0" smtClean="0"/>
              <a:t> была восточным погранпостом, противостоявшим генуэзской крепости. Под контролем </a:t>
            </a:r>
            <a:r>
              <a:rPr lang="ru-RU" dirty="0" err="1" smtClean="0"/>
              <a:t>Фуны</a:t>
            </a:r>
            <a:r>
              <a:rPr lang="ru-RU" dirty="0" smtClean="0"/>
              <a:t> находились важнейшие караванные пути из степной части полуострова на побережье.</a:t>
            </a:r>
            <a:endParaRPr lang="ru-RU" dirty="0"/>
          </a:p>
        </p:txBody>
      </p:sp>
      <p:sp>
        <p:nvSpPr>
          <p:cNvPr id="10" name="карта">
            <a:hlinkClick r:id="rId5" action="ppaction://hlinksldjump"/>
          </p:cNvPr>
          <p:cNvSpPr/>
          <p:nvPr/>
        </p:nvSpPr>
        <p:spPr>
          <a:xfrm>
            <a:off x="1547664" y="5949280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Керчь</a:t>
            </a:r>
            <a:endParaRPr lang="ru-RU" sz="3200" b="1" dirty="0"/>
          </a:p>
        </p:txBody>
      </p:sp>
      <p:pic>
        <p:nvPicPr>
          <p:cNvPr id="2050" name="Picture 2" descr="C:\Users\DNS\OneDrive\Рабочий стол\pasted-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764704"/>
            <a:ext cx="7452320" cy="46577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55576" y="5517232"/>
            <a:ext cx="7488832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Гора в центре Керчи, на которой располагался античный город Пантикапей. Названа по имени понтийского царя Митридата VI </a:t>
            </a:r>
            <a:r>
              <a:rPr lang="ru-RU" dirty="0" err="1" smtClean="0"/>
              <a:t>Евпатора</a:t>
            </a:r>
            <a:r>
              <a:rPr lang="ru-RU" dirty="0" smtClean="0"/>
              <a:t>, погибшего здесь вследствие политической и военной борьбы с римлянами.</a:t>
            </a:r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8388424" y="2780928"/>
            <a:ext cx="576064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 descr="C:\Users\DNS\OneDrive\Рабочий стол\2ace226d4d8568b19ccc22fabc8b60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764704"/>
            <a:ext cx="7416824" cy="460851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55576" y="5517232"/>
            <a:ext cx="7488832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Пантикапей</a:t>
            </a:r>
            <a:r>
              <a:rPr lang="ru-RU" dirty="0" smtClean="0"/>
              <a:t> — древнегреческий город, основанный в конце VII века до </a:t>
            </a:r>
          </a:p>
          <a:p>
            <a:pPr algn="ctr"/>
            <a:r>
              <a:rPr lang="ru-RU" dirty="0" smtClean="0"/>
              <a:t>н.э. выходцами из </a:t>
            </a:r>
            <a:r>
              <a:rPr lang="ru-RU" dirty="0" err="1" smtClean="0"/>
              <a:t>Милета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52" name="Picture 4" descr="C:\Users\DNS\OneDrive\Рабочий стол\sklep-demetry_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764704"/>
            <a:ext cx="7416824" cy="4680519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755576" y="5517232"/>
            <a:ext cx="7488832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Склеп Деметры — погребальный склеп античного Пантикапея (на месте современной Керчи) с комплексом частично сохранившихся древнегреческих фресок.</a:t>
            </a:r>
            <a:endParaRPr lang="ru-RU" dirty="0"/>
          </a:p>
        </p:txBody>
      </p:sp>
      <p:sp>
        <p:nvSpPr>
          <p:cNvPr id="11" name="карта">
            <a:hlinkClick r:id="rId5" action="ppaction://hlinksldjump"/>
          </p:cNvPr>
          <p:cNvSpPr/>
          <p:nvPr/>
        </p:nvSpPr>
        <p:spPr>
          <a:xfrm>
            <a:off x="7452320" y="2852936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Судак</a:t>
            </a:r>
            <a:endParaRPr lang="ru-RU" sz="3200" b="1" dirty="0"/>
          </a:p>
        </p:txBody>
      </p:sp>
      <p:pic>
        <p:nvPicPr>
          <p:cNvPr id="3074" name="Picture 2" descr="C:\Users\DNS\OneDrive\Рабочий стол\17.-Грот-Шаляпи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6410467" cy="436510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5157192"/>
            <a:ext cx="644420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Грот Шаляпина.  В период средневековья здесь был расположен пещерный храм, позже князь Голицын переоборудовал дальнюю часть грота под винный погреб, а ближнюю под своеобразный концертный холл.</a:t>
            </a:r>
            <a:endParaRPr lang="ru-RU" dirty="0"/>
          </a:p>
        </p:txBody>
      </p:sp>
      <p:pic>
        <p:nvPicPr>
          <p:cNvPr id="3075" name="Picture 3" descr="C:\Users\DNS\OneDrive\Рабочий стол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7673" y="1268760"/>
            <a:ext cx="7516327" cy="422793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619672" y="5517232"/>
            <a:ext cx="752432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Ай-Фока</a:t>
            </a:r>
            <a:r>
              <a:rPr lang="ru-RU" dirty="0" smtClean="0"/>
              <a:t> – протяжённый мыс со складчатыми обрывами над морем.</a:t>
            </a:r>
            <a:endParaRPr lang="ru-RU" dirty="0"/>
          </a:p>
        </p:txBody>
      </p:sp>
      <p:pic>
        <p:nvPicPr>
          <p:cNvPr id="3076" name="Picture 4" descr="C:\Users\DNS\OneDrive\Рабочий стол\6da6fb2b9c2dcb714a20706dbe2d2d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44824"/>
            <a:ext cx="6444208" cy="429613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6165304"/>
            <a:ext cx="6444208" cy="6926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Генуэзская крепость в Судаке – одна из самых масштабных фортификационных построек средневековья.</a:t>
            </a:r>
            <a:endParaRPr lang="ru-RU" dirty="0"/>
          </a:p>
        </p:txBody>
      </p:sp>
      <p:sp>
        <p:nvSpPr>
          <p:cNvPr id="10" name="карта">
            <a:hlinkClick r:id="rId5" action="ppaction://hlinksldjump"/>
          </p:cNvPr>
          <p:cNvSpPr/>
          <p:nvPr/>
        </p:nvSpPr>
        <p:spPr>
          <a:xfrm>
            <a:off x="7092280" y="6137920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C:\Users\DNS\OneDrive\Рабочий стол\sasyk-sivas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6858000" cy="447294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Джанкой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5157192"/>
            <a:ext cx="687625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Розовый цвет воды озера </a:t>
            </a:r>
            <a:r>
              <a:rPr lang="ru-RU" dirty="0" err="1" smtClean="0"/>
              <a:t>Сасык-Сиваш</a:t>
            </a:r>
            <a:r>
              <a:rPr lang="ru-RU" dirty="0" smtClean="0"/>
              <a:t>. Причина необычного цвета — бактерии, вырабатываемые водорослью </a:t>
            </a:r>
            <a:r>
              <a:rPr lang="ru-RU" dirty="0" err="1" smtClean="0"/>
              <a:t>Дуналиелла</a:t>
            </a:r>
            <a:r>
              <a:rPr lang="ru-RU" dirty="0" smtClean="0"/>
              <a:t>. Их активность способна менять цвет воды от сиреневого до красного.</a:t>
            </a:r>
            <a:endParaRPr lang="ru-RU" dirty="0"/>
          </a:p>
        </p:txBody>
      </p:sp>
      <p:pic>
        <p:nvPicPr>
          <p:cNvPr id="4099" name="Picture 3" descr="C:\Users\DNS\OneDrive\Рабочий стол\scale_120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7162" y="908720"/>
            <a:ext cx="7346838" cy="482453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63688" y="5733256"/>
            <a:ext cx="738031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Костёл Сердца Иисуса Христа — католический храм в селе Александровка.</a:t>
            </a:r>
            <a:endParaRPr lang="ru-RU" dirty="0"/>
          </a:p>
        </p:txBody>
      </p:sp>
      <p:pic>
        <p:nvPicPr>
          <p:cNvPr id="4100" name="Picture 4" descr="C:\Users\DNS\OneDrive\Рабочий стол\scale_1200 (1)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1340768"/>
            <a:ext cx="7229599" cy="496173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6309320"/>
            <a:ext cx="7236296" cy="548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Усадьба И. Н. Шатилова, местный селекционер.</a:t>
            </a:r>
            <a:endParaRPr lang="ru-RU" dirty="0"/>
          </a:p>
        </p:txBody>
      </p:sp>
      <p:sp>
        <p:nvSpPr>
          <p:cNvPr id="10" name="карта">
            <a:hlinkClick r:id="rId5" action="ppaction://hlinksldjump"/>
          </p:cNvPr>
          <p:cNvSpPr/>
          <p:nvPr/>
        </p:nvSpPr>
        <p:spPr>
          <a:xfrm>
            <a:off x="7452320" y="5949280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C:\Users\DNS\OneDrive\Рабочий стол\tverdin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764704"/>
            <a:ext cx="4788024" cy="318091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/>
              <a:t>Инкерман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88024" y="764704"/>
            <a:ext cx="435597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Каламита — средневековая византийская крепость, остатки которой расположены вблизи устья речки Чёрной.</a:t>
            </a:r>
            <a:endParaRPr lang="ru-RU" dirty="0"/>
          </a:p>
        </p:txBody>
      </p:sp>
      <p:pic>
        <p:nvPicPr>
          <p:cNvPr id="5123" name="Picture 3" descr="C:\Users\DNS\OneDrive\Рабочий стол\411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5" y="1628800"/>
            <a:ext cx="4355976" cy="293567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220072" y="4581128"/>
            <a:ext cx="392392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Кыз-Куле</a:t>
            </a:r>
            <a:r>
              <a:rPr lang="ru-RU" dirty="0" smtClean="0"/>
              <a:t> – старинная башня, которой в народе дали романтическое имя «Девичья».</a:t>
            </a:r>
            <a:endParaRPr lang="ru-RU" dirty="0"/>
          </a:p>
        </p:txBody>
      </p:sp>
      <p:pic>
        <p:nvPicPr>
          <p:cNvPr id="5124" name="Picture 4" descr="C:\Users\DNS\OneDrive\Рабочий стол\tRixIvZLgm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17032"/>
            <a:ext cx="5220072" cy="3140967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220072" y="5373216"/>
            <a:ext cx="3923928" cy="14847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Озеро </a:t>
            </a:r>
            <a:r>
              <a:rPr lang="ru-RU" dirty="0" err="1" smtClean="0"/>
              <a:t>Инкермана</a:t>
            </a:r>
            <a:r>
              <a:rPr lang="ru-RU" dirty="0" smtClean="0"/>
              <a:t> представляет собой карьер, в котором когда-то добывали известняк, а впоследствии его затопила вода из подземного источника.</a:t>
            </a:r>
            <a:endParaRPr lang="ru-RU" dirty="0"/>
          </a:p>
        </p:txBody>
      </p:sp>
      <p:sp>
        <p:nvSpPr>
          <p:cNvPr id="10" name="карта">
            <a:hlinkClick r:id="rId5" action="ppaction://hlinksldjump"/>
          </p:cNvPr>
          <p:cNvSpPr/>
          <p:nvPr/>
        </p:nvSpPr>
        <p:spPr>
          <a:xfrm>
            <a:off x="3563888" y="5949280"/>
            <a:ext cx="1512168" cy="720080"/>
          </a:xfrm>
          <a:prstGeom prst="horizontalScroll">
            <a:avLst>
              <a:gd name="adj" fmla="val 21644"/>
            </a:avLst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tx1"/>
                </a:solidFill>
              </a:rPr>
              <a:t>Карта</a:t>
            </a:r>
            <a:endParaRPr lang="ru-RU" sz="2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263</Words>
  <Application>Microsoft Office PowerPoint</Application>
  <PresentationFormat>Экран (4:3)</PresentationFormat>
  <Paragraphs>69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Дарья</dc:creator>
  <cp:lastModifiedBy>Дарья</cp:lastModifiedBy>
  <cp:revision>39</cp:revision>
  <dcterms:created xsi:type="dcterms:W3CDTF">2024-03-13T13:51:20Z</dcterms:created>
  <dcterms:modified xsi:type="dcterms:W3CDTF">2024-03-14T18:37:24Z</dcterms:modified>
</cp:coreProperties>
</file>