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4" r:id="rId3"/>
    <p:sldId id="275" r:id="rId4"/>
    <p:sldId id="276" r:id="rId5"/>
    <p:sldId id="262" r:id="rId6"/>
    <p:sldId id="277" r:id="rId7"/>
    <p:sldId id="278" r:id="rId8"/>
    <p:sldId id="279" r:id="rId9"/>
    <p:sldId id="280" r:id="rId10"/>
    <p:sldId id="281" r:id="rId11"/>
    <p:sldId id="266" r:id="rId12"/>
    <p:sldId id="260" r:id="rId13"/>
    <p:sldId id="268" r:id="rId14"/>
    <p:sldId id="273" r:id="rId15"/>
    <p:sldId id="282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82" autoAdjust="0"/>
    <p:restoredTop sz="94660"/>
  </p:normalViewPr>
  <p:slideViewPr>
    <p:cSldViewPr>
      <p:cViewPr varScale="1">
        <p:scale>
          <a:sx n="82" d="100"/>
          <a:sy n="82" d="100"/>
        </p:scale>
        <p:origin x="-1464" y="-9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gradFill>
          <a:gsLst>
            <a:gs pos="30000">
              <a:schemeClr val="accent1">
                <a:tint val="66000"/>
                <a:satMod val="160000"/>
              </a:schemeClr>
            </a:gs>
            <a:gs pos="83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79DD1-7FE0-4F69-A3C0-F0C168273B25}" type="datetimeFigureOut">
              <a:rPr lang="ru-RU" smtClean="0"/>
              <a:pPr/>
              <a:t>31.03.2026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FFF28-AE42-41FD-B29E-AD04CA28523F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696195"/>
            <a:ext cx="8712968" cy="504517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68464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79DD1-7FE0-4F69-A3C0-F0C168273B25}" type="datetimeFigureOut">
              <a:rPr lang="ru-RU" smtClean="0"/>
              <a:pPr/>
              <a:t>31.03.2026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FFF28-AE42-41FD-B29E-AD04CA28523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47558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79DD1-7FE0-4F69-A3C0-F0C168273B25}" type="datetimeFigureOut">
              <a:rPr lang="ru-RU" smtClean="0"/>
              <a:pPr/>
              <a:t>31.03.2026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FFF28-AE42-41FD-B29E-AD04CA28523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9786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79DD1-7FE0-4F69-A3C0-F0C168273B25}" type="datetimeFigureOut">
              <a:rPr lang="ru-RU" smtClean="0"/>
              <a:pPr/>
              <a:t>31.03.2026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FFF28-AE42-41FD-B29E-AD04CA28523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772776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79DD1-7FE0-4F69-A3C0-F0C168273B25}" type="datetimeFigureOut">
              <a:rPr lang="ru-RU" smtClean="0"/>
              <a:pPr/>
              <a:t>31.03.2026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FFF28-AE42-41FD-B29E-AD04CA28523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052081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Pr>
        <a:gradFill>
          <a:gsLst>
            <a:gs pos="60000">
              <a:schemeClr val="accent1">
                <a:tint val="66000"/>
                <a:satMod val="160000"/>
              </a:schemeClr>
            </a:gs>
            <a:gs pos="83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79DD1-7FE0-4F69-A3C0-F0C168273B25}" type="datetimeFigureOut">
              <a:rPr lang="ru-RU" smtClean="0"/>
              <a:pPr/>
              <a:t>31.03.2026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FFF28-AE42-41FD-B29E-AD04CA28523F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60" y="4149080"/>
            <a:ext cx="2784220" cy="249289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235383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79DD1-7FE0-4F69-A3C0-F0C168273B25}" type="datetimeFigureOut">
              <a:rPr lang="ru-RU" smtClean="0"/>
              <a:pPr/>
              <a:t>31.03.2026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FFF28-AE42-41FD-B29E-AD04CA28523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95809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79DD1-7FE0-4F69-A3C0-F0C168273B25}" type="datetimeFigureOut">
              <a:rPr lang="ru-RU" smtClean="0"/>
              <a:pPr/>
              <a:t>31.03.2026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FFF28-AE42-41FD-B29E-AD04CA28523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872499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79DD1-7FE0-4F69-A3C0-F0C168273B25}" type="datetimeFigureOut">
              <a:rPr lang="ru-RU" smtClean="0"/>
              <a:pPr/>
              <a:t>31.03.2026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FFF28-AE42-41FD-B29E-AD04CA28523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73191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79DD1-7FE0-4F69-A3C0-F0C168273B25}" type="datetimeFigureOut">
              <a:rPr lang="ru-RU" smtClean="0"/>
              <a:pPr/>
              <a:t>31.03.2026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FFF28-AE42-41FD-B29E-AD04CA28523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73642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79DD1-7FE0-4F69-A3C0-F0C168273B25}" type="datetimeFigureOut">
              <a:rPr lang="ru-RU" smtClean="0"/>
              <a:pPr/>
              <a:t>31.03.2026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FFF28-AE42-41FD-B29E-AD04CA28523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47542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lum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779DD1-7FE0-4F69-A3C0-F0C168273B25}" type="datetimeFigureOut">
              <a:rPr lang="ru-RU" smtClean="0"/>
              <a:pPr/>
              <a:t>31.03.2026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0FFF28-AE42-41FD-B29E-AD04CA28523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Рамка 6"/>
          <p:cNvSpPr/>
          <p:nvPr userDrawn="1"/>
        </p:nvSpPr>
        <p:spPr>
          <a:xfrm>
            <a:off x="0" y="0"/>
            <a:ext cx="9144000" cy="6858000"/>
          </a:xfrm>
          <a:prstGeom prst="frame">
            <a:avLst>
              <a:gd name="adj1" fmla="val 1944"/>
            </a:avLst>
          </a:prstGeom>
          <a:ln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655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77" y="1196752"/>
            <a:ext cx="8072437" cy="2243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372383"/>
            <a:ext cx="2166113" cy="2517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5301208"/>
            <a:ext cx="5432648" cy="1273696"/>
          </a:xfrm>
        </p:spPr>
        <p:txBody>
          <a:bodyPr>
            <a:normAutofit/>
          </a:bodyPr>
          <a:lstStyle/>
          <a:p>
            <a:endParaRPr lang="ru-RU" b="1" dirty="0">
              <a:solidFill>
                <a:schemeClr val="tx1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961993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476673"/>
            <a:ext cx="8229600" cy="3168351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 smtClean="0"/>
              <a:t>Легенда </a:t>
            </a:r>
            <a:r>
              <a:rPr lang="ru-RU" dirty="0"/>
              <a:t>рассказывает о том, что они скончались даже в один день - 25 июня 1228 года. Несмотря на то, что их захоронили в разных местах, они чудом оказались в одном гробу. Мощи этих удивительных людей хранятся в Свято-Троицком монастыре в городе </a:t>
            </a:r>
            <a:r>
              <a:rPr lang="ru-RU" dirty="0" smtClean="0"/>
              <a:t>Муроме.</a:t>
            </a:r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786871"/>
            <a:ext cx="4629894" cy="29036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729904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476672"/>
            <a:ext cx="4680520" cy="5832648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 smtClean="0"/>
              <a:t>Петр </a:t>
            </a:r>
            <a:r>
              <a:rPr lang="ru-RU" dirty="0"/>
              <a:t>и </a:t>
            </a:r>
            <a:r>
              <a:rPr lang="ru-RU" dirty="0" err="1" smtClean="0"/>
              <a:t>Феврония</a:t>
            </a:r>
            <a:r>
              <a:rPr lang="ru-RU" dirty="0" smtClean="0"/>
              <a:t> проживали </a:t>
            </a:r>
            <a:r>
              <a:rPr lang="ru-RU" dirty="0"/>
              <a:t>в 13 веке в городе </a:t>
            </a:r>
            <a:r>
              <a:rPr lang="ru-RU" dirty="0" smtClean="0"/>
              <a:t>Муроме и </a:t>
            </a:r>
            <a:r>
              <a:rPr lang="ru-RU" dirty="0"/>
              <a:t>были образцом настоящей крепкой любви и семейного благополучия. Жили они долго и счастливо и как все привыкли говорить, умерли в один день. Да именно от них возникла такая фраза.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2" y="908720"/>
            <a:ext cx="3137003" cy="51125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711667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476673"/>
            <a:ext cx="8229600" cy="3600400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ru-RU" dirty="0" smtClean="0"/>
              <a:t>В город </a:t>
            </a:r>
            <a:r>
              <a:rPr lang="ru-RU" dirty="0"/>
              <a:t>Муром, а именно в Свято-Троицкий женский монастырь приезжают многие семейные пары и одинокие люди, дабы приклонится к мощам Святых и попросить о помощи найти свою любовь или сохранить свои отношения. И что самое удивительное, некогда не имеющие семейные пары детей, теперь рождали здоровых и счастливых малышей. В монастыре даже книгу ведут, куда записывают все чудесные исцеления. А ведь главное здесь – ВЕРА!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005064"/>
            <a:ext cx="4585692" cy="26749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928787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476673"/>
            <a:ext cx="8229600" cy="3384376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dirty="0"/>
              <a:t>Мысль о праздновании Дня семьи появилась несколько лет тому назад у населения города Мурома (Владимирская область), где захоронены святой Петр и </a:t>
            </a:r>
            <a:r>
              <a:rPr lang="ru-RU" dirty="0" err="1"/>
              <a:t>Феврония</a:t>
            </a:r>
            <a:r>
              <a:rPr lang="ru-RU" dirty="0"/>
              <a:t>, являющиеся покровителями христианского брака. Эту пару считают образцом супружеской верности, семейного счастья, взаимной любви. 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99184" y="4090166"/>
            <a:ext cx="3645024" cy="24300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988239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548680"/>
            <a:ext cx="8229600" cy="1584176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/>
              <a:t>День семьи, любви и верности 8 июля </a:t>
            </a:r>
            <a:r>
              <a:rPr lang="ru-RU" dirty="0" smtClean="0"/>
              <a:t>отмечают </a:t>
            </a:r>
            <a:r>
              <a:rPr lang="ru-RU" dirty="0"/>
              <a:t>по всей России. </a:t>
            </a:r>
            <a:r>
              <a:rPr lang="ru-RU" dirty="0" smtClean="0"/>
              <a:t>Второе </a:t>
            </a:r>
            <a:r>
              <a:rPr lang="ru-RU" dirty="0"/>
              <a:t>название праздника - День Петра и </a:t>
            </a:r>
            <a:r>
              <a:rPr lang="ru-RU" dirty="0" err="1"/>
              <a:t>Февронии</a:t>
            </a:r>
            <a:r>
              <a:rPr lang="ru-RU" dirty="0"/>
              <a:t>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4" y="2276872"/>
            <a:ext cx="4249737" cy="32432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341639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4000" dirty="0"/>
              <a:t>П</a:t>
            </a:r>
            <a:r>
              <a:rPr lang="ru-RU" sz="4000" dirty="0" smtClean="0"/>
              <a:t>амятник </a:t>
            </a:r>
            <a:r>
              <a:rPr lang="ru-RU" sz="4000" dirty="0"/>
              <a:t>семье </a:t>
            </a:r>
            <a:r>
              <a:rPr lang="ru-RU" sz="4000" dirty="0" err="1"/>
              <a:t>Шамахмудовых</a:t>
            </a:r>
            <a:endParaRPr lang="ru-RU" sz="4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628800"/>
            <a:ext cx="5146543" cy="385990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125195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4000" dirty="0"/>
              <a:t>П</a:t>
            </a:r>
            <a:r>
              <a:rPr lang="ru-RU" sz="4000" dirty="0" smtClean="0"/>
              <a:t>амятник </a:t>
            </a:r>
            <a:r>
              <a:rPr lang="ru-RU" sz="4000" dirty="0"/>
              <a:t>семье </a:t>
            </a:r>
            <a:r>
              <a:rPr lang="ru-RU" sz="4000" dirty="0" err="1"/>
              <a:t>Володичкиных</a:t>
            </a:r>
            <a:endParaRPr lang="ru-RU" sz="4000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772816"/>
            <a:ext cx="6552728" cy="440989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3997442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</a:t>
            </a:r>
            <a:r>
              <a:rPr lang="ru-RU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амятник 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семье работы   скульптора Николая Филатова</a:t>
            </a:r>
            <a:endParaRPr lang="ru-RU" sz="36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861" y="1772817"/>
            <a:ext cx="6800278" cy="3888432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1184480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642910" y="571480"/>
            <a:ext cx="8229600" cy="2087563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/>
              <a:t>Символ </a:t>
            </a:r>
            <a:r>
              <a:rPr lang="ru-RU" dirty="0"/>
              <a:t>праздника – ромашку – придумала жена Дмитрия Медведева Светлана, которая одной из первых выступила за возрождение праздника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068960"/>
            <a:ext cx="3884632" cy="30466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435500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714348" y="333375"/>
            <a:ext cx="7515252" cy="3311525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dirty="0" smtClean="0"/>
              <a:t>Днем </a:t>
            </a:r>
            <a:r>
              <a:rPr lang="ru-RU" dirty="0"/>
              <a:t>памяти этих святых признана дата 8 июля. Именно к этому дню, в честь семейного праздника, семьям вручается особая медаль, выполненная в форме ромашки – нежного и трепетного цветка, символа семейного благополучия. Каждая счастливая семья с радостью встречает этот праздник у себя дома.</a:t>
            </a:r>
          </a:p>
          <a:p>
            <a:pPr algn="just"/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849010"/>
            <a:ext cx="4032448" cy="26882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552534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2116832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/>
              <a:t>В</a:t>
            </a:r>
            <a:r>
              <a:rPr lang="ru-RU" dirty="0" smtClean="0"/>
              <a:t> </a:t>
            </a:r>
            <a:r>
              <a:rPr lang="ru-RU" dirty="0"/>
              <a:t>России день семьи любви и верности, принято праздновать свадьбы или делать помолвки. Тем самым вы оберегаете семью от разрушения. 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636912"/>
            <a:ext cx="5715000" cy="381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858096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6332" y="404665"/>
            <a:ext cx="8229600" cy="3240360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dirty="0" smtClean="0"/>
              <a:t>В этот день принято обращаться с молитвами к Петру и его жене </a:t>
            </a:r>
            <a:r>
              <a:rPr lang="ru-RU" dirty="0" err="1" smtClean="0"/>
              <a:t>Февронии</a:t>
            </a:r>
            <a:r>
              <a:rPr lang="ru-RU" dirty="0" smtClean="0"/>
              <a:t> о семейном счастье.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День Петра и </a:t>
            </a:r>
            <a:r>
              <a:rPr lang="ru-RU" dirty="0" err="1" smtClean="0"/>
              <a:t>Февронии</a:t>
            </a:r>
            <a:r>
              <a:rPr lang="ru-RU" dirty="0" smtClean="0"/>
              <a:t> считается православным аналогом Дня святого Валентина. Влюбленные смогут поздравить друг друга в день любви, семьи и верности. Поздравления должны быть искренними и трогательными.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0145" t="4812" r="10182" b="11952"/>
          <a:stretch/>
        </p:blipFill>
        <p:spPr bwMode="auto">
          <a:xfrm>
            <a:off x="2673926" y="3501008"/>
            <a:ext cx="3794413" cy="29731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507857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spcAft>
                <a:spcPts val="0"/>
              </a:spcAft>
            </a:pPr>
            <a:r>
              <a:rPr lang="ru-RU" sz="36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Семья – это труд, друг о друге  забота,</a:t>
            </a:r>
            <a:br>
              <a:rPr lang="ru-RU" sz="36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6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Семья – это много домашней  работы.</a:t>
            </a:r>
            <a:br>
              <a:rPr lang="ru-RU" sz="36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6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Семья – это важно!  Семья – это сложно!</a:t>
            </a:r>
            <a:br>
              <a:rPr lang="ru-RU" sz="36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6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 счастливо жить одному  невозможно!</a:t>
            </a:r>
            <a:r>
              <a:rPr lang="ru-RU" sz="3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800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035084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31186" y="1785926"/>
            <a:ext cx="6681637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0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Спасибо за внимание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184</TotalTime>
  <Words>365</Words>
  <Application>Microsoft Office PowerPoint</Application>
  <PresentationFormat>Экран (4:3)</PresentationFormat>
  <Paragraphs>14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Памятник семье Шамахмудовых</vt:lpstr>
      <vt:lpstr>Памятник семье Володичкиных</vt:lpstr>
      <vt:lpstr>Памятник семье работы   скульптора Николая Филатова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День семьи, любви и верности: история праздника</dc:title>
  <dc:creator>Марьям</dc:creator>
  <cp:lastModifiedBy>Марьям</cp:lastModifiedBy>
  <cp:revision>34</cp:revision>
  <dcterms:created xsi:type="dcterms:W3CDTF">2015-06-23T10:39:09Z</dcterms:created>
  <dcterms:modified xsi:type="dcterms:W3CDTF">2026-03-31T05:12:02Z</dcterms:modified>
</cp:coreProperties>
</file>