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0" r:id="rId6"/>
    <p:sldId id="266" r:id="rId7"/>
    <p:sldId id="262" r:id="rId8"/>
    <p:sldId id="263" r:id="rId9"/>
    <p:sldId id="265" r:id="rId10"/>
    <p:sldId id="264" r:id="rId11"/>
    <p:sldId id="270" r:id="rId12"/>
    <p:sldId id="269" r:id="rId13"/>
    <p:sldId id="273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411B"/>
    <a:srgbClr val="1F2610"/>
    <a:srgbClr val="070804"/>
    <a:srgbClr val="000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Никита\Desktop\новые фоны\880802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3999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35696" y="908720"/>
            <a:ext cx="6624736" cy="5264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       Методические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    приёмы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на уроках русского языка и </a:t>
            </a: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литературы</a:t>
            </a:r>
          </a:p>
          <a:p>
            <a:pPr algn="r">
              <a:spcAft>
                <a:spcPts val="1000"/>
              </a:spcAft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                                               Составитель: </a:t>
            </a:r>
          </a:p>
          <a:p>
            <a:pPr algn="r">
              <a:spcAft>
                <a:spcPts val="1000"/>
              </a:spcAft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учитель русского языка и литературы </a:t>
            </a:r>
          </a:p>
          <a:p>
            <a:pPr algn="r">
              <a:spcAft>
                <a:spcPts val="1000"/>
              </a:spcAft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Л.М. </a:t>
            </a:r>
            <a:r>
              <a:rPr lang="ru-RU" sz="1600" b="1" dirty="0" err="1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Рехлова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SimSun-ExtB" panose="02010609060101010101" pitchFamily="49" charset="-122"/>
                <a:cs typeface="Times New Roman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600" b="1" dirty="0">
              <a:solidFill>
                <a:schemeClr val="accent6">
                  <a:lumMod val="50000"/>
                </a:schemeClr>
              </a:solidFill>
              <a:ea typeface="SimSun-ExtB" panose="02010609060101010101" pitchFamily="49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18073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Никита\Desktop\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779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икита\Desktop\Слайды\Green-Powerpoint-Slide-Templat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9"/>
            <a:ext cx="9144000" cy="685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476672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       Этот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прием помогает строить предположения по поводу развития сюжетной линии рассказа или повествования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.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Правила работы с данным приемом таковы: возможные предположения учащихся моделируют дальнейший финал данного рассказа или повествования. </a:t>
            </a:r>
            <a:endParaRPr lang="ru-RU" sz="2400" dirty="0" smtClean="0">
              <a:solidFill>
                <a:srgbClr val="002060"/>
              </a:solidFill>
              <a:latin typeface="Times New Roman"/>
              <a:ea typeface="SimSun-ExtB" panose="02010609060101010101" pitchFamily="49" charset="-122"/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      Ствол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дерева - тема, ветви - предположения, которые ведутся по двум основным направлениям - "возможно" и "вероятно" (количество "ветвей" не ограничено), и, наконец, "листья" - обоснование этих предположений, аргументы в пользу того или иного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мнения.</a:t>
            </a:r>
            <a:endParaRPr lang="ru-RU" sz="2400" dirty="0">
              <a:solidFill>
                <a:srgbClr val="002060"/>
              </a:solidFill>
              <a:ea typeface="SimSun-ExtB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7496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Никита\Desktop\Слайды\Green-Powerpoint-Slide-Templat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476672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 smtClean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       «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Дерево предсказаний» целесообразно использовать на стадии закрепления лексики с целью анализа какой – либо проблемы, обсуждения текста, прогнозирования событий. Поскольку данный прием строится именно на предположении и прогнозировании, то в речи учащихся активно используются конструкции будущего времени и сослагательного наклонения. </a:t>
            </a:r>
            <a:endParaRPr lang="ru-RU" sz="2400" dirty="0" smtClean="0">
              <a:solidFill>
                <a:srgbClr val="002060"/>
              </a:solidFill>
              <a:latin typeface="Times New Roman"/>
              <a:ea typeface="SimSun-ExtB" panose="02010609060101010101" pitchFamily="49" charset="-122"/>
            </a:endParaRPr>
          </a:p>
          <a:p>
            <a:pPr lvl="0" algn="just"/>
            <a:r>
              <a:rPr lang="ru-RU" sz="2400" dirty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SimSun-ExtB" panose="02010609060101010101" pitchFamily="49" charset="-122"/>
              </a:rPr>
              <a:t>     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На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«стрелочках» – линиях соединения – школьники записывают объяснения своим версиям, таким образом, они учатся аргументировать свою точку зрения, связывать свои предположения с данными текста.</a:t>
            </a:r>
            <a:endParaRPr lang="ru-RU" sz="2400" dirty="0">
              <a:solidFill>
                <a:schemeClr val="tx2">
                  <a:lumMod val="50000"/>
                </a:schemeClr>
              </a:solidFill>
              <a:ea typeface="SimSun-ExtB" panose="02010609060101010101" pitchFamily="49" charset="-122"/>
            </a:endParaRPr>
          </a:p>
          <a:p>
            <a:pPr lvl="0" algn="just"/>
            <a:endParaRPr lang="ru-RU" sz="2400" dirty="0">
              <a:solidFill>
                <a:srgbClr val="002060"/>
              </a:solidFill>
              <a:ea typeface="SimSun-ExtB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7646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икита\Desktop\новые фоны\kcKorddX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" y="9431"/>
            <a:ext cx="9155297" cy="684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6508" y="1052736"/>
            <a:ext cx="8496944" cy="4578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48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Последовательность действий проста и логична: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spcBef>
                <a:spcPts val="48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 Посередине чистого листа (классной доски) написать ключевое слово или предложение, которое является «сердцем» идеи, темы.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spcBef>
                <a:spcPts val="48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Вокруг «накидать» слова или предложения, выражающие идеи, факты, образы, подходящие для данной темы. (Модель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«А.С. Пушкин и его произведения»)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spcBef>
                <a:spcPts val="48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 По мере записи, появившиеся слова соединяются прямыми линиями с ключевым понятием. У каждого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понятия, в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свою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очередь,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тоже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появляются свои понятия и устанавливаются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новые логические связи.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260649"/>
            <a:ext cx="2014152" cy="613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720"/>
              </a:spcAft>
            </a:pPr>
            <a:r>
              <a:rPr lang="ru-RU" sz="3200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Кластер</a:t>
            </a:r>
            <a:endParaRPr lang="ru-RU" sz="4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SimSun-ExtB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120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икита\Desktop\новые фоны\58d162589ec7915af1e82a4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925" y="0"/>
            <a:ext cx="9183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6247" y="404664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«Тонкие </a:t>
            </a:r>
            <a:r>
              <a:rPr lang="ru-RU" sz="3600" i="1" dirty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</a:t>
            </a:r>
            <a:r>
              <a:rPr lang="ru-RU" sz="3600" b="1" i="1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толстые</a:t>
            </a:r>
            <a:r>
              <a:rPr lang="ru-RU" sz="3600" i="1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вопросы»</a:t>
            </a:r>
          </a:p>
          <a:p>
            <a:pPr algn="ctr"/>
            <a:endParaRPr lang="ru-RU" sz="3600" i="1" dirty="0">
              <a:solidFill>
                <a:prstClr val="white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/>
            <a:r>
              <a:rPr lang="ru-RU" sz="36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 </a:t>
            </a:r>
            <a:r>
              <a:rPr lang="ru-RU" sz="3600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Прием «Тонкие </a:t>
            </a:r>
            <a:r>
              <a:rPr lang="ru-RU" sz="36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</a:t>
            </a:r>
            <a:r>
              <a:rPr lang="ru-RU" sz="36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толстые</a:t>
            </a:r>
            <a:r>
              <a:rPr lang="ru-RU" sz="36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вопросы» может </a:t>
            </a:r>
            <a:r>
              <a:rPr lang="ru-RU" sz="36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быть использован на любой из трех фаз урока: на стадии вызова - это вопросы до изучения темы, на стадии осмысления - способ активной фиксации вопросов по ходу чтения, слушания, при размышлении - демонстрация понимания пройденного. </a:t>
            </a:r>
          </a:p>
        </p:txBody>
      </p:sp>
    </p:spTree>
    <p:extLst>
      <p:ext uri="{BB962C8B-B14F-4D97-AF65-F5344CB8AC3E}">
        <p14:creationId xmlns:p14="http://schemas.microsoft.com/office/powerpoint/2010/main" val="1439692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Никита\Desktop\новые фоны\58d162589ec7915af1e82a4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0875"/>
              </p:ext>
            </p:extLst>
          </p:nvPr>
        </p:nvGraphicFramePr>
        <p:xfrm>
          <a:off x="539552" y="764704"/>
          <a:ext cx="8064896" cy="5117592"/>
        </p:xfrm>
        <a:graphic>
          <a:graphicData uri="http://schemas.openxmlformats.org/drawingml/2006/table">
            <a:tbl>
              <a:tblPr/>
              <a:tblGrid>
                <a:gridCol w="5040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92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Толстые 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Тонкие 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62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</a:t>
                      </a: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Дайте 3 объяснения, почему...? </a:t>
                      </a:r>
                      <a:b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Объясните, почему...?</a:t>
                      </a:r>
                      <a:b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Почему Вы думаете ...?</a:t>
                      </a:r>
                      <a:b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Почему Вы считаете ...?</a:t>
                      </a:r>
                      <a:b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В чем различие ...? </a:t>
                      </a:r>
                      <a:b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Предположите, что будет, если... ?</a:t>
                      </a:r>
                      <a:b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Что, если ... 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</a:t>
                      </a: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Кто 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Что ? 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Когда 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Может ..?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Будет ...?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Мог ли ... 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Как звать ...? 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Было ли ...?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Согласны ли Вы ...?</a:t>
                      </a:r>
                      <a:b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24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Верно ли ...?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0834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икита\Desktop\новые фоны\iMW1OYEY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9" y="0"/>
            <a:ext cx="9144000" cy="688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8695" y="1196752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"перепутанные 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цепочки". Учитель предлагает ряд понятий, терминов, в котором нарушена логическая последовательность. Задача учеников: выявить ошибку и исправить ее, аргументируя свой выбор.</a:t>
            </a:r>
          </a:p>
          <a:p>
            <a:pPr algn="just"/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Логическая 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 в форме игры помогает развивать воображение, при этом выстраивая последовательность событий аргументировано. Игра проходит в устной форме. Ученикам предлагается первое звено цепочки, которое начинается со слова "Чтобы…": Чтобы съесть яблоко, нужно сорвать его с дерева. Задача учеников: продолжить ряд, совершив своеобразное "путешествие в прошлое": Чтобы сорвать яблоко с дерева, нужно это дерево вырастить. Чтобы вырастить дерево, нужно его посадить. </a:t>
            </a:r>
            <a:endParaRPr lang="ru-RU" sz="24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358140"/>
            <a:ext cx="5832648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20"/>
              </a:spcAft>
            </a:pP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Перепутанные логические цепочки 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088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Никита\Desktop\новые фоны\yellow-ornament-ppt-backgroun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4" y="0"/>
            <a:ext cx="9183356" cy="688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1412776"/>
            <a:ext cx="69127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35411B"/>
                </a:solidFill>
                <a:latin typeface="Times New Roman"/>
                <a:ea typeface="Times New Roman"/>
              </a:rPr>
              <a:t>Смысл</a:t>
            </a:r>
            <a:r>
              <a:rPr lang="ru-RU" sz="2800" b="1" dirty="0" smtClean="0">
                <a:solidFill>
                  <a:srgbClr val="35411B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>
                <a:solidFill>
                  <a:srgbClr val="35411B"/>
                </a:solidFill>
                <a:latin typeface="Times New Roman"/>
                <a:ea typeface="Times New Roman"/>
              </a:rPr>
              <a:t>э</a:t>
            </a:r>
            <a:r>
              <a:rPr lang="ru-RU" sz="2800" dirty="0">
                <a:solidFill>
                  <a:srgbClr val="35411B"/>
                </a:solidFill>
                <a:latin typeface="Times New Roman"/>
                <a:ea typeface="Times New Roman"/>
              </a:rPr>
              <a:t>того приема</a:t>
            </a:r>
            <a:r>
              <a:rPr lang="ru-RU" sz="2800" b="1" dirty="0">
                <a:solidFill>
                  <a:srgbClr val="35411B"/>
                </a:solidFill>
                <a:latin typeface="Times New Roman"/>
                <a:ea typeface="Times New Roman"/>
              </a:rPr>
              <a:t> </a:t>
            </a:r>
            <a:r>
              <a:rPr lang="ru-RU" sz="2800" dirty="0">
                <a:solidFill>
                  <a:srgbClr val="35411B"/>
                </a:solidFill>
                <a:latin typeface="Times New Roman"/>
                <a:ea typeface="Times New Roman"/>
              </a:rPr>
              <a:t>можно выразить следующими словами: </a:t>
            </a:r>
            <a:r>
              <a:rPr lang="ru-RU" sz="2800" dirty="0" smtClean="0">
                <a:solidFill>
                  <a:srgbClr val="35411B"/>
                </a:solidFill>
                <a:latin typeface="Times New Roman"/>
                <a:ea typeface="Times New Roman"/>
              </a:rPr>
              <a:t>«Я </a:t>
            </a:r>
            <a:r>
              <a:rPr lang="ru-RU" sz="2800" dirty="0">
                <a:solidFill>
                  <a:srgbClr val="35411B"/>
                </a:solidFill>
                <a:latin typeface="Times New Roman"/>
                <a:ea typeface="Times New Roman"/>
              </a:rPr>
              <a:t>пишу для того, чтобы понять, что я </a:t>
            </a:r>
            <a:r>
              <a:rPr lang="ru-RU" sz="2800" dirty="0" smtClean="0">
                <a:solidFill>
                  <a:srgbClr val="35411B"/>
                </a:solidFill>
                <a:latin typeface="Times New Roman"/>
                <a:ea typeface="Times New Roman"/>
              </a:rPr>
              <a:t>думаю». </a:t>
            </a:r>
            <a:r>
              <a:rPr lang="ru-RU" sz="2800" dirty="0">
                <a:solidFill>
                  <a:srgbClr val="35411B"/>
                </a:solidFill>
                <a:latin typeface="Times New Roman"/>
                <a:ea typeface="Times New Roman"/>
              </a:rPr>
              <a:t>Это свободное письмо на заданную тему, в котором ценится самостоятельность, проявление индивидуальности, дискуссионность, оригинальность решения проблемы, аргументации. </a:t>
            </a:r>
            <a:r>
              <a:rPr lang="ru-RU" sz="2800" dirty="0" smtClean="0">
                <a:solidFill>
                  <a:srgbClr val="35411B"/>
                </a:solidFill>
                <a:latin typeface="Times New Roman"/>
                <a:ea typeface="Times New Roman"/>
              </a:rPr>
              <a:t>Обычно </a:t>
            </a:r>
            <a:r>
              <a:rPr lang="ru-RU" sz="2800" dirty="0">
                <a:solidFill>
                  <a:srgbClr val="35411B"/>
                </a:solidFill>
                <a:latin typeface="Times New Roman"/>
                <a:ea typeface="Times New Roman"/>
              </a:rPr>
              <a:t>эссе пишется прямо в классе после обсуждения проблемы и по времени занимает не более 5 минут. </a:t>
            </a:r>
            <a:endParaRPr lang="ru-RU" sz="2800" dirty="0">
              <a:solidFill>
                <a:srgbClr val="35411B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620688"/>
            <a:ext cx="5887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35411B"/>
                </a:solidFill>
                <a:latin typeface="Times New Roman"/>
                <a:ea typeface="Times New Roman"/>
              </a:rPr>
              <a:t>Прием «Написание эссе»</a:t>
            </a:r>
            <a:endParaRPr lang="ru-RU" sz="2800" dirty="0">
              <a:solidFill>
                <a:srgbClr val="35411B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92943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Никита\Desktop\новые фоны\5914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2" y="0"/>
            <a:ext cx="9128658" cy="684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20374" y="620688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Рекомендации по использованию приема «Эссе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» </a:t>
            </a:r>
            <a:endParaRPr lang="ru-RU" sz="3200" b="1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6438" y="1713930"/>
            <a:ext cx="69847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Лучше не оценивать эссе с точки зрения грамотности, а воспринимать прием как способ развития мышления.</a:t>
            </a:r>
          </a:p>
          <a:p>
            <a:pPr marL="285750" indent="-285750" algn="ctr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Четко обозначить время, отведенное на эту работу, и следить за регламентом. </a:t>
            </a:r>
          </a:p>
          <a:p>
            <a:pPr marL="285750" indent="-285750" algn="ctr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Поощрять оригинальность 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высказываемых  суждений.</a:t>
            </a:r>
            <a:endParaRPr lang="ru-RU" sz="3200" dirty="0">
              <a:solidFill>
                <a:schemeClr val="accent2">
                  <a:lumMod val="50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1621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Никита\Desktop\Новая папка (2)\для презентаций\Krasivye-vesennie-zhyoltye-krokus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1" y="-15489"/>
            <a:ext cx="9147441" cy="687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45297" y="220679"/>
            <a:ext cx="6502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i="1" dirty="0">
                <a:solidFill>
                  <a:schemeClr val="bg1"/>
                </a:solidFill>
                <a:latin typeface="Times New Roman"/>
                <a:ea typeface="Times New Roman"/>
              </a:rPr>
              <a:t>Прием </a:t>
            </a:r>
            <a:r>
              <a:rPr lang="ru-RU" sz="2800" b="1" i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«Корзина </a:t>
            </a:r>
            <a:r>
              <a:rPr lang="ru-RU" sz="2800" b="1" i="1" dirty="0">
                <a:solidFill>
                  <a:schemeClr val="bg1"/>
                </a:solidFill>
                <a:latin typeface="Times New Roman"/>
                <a:ea typeface="Times New Roman"/>
              </a:rPr>
              <a:t>идей, понятий, </a:t>
            </a:r>
            <a:r>
              <a:rPr lang="ru-RU" sz="2800" b="1" i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имен»</a:t>
            </a:r>
            <a:endParaRPr lang="ru-RU" sz="2800" i="1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124744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i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      Это </a:t>
            </a:r>
            <a:r>
              <a:rPr lang="ru-RU" sz="2800" b="1" i="1" dirty="0">
                <a:solidFill>
                  <a:schemeClr val="bg1"/>
                </a:solidFill>
                <a:latin typeface="Times New Roman"/>
                <a:ea typeface="Times New Roman"/>
              </a:rPr>
              <a:t>прием организации индивидуальной и групповой работы учащихся на начальной стадии урока, когда идет актуализация имеющегося у них опыта и знаний. Он позволяет выяснить все, что знают или думают, что знают ученики по обсуждаемой теме </a:t>
            </a:r>
            <a:r>
              <a:rPr lang="ru-RU" sz="2800" b="1" i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урока.</a:t>
            </a:r>
          </a:p>
          <a:p>
            <a:pPr algn="just">
              <a:spcAft>
                <a:spcPts val="0"/>
              </a:spcAft>
            </a:pPr>
            <a:r>
              <a:rPr lang="ru-RU" sz="2800" b="1" i="1" dirty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ru-RU" sz="2800" b="1" i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     На </a:t>
            </a:r>
            <a:r>
              <a:rPr lang="ru-RU" sz="2800" b="1" i="1" dirty="0">
                <a:solidFill>
                  <a:schemeClr val="bg1"/>
                </a:solidFill>
                <a:latin typeface="Times New Roman"/>
                <a:ea typeface="Times New Roman"/>
              </a:rPr>
              <a:t>доске можно нарисовать значок корзины, в которой условно будет собрано все то, что все ученики вместе знают об изучаемой теме. Обмен информацией проводится по следующей процедуре.</a:t>
            </a:r>
            <a:endParaRPr lang="ru-RU" sz="2800" b="1" i="1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44248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Никита\Desktop\Новая папка (2)\для презентаций\Картинки для презентаций\1912044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74" cy="691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692696"/>
            <a:ext cx="73448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tabLst>
                <a:tab pos="180340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           </a:t>
            </a:r>
            <a:r>
              <a:rPr lang="ru-RU" sz="2400" b="1" i="1" dirty="0" smtClean="0">
                <a:solidFill>
                  <a:srgbClr val="35411B"/>
                </a:solidFill>
                <a:latin typeface="Times New Roman"/>
                <a:ea typeface="Times New Roman"/>
              </a:rPr>
              <a:t>Задается </a:t>
            </a:r>
            <a:r>
              <a:rPr lang="ru-RU" sz="2400" b="1" i="1" dirty="0">
                <a:solidFill>
                  <a:srgbClr val="35411B"/>
                </a:solidFill>
                <a:latin typeface="Times New Roman"/>
                <a:ea typeface="Times New Roman"/>
              </a:rPr>
              <a:t>прямой вопрос о том, что известно ученикам по той или </a:t>
            </a:r>
            <a:r>
              <a:rPr lang="ru-RU" sz="2400" b="1" i="1" dirty="0" smtClean="0">
                <a:solidFill>
                  <a:srgbClr val="35411B"/>
                </a:solidFill>
                <a:latin typeface="Times New Roman"/>
                <a:ea typeface="Times New Roman"/>
              </a:rPr>
              <a:t>иной проблеме</a:t>
            </a:r>
            <a:r>
              <a:rPr lang="ru-RU" sz="2400" b="1" i="1" dirty="0">
                <a:solidFill>
                  <a:srgbClr val="35411B"/>
                </a:solidFill>
                <a:latin typeface="Times New Roman"/>
                <a:ea typeface="Times New Roman"/>
              </a:rPr>
              <a:t>. </a:t>
            </a:r>
          </a:p>
          <a:p>
            <a:pPr marL="342900" lvl="0" indent="-342900" algn="just">
              <a:spcAft>
                <a:spcPts val="0"/>
              </a:spcAft>
              <a:tabLst>
                <a:tab pos="180340" algn="l"/>
              </a:tabLst>
            </a:pPr>
            <a:r>
              <a:rPr lang="ru-RU" sz="2400" b="1" i="1" dirty="0" smtClean="0">
                <a:solidFill>
                  <a:srgbClr val="35411B"/>
                </a:solidFill>
                <a:latin typeface="Times New Roman"/>
                <a:ea typeface="Times New Roman"/>
              </a:rPr>
              <a:t>            Сначала </a:t>
            </a:r>
            <a:r>
              <a:rPr lang="ru-RU" sz="2400" b="1" i="1" dirty="0">
                <a:solidFill>
                  <a:srgbClr val="35411B"/>
                </a:solidFill>
                <a:latin typeface="Times New Roman"/>
                <a:ea typeface="Times New Roman"/>
              </a:rPr>
              <a:t>каждый ученик вспоминает и записывает в тетради все, что знает по той или иной проблеме (строго индивидуальная работа, продолжительность 1-2 минуты). </a:t>
            </a:r>
          </a:p>
          <a:p>
            <a:pPr marL="342900" lvl="0" indent="-342900" algn="just">
              <a:spcAft>
                <a:spcPts val="0"/>
              </a:spcAft>
              <a:tabLst>
                <a:tab pos="180340" algn="l"/>
              </a:tabLst>
            </a:pPr>
            <a:r>
              <a:rPr lang="ru-RU" sz="2400" b="1" i="1" dirty="0" smtClean="0">
                <a:solidFill>
                  <a:srgbClr val="35411B"/>
                </a:solidFill>
                <a:latin typeface="Times New Roman"/>
                <a:ea typeface="Times New Roman"/>
              </a:rPr>
              <a:t>            Затем </a:t>
            </a:r>
            <a:r>
              <a:rPr lang="ru-RU" sz="2400" b="1" i="1" dirty="0">
                <a:solidFill>
                  <a:srgbClr val="35411B"/>
                </a:solidFill>
                <a:latin typeface="Times New Roman"/>
                <a:ea typeface="Times New Roman"/>
              </a:rPr>
              <a:t>происходит обмен информацией в парах или группах. Ученики делятся друг с другом известным знанием (групповая работа). Время на обсуждение не более 3 минут. Это обсуждение должно быть организованным, например, ученики должны выяснить, в чем совпали имеющиеся представления, по поводу чего возникли разногласия. </a:t>
            </a:r>
          </a:p>
        </p:txBody>
      </p:sp>
    </p:spTree>
    <p:extLst>
      <p:ext uri="{BB962C8B-B14F-4D97-AF65-F5344CB8AC3E}">
        <p14:creationId xmlns:p14="http://schemas.microsoft.com/office/powerpoint/2010/main" val="1994103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икита\Desktop\новые фоны\1290274239_CDEEE2EEE3EEE4EDE8E920F4EEED20303920303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635928"/>
            <a:ext cx="77048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tabLst>
                <a:tab pos="180340" algn="l"/>
              </a:tabLst>
            </a:pPr>
            <a:r>
              <a:rPr lang="ru-RU" sz="2100" b="1" i="1" dirty="0">
                <a:solidFill>
                  <a:srgbClr val="1F2610"/>
                </a:solidFill>
                <a:latin typeface="Times New Roman"/>
                <a:ea typeface="Times New Roman"/>
              </a:rPr>
              <a:t> </a:t>
            </a:r>
            <a:r>
              <a:rPr lang="ru-RU" sz="2100" b="1" i="1" dirty="0" smtClean="0">
                <a:solidFill>
                  <a:srgbClr val="1F2610"/>
                </a:solidFill>
                <a:latin typeface="Times New Roman"/>
                <a:ea typeface="Times New Roman"/>
              </a:rPr>
              <a:t>           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Далее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каждая группа по кругу называет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какое-то одно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сведение или факт, при этом не повторяя ранее сказанного (составляется список идей).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lvl="0" indent="-342900" algn="just">
              <a:tabLst>
                <a:tab pos="180340" algn="l"/>
              </a:tabLst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Все сведения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кратко в виде тезисов записываются учителем в “корзинке” идей.  В корзину идей можно “сбрасывать” факты, мнения, имена, проблемы, понятия, имеющие отношение к теме урока. Далее в ходе урока эти разрозненные в сознания ребенка факты или мнения, проблемы или понятия могут быть связаны в логические цепи.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62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Никита\Desktop\новые фоны\58d162589ec7915af1e82a4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332656"/>
            <a:ext cx="8064896" cy="5978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865"/>
              </a:spcBef>
              <a:spcAft>
                <a:spcPts val="0"/>
              </a:spcAft>
              <a:tabLst>
                <a:tab pos="130810" algn="l"/>
              </a:tabLst>
            </a:pP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Таблица 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ПИМ</a:t>
            </a:r>
            <a:endParaRPr lang="ru-RU" sz="2400" b="1" i="1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ctr">
              <a:spcBef>
                <a:spcPts val="865"/>
              </a:spcBef>
              <a:spcAft>
                <a:spcPts val="0"/>
              </a:spcAft>
              <a:tabLst>
                <a:tab pos="130810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Автор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Эдуард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Боно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для чтения не эмоционально окрашенных текстов.</a:t>
            </a:r>
          </a:p>
          <a:p>
            <a:pPr algn="ctr">
              <a:spcBef>
                <a:spcPts val="865"/>
              </a:spcBef>
              <a:spcAft>
                <a:spcPts val="0"/>
              </a:spcAft>
              <a:tabLst>
                <a:tab pos="130810" algn="l"/>
              </a:tabLst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Прежде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чем учащиеся начнут читать текст, предложить им нарисовать таблицу из трех граф: </a:t>
            </a:r>
          </a:p>
          <a:p>
            <a:pPr marL="342900" indent="-342900" algn="just">
              <a:spcBef>
                <a:spcPts val="865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130810" algn="l"/>
              </a:tabLst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«Плюс» - сюда записываются те факты, которые могут отвечать на вопрос «Что хорошего»? (для ученика, для взрослых, для человечества, для государства)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Минус» - в нее записываются те факты и мысли, которые могут отвечать на вопрос «Что в этом плохого?» (для кого бы то ни было)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Интересно» обозначается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«?» -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предназначена для записи различных интересных фактов, мыслей, предположений. Даже если будет одна запись это прекрасно.</a:t>
            </a:r>
            <a:endParaRPr lang="ru-RU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0696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900</Words>
  <Application>Microsoft Office PowerPoint</Application>
  <PresentationFormat>Экран (4:3)</PresentationFormat>
  <Paragraphs>45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SimSun-ExtB</vt:lpstr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Никита</dc:creator>
  <cp:lastModifiedBy>123</cp:lastModifiedBy>
  <cp:revision>28</cp:revision>
  <dcterms:created xsi:type="dcterms:W3CDTF">2017-06-06T13:28:49Z</dcterms:created>
  <dcterms:modified xsi:type="dcterms:W3CDTF">2022-04-03T09:59:28Z</dcterms:modified>
</cp:coreProperties>
</file>