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app.xml" ContentType="application/vnd.openxmlformats-officedocument.extended-properties+xml"/>
  <Override PartName="/ppt/slides/slide8.xml" ContentType="application/vnd.openxmlformats-officedocument.presentationml.slide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presProps" Target="presProps.xml" /><Relationship Id="rId22" Type="http://schemas.openxmlformats.org/officeDocument/2006/relationships/tableStyles" Target="tableStyles.xml" /><Relationship Id="rId23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Title Slide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Subtitle 2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6" name="Date Placeholder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7" name="Footer Placeholder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Title and Conten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Content Placeholder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Date Placeholder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7" name="Footer Placeholder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Section Header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Text Placeholder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Date Placeholder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7" name="Footer Placeholder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Two Conten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Content Placeholder 2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Content Placeholder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8" name="Footer Placeholder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Comparis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Text Placeholder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7" name="Text Placeholder 4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8" name="Content Placeholder 5" hidden="0"/>
          <p:cNvSpPr>
            <a:spLocks noGrp="1"/>
          </p:cNvSpPr>
          <p:nvPr isPhoto="0" userDrawn="0">
            <p:ph sz="quarter" idx="4" hasCustomPrompt="0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9" name="Date Placeholder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10" name="Footer Placeholder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Slide Number Placeholder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Title Only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Date Placeholder 2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6" name="Footer Placeholder 3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4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Blank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1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5" name="Footer Placeholder 2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3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Content with Capti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Content Placeholder 2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Text Placeholder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7" name="Date Placeholder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8" name="Footer Placeholder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Picture with Capti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Picture Placeholder 2" hidden="0"/>
          <p:cNvSpPr>
            <a:spLocks noGrp="1"/>
          </p:cNvSpPr>
          <p:nvPr isPhoto="0" userDrawn="0">
            <p:ph type="pic" idx="1" hasCustomPrompt="0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6" name="Text Placeholder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7" name="Date Placeholder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8" name="Footer Placeholder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Title and Vertical Tex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Vertical Text Placeholder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Date Placeholder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7" name="Footer Placeholder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Vertical Title and Tex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Vertical Title 1" hidden="0"/>
          <p:cNvSpPr>
            <a:spLocks noGrp="1"/>
          </p:cNvSpPr>
          <p:nvPr isPhoto="0" userDrawn="0">
            <p:ph type="title" orient="vert" hasCustomPrompt="0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add title</a:t>
            </a:r>
            <a:endParaRPr lang="en-US"/>
          </a:p>
        </p:txBody>
      </p:sp>
      <p:sp>
        <p:nvSpPr>
          <p:cNvPr id="5" name="Vertical Text Placeholder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Date Placeholder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7" name="Footer Placeholder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Placeholder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5" name="Text Placeholder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Date Placeholder 3" hidden="0"/>
          <p:cNvSpPr>
            <a:spLocks noGrp="1"/>
          </p:cNvSpPr>
          <p:nvPr isPhoto="0" userDrawn="0">
            <p:ph type="dt" sz="half" idx="2" hasCustomPrompt="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AF463A-BC7C-46EE-9F1E-7F377CCA4891}" type="datetimeFigureOut">
              <a:rPr lang="en-US"/>
              <a:t/>
            </a:fld>
            <a:endParaRPr lang="en-US"/>
          </a:p>
        </p:txBody>
      </p:sp>
      <p:sp>
        <p:nvSpPr>
          <p:cNvPr id="7" name="Footer Placeholder 4" hidden="0"/>
          <p:cNvSpPr>
            <a:spLocks noGrp="1"/>
          </p:cNvSpPr>
          <p:nvPr isPhoto="0" userDrawn="0">
            <p:ph type="ftr" sz="quarter" idx="3" hasCustomPrompt="0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 hidden="0"/>
          <p:cNvSpPr>
            <a:spLocks noGrp="1"/>
          </p:cNvSpPr>
          <p:nvPr isPhoto="0" userDrawn="0">
            <p:ph type="sldNum" sz="quarter" idx="4" hasCustomPrompt="0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483448D-3A78-4528-A469-B745A65DA480}" type="slidenum">
              <a:rPr lang="en-US"/>
              <a:t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7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8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9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0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0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1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4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5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" hidden="0"/>
          <p:cNvSpPr/>
          <p:nvPr isPhoto="0" userDrawn="0"/>
        </p:nvSpPr>
        <p:spPr bwMode="auto">
          <a:xfrm flipH="0" flipV="0">
            <a:off x="396743" y="228600"/>
            <a:ext cx="3778509" cy="9449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r>
              <a:rPr lang="ru-RU" sz="1400" b="1"/>
              <a:t>Муниципальное </a:t>
            </a:r>
            <a:r>
              <a:rPr lang="ru-RU" sz="1400" b="1"/>
              <a:t>а</a:t>
            </a:r>
            <a:r>
              <a:rPr lang="ru-RU" sz="1400" b="1"/>
              <a:t>втономное общеобразовательное учреждение</a:t>
            </a:r>
            <a:endParaRPr/>
          </a:p>
          <a:p>
            <a:pPr algn="ctr">
              <a:defRPr/>
            </a:pPr>
            <a:r>
              <a:rPr lang="ru-RU" sz="1400" b="1"/>
              <a:t>средняя общеобразовательная школа № 10 им. А.А. Забары ст. Павловской</a:t>
            </a:r>
            <a:endParaRPr lang="ru-RU" sz="1400" b="1"/>
          </a:p>
        </p:txBody>
      </p:sp>
      <p:sp>
        <p:nvSpPr>
          <p:cNvPr id="5" name="Прямоугольник 2" hidden="0"/>
          <p:cNvSpPr/>
          <p:nvPr isPhoto="0" userDrawn="0"/>
        </p:nvSpPr>
        <p:spPr bwMode="auto">
          <a:xfrm>
            <a:off x="342893" y="1676394"/>
            <a:ext cx="3895956" cy="2225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«Формирование математической  грамотности </a:t>
            </a: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обучающихся в начале обучения в школе</a:t>
            </a: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»</a:t>
            </a:r>
            <a:endParaRPr/>
          </a:p>
        </p:txBody>
      </p:sp>
      <p:sp>
        <p:nvSpPr>
          <p:cNvPr id="6" name="TextBox 3" hidden="0"/>
          <p:cNvSpPr>
            <a:spLocks noAdjustHandles="0" noChangeArrowheads="0"/>
          </p:cNvSpPr>
          <p:nvPr isPhoto="0" userDrawn="0"/>
        </p:nvSpPr>
        <p:spPr bwMode="auto">
          <a:xfrm>
            <a:off x="618898" y="5029199"/>
            <a:ext cx="3335206" cy="640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ru-RU" b="1"/>
              <a:t>Олейникова Таисия Борисовна,</a:t>
            </a:r>
            <a:endParaRPr/>
          </a:p>
          <a:p>
            <a:pPr algn="ctr">
              <a:defRPr/>
            </a:pPr>
            <a:r>
              <a:rPr lang="ru-RU" b="1"/>
              <a:t>учитель начальных классов</a:t>
            </a:r>
            <a:endParaRPr lang="ru-RU" b="1"/>
          </a:p>
        </p:txBody>
      </p:sp>
      <p:sp>
        <p:nvSpPr>
          <p:cNvPr id="7" name="TextBox 4" hidden="0"/>
          <p:cNvSpPr>
            <a:spLocks noAdjustHandles="0" noChangeArrowheads="0"/>
          </p:cNvSpPr>
          <p:nvPr isPhoto="0" userDrawn="0"/>
        </p:nvSpPr>
        <p:spPr bwMode="auto">
          <a:xfrm>
            <a:off x="1959625" y="6172200"/>
            <a:ext cx="1037292" cy="36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1" i="1"/>
              <a:t>2026 год</a:t>
            </a:r>
            <a:endParaRPr lang="ru-RU" b="1" i="1"/>
          </a:p>
        </p:txBody>
      </p:sp>
      <p:pic>
        <p:nvPicPr>
          <p:cNvPr id="8" name="Picture 2" descr="https://3.bp.blogspot.com/-QOY1PHAOcRA/WZFIch4EIzI/AAAAAAAAC7g/t445mMHDF7At6gqKJZiCfpAFUFt9oEnzwCLcBGAs/s1600/Fotolia_54285979_Subscription_Monthly_M.jpg" hidden="0"/>
          <p:cNvPicPr>
            <a:picLocks noChangeAspect="1" noChangeArrowheads="1"/>
          </p:cNvPicPr>
          <p:nvPr isPhoto="0" userDrawn="0"/>
        </p:nvPicPr>
        <p:blipFill>
          <a:blip r:embed="rId3"/>
          <a:stretch/>
        </p:blipFill>
        <p:spPr bwMode="auto">
          <a:xfrm>
            <a:off x="5257800" y="218792"/>
            <a:ext cx="2831123" cy="2623568"/>
          </a:xfrm>
          <a:prstGeom prst="rect">
            <a:avLst/>
          </a:prstGeom>
          <a:noFill/>
        </p:spPr>
      </p:pic>
      <p:pic>
        <p:nvPicPr>
          <p:cNvPr id="9" name="Picture 4" descr="https://cdn2.arhivurokov.ru/multiurok/html/2017/12/25/s_5a411c60454a7/782037_12.png" hidden="0"/>
          <p:cNvPicPr>
            <a:picLocks noChangeAspect="1" noChangeArrowheads="1"/>
          </p:cNvPicPr>
          <p:nvPr isPhoto="0" userDrawn="0"/>
        </p:nvPicPr>
        <p:blipFill>
          <a:blip r:embed="rId4"/>
          <a:stretch/>
        </p:blipFill>
        <p:spPr bwMode="auto">
          <a:xfrm>
            <a:off x="5562599" y="2669046"/>
            <a:ext cx="2704533" cy="2071198"/>
          </a:xfrm>
          <a:prstGeom prst="rect">
            <a:avLst/>
          </a:prstGeom>
          <a:noFill/>
        </p:spPr>
      </p:pic>
      <p:pic>
        <p:nvPicPr>
          <p:cNvPr id="10" name="Picture 8" descr="http://www.yenislayt.com/upload/1e5215e57c.png?1475168474248" hidden="0"/>
          <p:cNvPicPr>
            <a:picLocks noChangeAspect="1" noChangeArrowheads="1"/>
          </p:cNvPicPr>
          <p:nvPr isPhoto="0" userDrawn="0"/>
        </p:nvPicPr>
        <p:blipFill>
          <a:blip r:embed="rId5"/>
          <a:stretch/>
        </p:blipFill>
        <p:spPr bwMode="auto">
          <a:xfrm>
            <a:off x="5623576" y="4608731"/>
            <a:ext cx="2582578" cy="2133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342894" y="245811"/>
            <a:ext cx="3770679" cy="630939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развития математической речи: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1. Секрет в кружках: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 algn="ctr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5+3=8 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 algn="ctr"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 algn="ctr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К пяти прибавить три равно восемь. Сумма чисел 5 и 3 равна восьми. 5 увеличить на 3 получится 8. Первое слагаемое 5, второе слагаемое 3, чему равна сумма? 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5" y="349272"/>
            <a:ext cx="3569647" cy="1555723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На цветных кружках  записаны цифры и знаки. Школьникам поставлена задача - соотнести знаковую и словесную формулировки.</a:t>
            </a:r>
            <a:endParaRPr sz="1600" b="0" i="0" u="none">
              <a:solidFill>
                <a:srgbClr val="333333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36458" t="40923" r="45856" b="12283"/>
          <a:stretch/>
        </p:blipFill>
        <p:spPr bwMode="auto">
          <a:xfrm flipH="0" flipV="0">
            <a:off x="5217403" y="2029231"/>
            <a:ext cx="3445025" cy="4465017"/>
          </a:xfrm>
          <a:prstGeom prst="rect">
            <a:avLst/>
          </a:prstGeom>
        </p:spPr>
      </p:pic>
      <p:sp>
        <p:nvSpPr>
          <p:cNvPr id="7" name="" hidden="0"/>
          <p:cNvSpPr/>
          <p:nvPr isPhoto="0" userDrawn="0"/>
        </p:nvSpPr>
        <p:spPr bwMode="auto">
          <a:xfrm flipH="0" flipV="0">
            <a:off x="5789845" y="2122578"/>
            <a:ext cx="334816" cy="121145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7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5</a:t>
            </a:r>
            <a:endParaRPr/>
          </a:p>
        </p:txBody>
      </p:sp>
      <p:sp>
        <p:nvSpPr>
          <p:cNvPr id="8" name="" hidden="0"/>
          <p:cNvSpPr/>
          <p:nvPr isPhoto="0" userDrawn="0"/>
        </p:nvSpPr>
        <p:spPr bwMode="auto">
          <a:xfrm flipH="0" flipV="0">
            <a:off x="7318247" y="2145277"/>
            <a:ext cx="721051" cy="118875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7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3</a:t>
            </a:r>
            <a:endParaRPr/>
          </a:p>
        </p:txBody>
      </p:sp>
      <p:sp>
        <p:nvSpPr>
          <p:cNvPr id="9" name="" hidden="0"/>
          <p:cNvSpPr/>
          <p:nvPr isPhoto="0" userDrawn="0"/>
        </p:nvSpPr>
        <p:spPr bwMode="auto">
          <a:xfrm flipH="0" flipV="0">
            <a:off x="5813831" y="3560261"/>
            <a:ext cx="863481" cy="1078777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7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=</a:t>
            </a:r>
            <a:endParaRPr/>
          </a:p>
        </p:txBody>
      </p:sp>
      <p:sp>
        <p:nvSpPr>
          <p:cNvPr id="10" name="" hidden="0"/>
          <p:cNvSpPr/>
          <p:nvPr isPhoto="0" userDrawn="0"/>
        </p:nvSpPr>
        <p:spPr bwMode="auto">
          <a:xfrm flipH="0" flipV="0">
            <a:off x="7389462" y="3560261"/>
            <a:ext cx="774462" cy="118875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7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+</a:t>
            </a:r>
            <a:endParaRPr/>
          </a:p>
        </p:txBody>
      </p:sp>
      <p:sp>
        <p:nvSpPr>
          <p:cNvPr id="11" name="" hidden="0"/>
          <p:cNvSpPr/>
          <p:nvPr isPhoto="0" userDrawn="0"/>
        </p:nvSpPr>
        <p:spPr bwMode="auto">
          <a:xfrm flipH="0" flipV="0">
            <a:off x="5789845" y="4940537"/>
            <a:ext cx="863481" cy="997009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7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8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>
            <a:off x="342894" y="481746"/>
            <a:ext cx="3900168" cy="350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развития математической речи: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2. Игра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"Верно - неверно":</a:t>
            </a:r>
            <a:endParaRPr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5" y="349272"/>
            <a:ext cx="3569647" cy="1555723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Школьникам предлагаются варианты заданий с использованием словесной формулировки, которую нужно перевести в знаковую и наоборот. 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Следующий вариант игры - говорится ответ на задание, а учащиеся определяют верно или неверно был дан ответ, если верно, поднимают зеленую ладошку, если неверно - красную, если сомневаются - жёлтую.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sz="1600" b="0" i="0" u="none">
              <a:solidFill>
                <a:srgbClr val="333333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27385" t="18395" r="36978" b="9900"/>
          <a:stretch/>
        </p:blipFill>
        <p:spPr bwMode="auto">
          <a:xfrm flipH="0" flipV="0">
            <a:off x="6392450" y="4083411"/>
            <a:ext cx="2172058" cy="24584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>
            <a:off x="342894" y="481746"/>
            <a:ext cx="3902112" cy="350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запоминания математических терминов: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1. Игра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"Запомни правило":</a:t>
            </a:r>
            <a:endParaRPr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4" y="812169"/>
            <a:ext cx="3569646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Первоклассникам деётся задание на проверку изученных математических терминов.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Два варианта игры: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1. Учитель  проговаривает правило, ученики называют определение.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2. Учитель говорит определение, а ученики проговаривают правило.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>
            <a:off x="342894" y="481746"/>
            <a:ext cx="3903408" cy="3931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запоминания математических терминов: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2. Игра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"Противоположные слова (антонимы)":</a:t>
            </a:r>
            <a:endParaRPr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4" y="545113"/>
            <a:ext cx="3569646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Учитель называет математические термины, ученики вспоминают и называют слова с противоположным значением: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Круг - квадрат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</a:t>
            </a: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Сложение - вычитание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Равенство - неравенство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Мало - много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Большой - маленький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Длиннее - короче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- Сумма - разность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(При этом приветствуется объяснение или доказательство, с применением правил.)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>
            <a:off x="342894" y="481746"/>
            <a:ext cx="3908952" cy="307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обучения навыкам быстрого счёта: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1. Изучение чисел.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(Набор карточек.)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4" y="269155"/>
            <a:ext cx="3569646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Играя в эту игру, мы используем набор карточек (играем в группах). 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1. Ученики раскладывают карточки с цифрами в порядке возрастания от 1 до 9.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2. Определяют какая цифра самая маленькая, а какая самая большая. 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3. </a:t>
            </a: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Учитель называет цифру, задача школьников определить соседей данного числа и поднять вверх соответствующие цифры.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4. Учитель называет два числа, например, 7 и 9, ученики поднимают вверх карточку с числом, которое находится между ними.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566790" y="3761515"/>
            <a:ext cx="3461161" cy="24368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>
            <a:off x="342894" y="481746"/>
            <a:ext cx="3905820" cy="307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обучения навыкам быстрого счёта: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2. Изучения состава числа.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4" y="269155"/>
            <a:ext cx="3569646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Школьникам предлагается разложить на столе счётные палочки разными способами. 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Даётся задание составить соответствующие примеры и решить их.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48562" t="28342" r="28691" b="36638"/>
          <a:stretch/>
        </p:blipFill>
        <p:spPr bwMode="auto">
          <a:xfrm flipH="0" flipV="0">
            <a:off x="5207213" y="2278878"/>
            <a:ext cx="3607831" cy="31245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>
            <a:off x="342893" y="481745"/>
            <a:ext cx="3906720" cy="3078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Приёмы,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используемые для обучения навыкам быстрого счёта: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3. Математическая эстафета.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3" y="269154"/>
            <a:ext cx="3569645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Класс разбивается на команды.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Для каждой команды записаны примеры.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По сигналу учитела начинается их решение (записывается только ответ).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Задача каждого школьника правильно и быстро решить пример и передать бланк  следующему ученику.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48100" t="32604" r="29075" b="29902"/>
          <a:stretch/>
        </p:blipFill>
        <p:spPr bwMode="auto">
          <a:xfrm flipH="0" flipV="0">
            <a:off x="5128383" y="3765489"/>
            <a:ext cx="3249184" cy="30024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342893" y="481745"/>
            <a:ext cx="3907728" cy="258939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Понимание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 решение задач: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 Составные части задачи.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4" y="269155"/>
            <a:ext cx="3569646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Предлагается вниманию школьников два маленьких рассказа: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1. У Саши 4 карандаша цветных и 3 карандаша простых. Сколько у Саши всего карандашей?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2. </a:t>
            </a: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У Саши 4 карандаша цветных и 3 карандаша простых.</a:t>
            </a: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 Карандаши Саше нужны для урока технологии.</a:t>
            </a:r>
            <a:endParaRPr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Задаётся вопрос о том, какой из этих рассказов является задачей и почему? 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Далее школьники определяют составные части задачи, строя домик, при этом ученики понимают, что дом строят, начиная снизу.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45338" t="29472" r="31804" b="15200"/>
          <a:stretch/>
        </p:blipFill>
        <p:spPr bwMode="auto">
          <a:xfrm flipH="0" flipV="0">
            <a:off x="828784" y="2716276"/>
            <a:ext cx="2921549" cy="39779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342893" y="481745"/>
            <a:ext cx="3907728" cy="258939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Понимание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 решение задач: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 Составные части задачи.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3" y="269154"/>
            <a:ext cx="3569645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Определение частей задачи.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                   Задача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Маша и Коля помогали маме собирать яблоки. Маша собрала 5 яблок, Коля собрал 4 яблока. 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Сколько яблок собрали дети?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  <a:p>
            <a:pPr>
              <a:defRPr/>
            </a:pPr>
            <a:r>
              <a:rPr lang="ru-RU" sz="16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1. 5 + 4 = 9 (я.) - собрали дети.</a:t>
            </a:r>
            <a:endParaRPr lang="ru-RU" sz="16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latin typeface="Arial Black"/>
              <a:ea typeface="Arial Black"/>
              <a:cs typeface="Arial Black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45338" t="29472" r="31804" b="15200"/>
          <a:stretch/>
        </p:blipFill>
        <p:spPr bwMode="auto">
          <a:xfrm flipH="0" flipV="0">
            <a:off x="828784" y="2716276"/>
            <a:ext cx="2921549" cy="3977928"/>
          </a:xfrm>
          <a:prstGeom prst="rect">
            <a:avLst/>
          </a:prstGeom>
        </p:spPr>
      </p:pic>
      <p:sp>
        <p:nvSpPr>
          <p:cNvPr id="7" name="" hidden="0"/>
          <p:cNvSpPr/>
          <p:nvPr isPhoto="0" userDrawn="0"/>
        </p:nvSpPr>
        <p:spPr bwMode="auto">
          <a:xfrm flipH="0" flipV="0">
            <a:off x="5155093" y="1050420"/>
            <a:ext cx="3614158" cy="970303"/>
          </a:xfrm>
          <a:prstGeom prst="flowChartProcess">
            <a:avLst/>
          </a:prstGeom>
          <a:solidFill>
            <a:srgbClr val="00B050">
              <a:alpha val="43999"/>
            </a:srgbClr>
          </a:solidFill>
          <a:ln w="25400" cap="rnd" cmpd="sng" algn="ctr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" hidden="0"/>
          <p:cNvSpPr/>
          <p:nvPr isPhoto="0" userDrawn="0"/>
        </p:nvSpPr>
        <p:spPr bwMode="auto">
          <a:xfrm flipH="0" flipV="0">
            <a:off x="5186249" y="2020722"/>
            <a:ext cx="3551845" cy="623130"/>
          </a:xfrm>
          <a:prstGeom prst="flowChartProcess">
            <a:avLst/>
          </a:prstGeom>
          <a:solidFill>
            <a:srgbClr val="FFFF00">
              <a:alpha val="50999"/>
            </a:srgbClr>
          </a:solidFill>
          <a:ln w="25400" cap="rnd" cmpd="sng" algn="ctr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" hidden="0"/>
          <p:cNvSpPr/>
          <p:nvPr isPhoto="0" userDrawn="0"/>
        </p:nvSpPr>
        <p:spPr bwMode="auto">
          <a:xfrm flipH="0" flipV="0">
            <a:off x="5172896" y="2679462"/>
            <a:ext cx="3542943" cy="658738"/>
          </a:xfrm>
          <a:prstGeom prst="flowChartProcess">
            <a:avLst/>
          </a:prstGeom>
          <a:solidFill>
            <a:srgbClr val="FF0000">
              <a:alpha val="31000"/>
            </a:srgbClr>
          </a:solidFill>
          <a:ln w="25400" cap="rnd" cmpd="sng" algn="ctr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" hidden="0"/>
          <p:cNvPicPr>
            <a:picLocks noChangeAspect="1"/>
          </p:cNvPicPr>
          <p:nvPr isPhoto="0" userDrawn="0"/>
        </p:nvPicPr>
        <p:blipFill>
          <a:blip r:embed="rId3"/>
          <a:srcRect l="45338" t="29472" r="31804" b="15200"/>
          <a:stretch/>
        </p:blipFill>
        <p:spPr bwMode="auto">
          <a:xfrm flipH="0" flipV="0">
            <a:off x="828784" y="2716276"/>
            <a:ext cx="2921548" cy="3977928"/>
          </a:xfrm>
          <a:prstGeom prst="rect">
            <a:avLst/>
          </a:prstGeom>
        </p:spPr>
      </p:pic>
      <p:sp>
        <p:nvSpPr>
          <p:cNvPr id="11" name="" hidden="0"/>
          <p:cNvSpPr/>
          <p:nvPr isPhoto="0" userDrawn="0"/>
        </p:nvSpPr>
        <p:spPr bwMode="auto">
          <a:xfrm flipH="0" flipV="0">
            <a:off x="5128383" y="3338200"/>
            <a:ext cx="3542947" cy="480700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Arial Black"/>
                <a:ea typeface="Arial Black"/>
                <a:cs typeface="Arial Black"/>
              </a:rPr>
              <a:t>Ответ: 9 яблок.</a:t>
            </a:r>
            <a:endParaRPr/>
          </a:p>
        </p:txBody>
      </p:sp>
      <p:sp>
        <p:nvSpPr>
          <p:cNvPr id="12" name="" hidden="0"/>
          <p:cNvSpPr/>
          <p:nvPr isPhoto="0" userDrawn="0"/>
        </p:nvSpPr>
        <p:spPr bwMode="auto">
          <a:xfrm flipH="0" flipV="0">
            <a:off x="5172896" y="3329298"/>
            <a:ext cx="3542943" cy="516308"/>
          </a:xfrm>
          <a:prstGeom prst="flowChartProcess">
            <a:avLst/>
          </a:prstGeom>
          <a:solidFill>
            <a:schemeClr val="accent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7" y="1149386"/>
            <a:ext cx="3875832" cy="330154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Понимание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 решение задач: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 Памятка к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решению задачи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endParaRPr sz="22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3" y="269154"/>
            <a:ext cx="3569645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1. Прочитай задачу.</a:t>
            </a: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2. Узнай о ком или о чём задача.</a:t>
            </a: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3. Что об этом известно?</a:t>
            </a: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4. Найди вопрос задачи.</a:t>
            </a: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5. Составь схему.</a:t>
            </a: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6. Реши задачу.</a:t>
            </a: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ctr">
              <a:defRPr/>
            </a:pP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>
              <a:defRPr/>
            </a:pPr>
            <a:r>
              <a:rPr lang="ru-RU" sz="2400" b="1" i="1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7. Напиши ответ.</a:t>
            </a:r>
            <a:endParaRPr sz="24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>
              <a:defRPr/>
            </a:pPr>
            <a:endParaRPr sz="1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58966" t="54412" r="26942" b="20033"/>
          <a:stretch/>
        </p:blipFill>
        <p:spPr bwMode="auto">
          <a:xfrm flipH="0" flipV="0">
            <a:off x="1126223" y="3979135"/>
            <a:ext cx="2486993" cy="25370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7" y="1149386"/>
            <a:ext cx="3875832" cy="330154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Понимание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 решение задач: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Типы задач в 1 классе: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Задачи на сложение и вычитание.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3" y="269154"/>
            <a:ext cx="3569645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" hidden="0"/>
          <p:cNvSpPr/>
          <p:nvPr isPhoto="0" userDrawn="0"/>
        </p:nvSpPr>
        <p:spPr bwMode="auto">
          <a:xfrm flipH="0" flipV="0">
            <a:off x="5279709" y="1735864"/>
            <a:ext cx="3418317" cy="1882887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2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lt"/>
                <a:cs typeface="+mn-lt"/>
              </a:rPr>
              <a:t>2. Мама в магазине купила 5 шоколадок и принесла домой. Дети съели 3 шоколадки. Сколько шоколадок осталось?</a:t>
            </a:r>
            <a:endParaRPr lang="ru-RU" sz="22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endParaRPr lang="ru-RU" sz="22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1. Читаем задачу.</a:t>
            </a:r>
            <a:endParaRPr lang="ru-RU" sz="1800" b="0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2. Определяем о ком или о чём задача.</a:t>
            </a:r>
            <a:endParaRPr lang="ru-RU" sz="1800" b="0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3. Уточняем, что об этом известно?</a:t>
            </a:r>
            <a:endParaRPr lang="ru-RU" sz="1800" b="0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4. Находим вопрос задачи.</a:t>
            </a:r>
            <a:endParaRPr lang="ru-RU" sz="1800" b="0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5. Составляем схему к задаче</a:t>
            </a: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. </a:t>
            </a:r>
            <a:endParaRPr lang="ru-RU" sz="1800" b="0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6. Решаем задачу.</a:t>
            </a:r>
            <a:endParaRPr lang="ru-RU" sz="1800" b="0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  <a:p>
            <a:pPr algn="l">
              <a:defRPr/>
            </a:pPr>
            <a:r>
              <a:rPr lang="ru-RU" sz="1800" b="0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+mn-lt"/>
                <a:ea typeface="+mn-ea"/>
                <a:cs typeface="+mn-cs"/>
              </a:rPr>
              <a:t>7. Пишем ответ.</a:t>
            </a:r>
            <a:endParaRPr lang="ru-RU" sz="22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7" name="" hidden="0"/>
          <p:cNvSpPr/>
          <p:nvPr isPhoto="0" userDrawn="0"/>
        </p:nvSpPr>
        <p:spPr bwMode="auto">
          <a:xfrm flipH="0" flipV="0">
            <a:off x="5261908" y="340368"/>
            <a:ext cx="3356011" cy="139549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1. На столе лежали 3 тарелки, мама поставила ещё 4 тарелки. Сколько тарелок стало?</a:t>
            </a:r>
            <a:endParaRPr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6" y="1149385"/>
            <a:ext cx="3875832" cy="330154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Понимание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 решение задач: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Типы задач в 1 классе: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Задачи на смекалку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2" y="269154"/>
            <a:ext cx="3569644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rcRect l="24412" t="40735" r="26634" b="19976"/>
          <a:stretch/>
        </p:blipFill>
        <p:spPr bwMode="auto">
          <a:xfrm flipH="0" flipV="0">
            <a:off x="5217399" y="5145280"/>
            <a:ext cx="3391611" cy="1531121"/>
          </a:xfrm>
          <a:prstGeom prst="rect">
            <a:avLst/>
          </a:prstGeom>
        </p:spPr>
      </p:pic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4"/>
          <a:srcRect l="24822" t="40310" r="27111" b="31420"/>
          <a:stretch/>
        </p:blipFill>
        <p:spPr bwMode="auto">
          <a:xfrm flipH="0" flipV="0">
            <a:off x="5128382" y="2118644"/>
            <a:ext cx="3369114" cy="1166144"/>
          </a:xfrm>
          <a:prstGeom prst="rect">
            <a:avLst/>
          </a:prstGeom>
        </p:spPr>
      </p:pic>
      <p:sp>
        <p:nvSpPr>
          <p:cNvPr id="8" name="" hidden="0"/>
          <p:cNvSpPr/>
          <p:nvPr isPhoto="0" userDrawn="0"/>
        </p:nvSpPr>
        <p:spPr bwMode="auto">
          <a:xfrm flipH="0" flipV="0">
            <a:off x="5235210" y="174975"/>
            <a:ext cx="3418317" cy="212170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Две машины ехали по широкой и по узкой дорогам. Грузовая машина ехала не по узкой дороге. По какой дороге ехала легковая машина?</a:t>
            </a:r>
            <a:endParaRPr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9" name="" hidden="0"/>
          <p:cNvSpPr/>
          <p:nvPr isPhoto="0" userDrawn="0"/>
        </p:nvSpPr>
        <p:spPr bwMode="auto">
          <a:xfrm flipH="0" flipV="0">
            <a:off x="5377640" y="3262213"/>
            <a:ext cx="3302593" cy="1188719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Росло 4 берёзы. На каждой берёзе по 4 большие ветки. На каждой ветке по 4 маленькие, на каждой маленькой ветке по 4 яблока. Сколь всего яблок?</a:t>
            </a:r>
            <a:endParaRPr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6" y="1149385"/>
            <a:ext cx="3875832" cy="330154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Понимание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и решение задач: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Типы задач в 1 классе: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2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Логические задачи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2" y="269154"/>
            <a:ext cx="3569644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" hidden="0"/>
          <p:cNvSpPr/>
          <p:nvPr isPhoto="0" userDrawn="0"/>
        </p:nvSpPr>
        <p:spPr bwMode="auto">
          <a:xfrm flipH="0" flipV="0">
            <a:off x="5128382" y="269153"/>
            <a:ext cx="3626297" cy="201032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Маша, Ваня и Лиза решили полакомиться мороженым и купили эскимо, фруктовый лёд и вафельный стаканчик. Ваня выбрал фруктовый лёд, а Маша не любит эскимо. Кто из ребят какое мороженое ест?</a:t>
            </a:r>
            <a:endParaRPr lang="ru-RU"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endParaRPr lang="ru-RU"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Рассуждение: По условию задачи ясно, что Ваня выбрал фруктовый лёд. Маша не любит эскимо, значит она ест мороженое в вафельном стаканчике, следовательно Лизе досталось эскимо.</a:t>
            </a:r>
            <a:endParaRPr lang="ru-RU"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5" y="730996"/>
            <a:ext cx="3875832" cy="330154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Задачи, ориентированные на жизненные ситуации: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2" y="269154"/>
            <a:ext cx="3569644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" hidden="0"/>
          <p:cNvSpPr/>
          <p:nvPr isPhoto="0" userDrawn="0"/>
        </p:nvSpPr>
        <p:spPr bwMode="auto">
          <a:xfrm flipH="0" flipV="0">
            <a:off x="5128381" y="260064"/>
            <a:ext cx="3418317" cy="212170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Бабушка приболела и попросила внука пойти в магазин и купить 2 булочки по 4 рубля. Бабушка дала внуку 2 монеты номиналом 5 рублей</a:t>
            </a: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. Хватит ли внуку денег? Останется ли сдача? Если останется, то сколько? Реши задачу с рассуждением.</a:t>
            </a:r>
            <a:endParaRPr lang="ru-RU"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3"/>
          <a:srcRect l="0" t="0" r="52498" b="0"/>
          <a:stretch/>
        </p:blipFill>
        <p:spPr bwMode="auto">
          <a:xfrm flipH="0" flipV="0">
            <a:off x="5261903" y="4440231"/>
            <a:ext cx="1575635" cy="1152800"/>
          </a:xfrm>
          <a:prstGeom prst="rect">
            <a:avLst/>
          </a:prstGeom>
        </p:spPr>
      </p:pic>
      <p:pic>
        <p:nvPicPr>
          <p:cNvPr id="8" name="" hidden="0"/>
          <p:cNvPicPr>
            <a:picLocks noChangeAspect="1"/>
          </p:cNvPicPr>
          <p:nvPr isPhoto="0" userDrawn="0"/>
        </p:nvPicPr>
        <p:blipFill>
          <a:blip r:embed="rId3"/>
          <a:srcRect l="0" t="0" r="52498" b="0"/>
          <a:stretch/>
        </p:blipFill>
        <p:spPr bwMode="auto">
          <a:xfrm flipH="0" flipV="0">
            <a:off x="6971062" y="4440231"/>
            <a:ext cx="1575635" cy="11527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5" y="730996"/>
            <a:ext cx="3875832" cy="330154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Задачи, ориентированные на жизненные ситуации: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1" y="269154"/>
            <a:ext cx="3569643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" hidden="0"/>
          <p:cNvSpPr/>
          <p:nvPr isPhoto="0" userDrawn="0"/>
        </p:nvSpPr>
        <p:spPr bwMode="auto">
          <a:xfrm flipH="0" flipV="0">
            <a:off x="5128381" y="260064"/>
            <a:ext cx="3418317" cy="6371827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Мишу в школу подвозит папа на машине, от ворот школы до входной двери нужно идти 9 метров. Миша прошёл 3 метра. Сколько ещё метров ему нужно пройти?</a:t>
            </a:r>
            <a:endParaRPr lang="ru-RU"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endParaRPr lang="ru-RU"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1 метр Миша проходит за 1 минуту. Успеет ли Миша дойти в школу за 7 минут? Обоснуйте ответ.</a:t>
            </a:r>
            <a:endParaRPr lang="ru-RU"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508315" y="1149384"/>
            <a:ext cx="3875832" cy="330154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Причинно-следственные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связи: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1" y="269154"/>
            <a:ext cx="3569643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" hidden="0"/>
          <p:cNvSpPr/>
          <p:nvPr isPhoto="0" userDrawn="0"/>
        </p:nvSpPr>
        <p:spPr bwMode="auto">
          <a:xfrm flipH="0" flipV="0">
            <a:off x="5235210" y="174974"/>
            <a:ext cx="3418317" cy="212170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1. Сравните количество яблок и апельсинов.</a:t>
            </a:r>
            <a:endParaRPr lang="ru-RU"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2. Как сделать, чтобы яблок стало на 1 больше?</a:t>
            </a:r>
            <a:endParaRPr lang="ru-RU"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4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3. Как сделать, чтобы апельсинов было на 1 меньше?</a:t>
            </a:r>
            <a:endParaRPr sz="24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3"/>
          <a:srcRect l="24753" t="39110" r="27515" b="24688"/>
          <a:stretch/>
        </p:blipFill>
        <p:spPr bwMode="auto">
          <a:xfrm flipH="0" flipV="0">
            <a:off x="5128381" y="3453923"/>
            <a:ext cx="3713971" cy="15845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" hidden="0"/>
          <p:cNvSpPr/>
          <p:nvPr isPhoto="0" userDrawn="0"/>
        </p:nvSpPr>
        <p:spPr bwMode="auto">
          <a:xfrm flipH="0" flipV="0">
            <a:off x="407346" y="499549"/>
            <a:ext cx="3875832" cy="330154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defRPr/>
            </a:pP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Причинно-следственные 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связи:</a:t>
            </a:r>
            <a:endParaRPr lang="ru-RU" sz="2800" b="1" i="1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" hidden="0"/>
          <p:cNvSpPr/>
          <p:nvPr isPhoto="0" userDrawn="0"/>
        </p:nvSpPr>
        <p:spPr bwMode="auto">
          <a:xfrm flipH="0" flipV="0">
            <a:off x="5128382" y="269154"/>
            <a:ext cx="3569644" cy="155572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endParaRPr lang="ru-RU" sz="2400" b="1" i="1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" hidden="0"/>
          <p:cNvSpPr/>
          <p:nvPr isPhoto="0" userDrawn="0"/>
        </p:nvSpPr>
        <p:spPr bwMode="auto">
          <a:xfrm flipH="0" flipV="0">
            <a:off x="5235210" y="174975"/>
            <a:ext cx="3418317" cy="212170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1. Сосчитай на каждом рисунке предметы.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2. В пустые клеточки впиши их количество.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3. Сравни получившиеся числа.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4. Что нужно сделать, чтобы конфет было столько же сколько пирожных?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5. Что нужно сделать, чтобы кружек было больше, чем ложек?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6. На сколько бананов меньше, чем вишен? На сколько вишен больше, чем бананов?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algn="l">
              <a:defRPr/>
            </a:pPr>
            <a:r>
              <a:rPr lang="ru-RU" sz="2000" b="1" i="0" u="none" strike="noStrike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7. Как определить на сколько одно число больше или меньше другого?</a:t>
            </a:r>
            <a:endParaRPr sz="2000" b="1" i="0" u="none" strike="noStrike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3"/>
          <a:srcRect l="41164" t="23211" r="15756" b="16200"/>
          <a:stretch/>
        </p:blipFill>
        <p:spPr bwMode="auto">
          <a:xfrm flipH="0" flipV="0">
            <a:off x="345033" y="2376798"/>
            <a:ext cx="3679522" cy="33203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ONLYOFFICE/6.0.2.10</Application>
  <DocSecurity>0</DocSecurity>
  <PresentationFormat>Экран (4:3)</PresentationFormat>
  <Paragraphs>0</Paragraphs>
  <Slides>18</Slides>
  <Notes>18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проектной деятельности учащихся»</dc:title>
  <dc:subject/>
  <dc:creator>Ирина Зарьянова</dc:creator>
  <cp:keywords/>
  <dc:description/>
  <dc:identifier/>
  <dc:language/>
  <cp:lastModifiedBy/>
  <cp:revision>232</cp:revision>
  <dcterms:created xsi:type="dcterms:W3CDTF">2015-02-12T18:07:18Z</dcterms:created>
  <dcterms:modified xsi:type="dcterms:W3CDTF">2026-01-25T06:46:58Z</dcterms:modified>
  <cp:category/>
  <cp:contentStatus/>
  <cp:version/>
</cp:coreProperties>
</file>