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56" r:id="rId3"/>
    <p:sldId id="258" r:id="rId4"/>
    <p:sldId id="261" r:id="rId5"/>
    <p:sldId id="259" r:id="rId6"/>
    <p:sldId id="260" r:id="rId7"/>
    <p:sldId id="263" r:id="rId8"/>
    <p:sldId id="264" r:id="rId9"/>
    <p:sldId id="300" r:id="rId10"/>
    <p:sldId id="265" r:id="rId11"/>
    <p:sldId id="267" r:id="rId12"/>
    <p:sldId id="301" r:id="rId13"/>
    <p:sldId id="295" r:id="rId14"/>
    <p:sldId id="298" r:id="rId15"/>
    <p:sldId id="275" r:id="rId16"/>
    <p:sldId id="269" r:id="rId17"/>
    <p:sldId id="278" r:id="rId18"/>
    <p:sldId id="297" r:id="rId19"/>
    <p:sldId id="296" r:id="rId20"/>
    <p:sldId id="288" r:id="rId21"/>
    <p:sldId id="292" r:id="rId22"/>
    <p:sldId id="284" r:id="rId23"/>
    <p:sldId id="285" r:id="rId24"/>
    <p:sldId id="287" r:id="rId25"/>
    <p:sldId id="286" r:id="rId26"/>
    <p:sldId id="289" r:id="rId27"/>
    <p:sldId id="276" r:id="rId28"/>
    <p:sldId id="299" r:id="rId29"/>
    <p:sldId id="279" r:id="rId30"/>
    <p:sldId id="293" r:id="rId31"/>
    <p:sldId id="282" r:id="rId32"/>
    <p:sldId id="281" r:id="rId33"/>
    <p:sldId id="283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8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 уровень н.г.- 4 детей 27%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 н.г. - 7 детей 46%; к.г. - 9 детей  60%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46</c:v>
                </c:pt>
                <c:pt idx="1">
                  <c:v>40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 уровень н.г. - 4 детей 27%; к.г. - 6 детей 40%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27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1884800"/>
        <c:axId val="149947520"/>
        <c:axId val="0"/>
      </c:bar3DChart>
      <c:catAx>
        <c:axId val="141884800"/>
        <c:scaling>
          <c:orientation val="minMax"/>
        </c:scaling>
        <c:delete val="0"/>
        <c:axPos val="b"/>
        <c:majorTickMark val="out"/>
        <c:minorTickMark val="none"/>
        <c:tickLblPos val="nextTo"/>
        <c:crossAx val="149947520"/>
        <c:crosses val="autoZero"/>
        <c:auto val="1"/>
        <c:lblAlgn val="ctr"/>
        <c:lblOffset val="100"/>
        <c:noMultiLvlLbl val="0"/>
      </c:catAx>
      <c:valAx>
        <c:axId val="1499475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18848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065108267716575"/>
          <c:y val="9.6045029527559098E-2"/>
          <c:w val="0.33226558398950157"/>
          <c:h val="0.7204099409448820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47959-34A9-4574-9992-5BCB25C76D32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2A7F33-AEE6-4E9A-9DA7-8495A2F8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805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2A7F33-AEE6-4E9A-9DA7-8495A2F8C74B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3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75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115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659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055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55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052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142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558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661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82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008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A6571-A2A9-403F-A7A4-AE04F99EC108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A769C-885B-4C9B-B5DD-B2765CAC32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65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676"/>
            <a:ext cx="9147572" cy="685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61480" y="1412776"/>
            <a:ext cx="53092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Проект: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лексико-грамматического строя речи старших дошкольников посредством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использвания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кругов Эйлера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Развиваем речь,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играя!»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723" l="18738" r="747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231020"/>
            <a:ext cx="7090626" cy="1682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14348" y="5072074"/>
            <a:ext cx="31951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 учитель-логопед: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Жигарева И.Е.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66502"/>
            <a:ext cx="5225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№6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Нелидово, Тверская область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58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980728"/>
            <a:ext cx="6400800" cy="280831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Тип проекта :</a:t>
            </a:r>
          </a:p>
          <a:p>
            <a:pPr algn="l"/>
            <a:r>
              <a:rPr lang="ru-RU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Инновационно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-практический, речевой</a:t>
            </a:r>
          </a:p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l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старшей группы, учитель-логопед, родители.</a:t>
            </a:r>
          </a:p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Срок реализации проекта:</a:t>
            </a:r>
          </a:p>
          <a:p>
            <a:pPr algn="l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Долгосрочный (1 учебный год)</a:t>
            </a:r>
          </a:p>
          <a:p>
            <a:pPr algn="l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7" y="4653136"/>
            <a:ext cx="7096125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4919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57224" y="357166"/>
            <a:ext cx="718682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Проблема</a:t>
            </a:r>
          </a:p>
          <a:p>
            <a:pPr algn="ctr"/>
            <a:endParaRPr lang="ru-RU" sz="32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большинства детей старшей группы ограничен словарный запас. В активном словаре преобладают существительные и глаголы, недостаточно слов, обозначающих качества,  признаки, состояния предметов и действий. Детям не всегда удается подбор однокоренных слов с помощью суффиксов и приставок. Много ошибок  в употреблении грамматических конструкций.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64" y="4429132"/>
            <a:ext cx="3370581" cy="20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7422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476672"/>
            <a:ext cx="76328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  <a:p>
            <a:pPr algn="ctr"/>
            <a:endParaRPr lang="ru-RU" sz="32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Занимаясь с детьми, необходимо максимально использовать все известные в дошкольной педагогике приемы и методы, в том числе и современные методы, которые способствовали бы: совершенствованию мыслительных и познавательных способностей, развитию лексико-грамматического строя.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дошкольного возраста очень пластичны и легко обучаемы, но для детей характерна быстрая утомляемость и потеря интереса. Использование кругов Эйлера вызывает интерес и развивает речевые способности старших дошкольников.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174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443841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Инновационность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данной методики состоит в том, что эта технология универсальна, она не требует особых условий применения и органично вписывается в работу по развитию речи детей, способствует обогащению словаря, дает возможность оценить уровень усвоения ребенком пройденного материала, развивает психические функции (память, внимание, мышление) и позволяет ребенку быть активным творческим участником образовательного процесса.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758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2811" y="709014"/>
            <a:ext cx="7772400" cy="1470025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лексико-грамматического строя речи старших дошкольников посредством использования кругов Эйлера. 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60892" y="188640"/>
            <a:ext cx="121001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lvl="0" algn="ctr"/>
            <a:endParaRPr lang="ru-RU" sz="4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814804"/>
            <a:ext cx="74888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ctr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Активизировать у детей предметный, глагольный словарь, словарь признаков и обобщающих понятий по лексическим темам;</a:t>
            </a:r>
          </a:p>
          <a:p>
            <a:pPr algn="ctr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совершенствовать грамматический строй речи: образование существительных и прилагательных с уменьшительными суффиксами, употребление падежных окончаний;</a:t>
            </a:r>
          </a:p>
          <a:p>
            <a:pPr algn="ctr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составлять сравнительный описательный рассказ.</a:t>
            </a:r>
          </a:p>
          <a:p>
            <a:pPr algn="ctr">
              <a:buFontTx/>
              <a:buChar char="-"/>
            </a:pP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036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14820" y="473562"/>
            <a:ext cx="49143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1556792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будут проявлять интерес к учебной деятельности.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Овладеют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исследовательскими навыками.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Научатся самостоятельно классифицировать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обобщать, делать выводы.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Значительно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обогатится словарный запас, закрепятся в речи обобщающие понятия.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научатся устанавливать межпредметные  связи.</a:t>
            </a:r>
          </a:p>
        </p:txBody>
      </p:sp>
    </p:spTree>
    <p:extLst>
      <p:ext uri="{BB962C8B-B14F-4D97-AF65-F5344CB8AC3E}">
        <p14:creationId xmlns:p14="http://schemas.microsoft.com/office/powerpoint/2010/main" val="2909942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55946" y="260648"/>
            <a:ext cx="460376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Организационный этап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6220" y="1361703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Изучение  методической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литературы по данной теме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Составление перспективного плана работы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Подбор иллюстративного материала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30" y="3429000"/>
            <a:ext cx="1726031" cy="2508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40968"/>
            <a:ext cx="4310063" cy="242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9358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43240" y="285728"/>
            <a:ext cx="294407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948352"/>
              </p:ext>
            </p:extLst>
          </p:nvPr>
        </p:nvGraphicFramePr>
        <p:xfrm>
          <a:off x="272152" y="1556792"/>
          <a:ext cx="8548320" cy="5112569"/>
        </p:xfrm>
        <a:graphic>
          <a:graphicData uri="http://schemas.openxmlformats.org/drawingml/2006/table">
            <a:tbl>
              <a:tblPr firstRow="1" bandRow="1"/>
              <a:tblGrid>
                <a:gridCol w="2065844"/>
                <a:gridCol w="6482476"/>
              </a:tblGrid>
              <a:tr h="1169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Знакомство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технологией круги Эйлера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1169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Речи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Речевые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игры</a:t>
                      </a: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10482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 коммуникативное развитие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Игры-лото,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дидактические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гры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1024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Задания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индивидуальных тетрадях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700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Малоподвижные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игры, 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логоритмические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игры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940152" y="1071546"/>
            <a:ext cx="5235922" cy="4830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200"/>
              </a:spcAft>
            </a:pPr>
            <a:r>
              <a:rPr lang="ru-RU" sz="2400" dirty="0" smtClean="0">
                <a:solidFill>
                  <a:srgbClr val="010101"/>
                </a:solidFill>
                <a:latin typeface="Times New Roman"/>
                <a:ea typeface="Times New Roman"/>
                <a:cs typeface="Times New Roman"/>
              </a:rPr>
              <a:t>Реализация образовательных областей</a:t>
            </a:r>
            <a:endParaRPr lang="ru-RU" sz="2400" dirty="0">
              <a:solidFill>
                <a:srgbClr val="010101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93584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66093" y="357166"/>
            <a:ext cx="60779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571480"/>
            <a:ext cx="74905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над обогащением и активизацией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словаря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детей:</a:t>
            </a:r>
          </a:p>
          <a:p>
            <a:pPr lvl="0">
              <a:spcBef>
                <a:spcPct val="20000"/>
              </a:spcBef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Словесные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и упражнения: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«Назови одним словом», «Узнай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описанию», «Отгадай загадки»,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Слова-наоборот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«Подбери признаки», «Кто что делает?» и т.д.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4" y="2357430"/>
            <a:ext cx="6657251" cy="4239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7804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85786" y="285728"/>
            <a:ext cx="78097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Дидактические игры: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«Обобщающие слова», «Найди пару», «Слова наоборот»,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«Кто что делает?», «Какой, какая, какие, какое» и т.д.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2214554"/>
            <a:ext cx="3083982" cy="2041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428736"/>
            <a:ext cx="464347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3857628"/>
            <a:ext cx="4898390" cy="2769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210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71670" y="-214338"/>
            <a:ext cx="491403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Задания по лексике и грамматике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индивидуальных тетрадях: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928802"/>
            <a:ext cx="2357454" cy="310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928670"/>
            <a:ext cx="458152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3429000"/>
            <a:ext cx="4572032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210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980728"/>
            <a:ext cx="689650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Интерактивные игры:</a:t>
            </a:r>
          </a:p>
          <a:p>
            <a:endParaRPr lang="ru-RU" dirty="0" smtClean="0"/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«Один-много», «Посчитай-ка», «Слова наоборот»,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«Кто что делает?» и т.д.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FFF7289\AppData\Local\Microsoft\Windows\Temporary Internet Files\Content.Word\IMG-20250320-WA00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80928"/>
            <a:ext cx="4847363" cy="3376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1868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28860" y="142852"/>
            <a:ext cx="46787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Речевые малоподвижные игры, </a:t>
            </a:r>
          </a:p>
          <a:p>
            <a:pPr algn="ctr"/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логоритмические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игры:</a:t>
            </a:r>
          </a:p>
          <a:p>
            <a:endParaRPr lang="ru-RU" dirty="0" smtClean="0"/>
          </a:p>
        </p:txBody>
      </p:sp>
      <p:pic>
        <p:nvPicPr>
          <p:cNvPr id="7" name="Рисунок 6" descr="C:\Users\FFF7289\AppData\Local\Microsoft\Windows\Temporary Internet Files\Content.Word\IMG_20250422_1530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3524" y="3071810"/>
            <a:ext cx="4970476" cy="3585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928670"/>
            <a:ext cx="450059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1868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87724" y="404664"/>
            <a:ext cx="49685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Индивидуальная работа с детьми по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обогащению и активизации словаря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571612"/>
            <a:ext cx="3710946" cy="4625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1357298"/>
            <a:ext cx="364333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942290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845423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Знакомство детей с кругами Эйлера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_20250318_0914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571612"/>
            <a:ext cx="6899303" cy="40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6999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571868" y="1142984"/>
            <a:ext cx="2800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«Парные картинки»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928802"/>
            <a:ext cx="700092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0657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71670" y="1214422"/>
            <a:ext cx="44471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«Парные картинки «Наоборот»»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857364"/>
            <a:ext cx="7009478" cy="431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0657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83768" y="1305667"/>
            <a:ext cx="44922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«Домашние и дикие животные»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 descr="C:\Users\ira\AppData\Local\Microsoft\Windows\Temporary Internet Files\Content.Word\IMG_20250325_09173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4338365" cy="324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2285992"/>
            <a:ext cx="3000375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0657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51720" y="1087535"/>
            <a:ext cx="5255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«Транспорт (воздушный и наземный)»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Рисунок 4" descr="C:\Users\ira\AppData\Local\Microsoft\Windows\Temporary Internet Files\Content.Word\IMG_20250415_09205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568" y="1844824"/>
            <a:ext cx="5940425" cy="4451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1554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51720" y="1087535"/>
            <a:ext cx="5685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«Времена года  (лето-осень, зима-весна)»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55108"/>
            <a:ext cx="4820880" cy="4025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5453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85984" y="1142984"/>
            <a:ext cx="4923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«Фрукты, ягоды», «Фрукты, овощи»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1916832"/>
            <a:ext cx="593725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06571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11760" y="1331067"/>
            <a:ext cx="4806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«Профессии (женские и мужские)»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Рисунок 4" descr="C:\Users\ira\AppData\Local\Microsoft\Windows\Temporary Internet Files\Content.Word\IMG_20250408_0917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063" y="1916832"/>
            <a:ext cx="6212087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53560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11760" y="1331067"/>
            <a:ext cx="4806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«Профессии (женские и мужские)»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 descr="C:\Users\ira\AppData\Local\Microsoft\Windows\Temporary Internet Files\Content.Word\IMG_20250408_09184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7" y="1792732"/>
            <a:ext cx="5940425" cy="4876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84773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16466" y="1277834"/>
            <a:ext cx="4520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«Зимующие, перелетные птицы»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549" y="1844824"/>
            <a:ext cx="5406902" cy="4605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41061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571480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кругами Эйлера на лексические темы: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43468" y="1124744"/>
            <a:ext cx="7011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Составление сравнительно-описательных рассказов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 descr="C:\Users\ira\AppData\Local\Microsoft\Windows\Temporary Internet Files\Content.Word\IMG_20250506_0926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44824"/>
            <a:ext cx="5595352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76187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43108" y="142852"/>
            <a:ext cx="45958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Мастер-класс для педагогов</a:t>
            </a:r>
          </a:p>
          <a:p>
            <a:pPr lvl="0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методическом объединении: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6" y="990600"/>
            <a:ext cx="5080000" cy="3158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220" y="3624208"/>
            <a:ext cx="5350976" cy="3226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73234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83768" y="260648"/>
            <a:ext cx="3961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Работа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родителями: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795547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Консультации, папки-передвижки,  буклеты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142984"/>
            <a:ext cx="471490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71810"/>
            <a:ext cx="3643338" cy="283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2857496"/>
            <a:ext cx="2288537" cy="3387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4071942"/>
            <a:ext cx="4271645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73234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46266" y="189008"/>
            <a:ext cx="4392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Заключительный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61554" y="739268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Итоговое занятие с родителями: «Путешествие на паровозе»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FFF7289\AppData\Local\Microsoft\Windows\Temporary Internet Files\Content.Word\IMG-20250522-WA00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278" y="1583212"/>
            <a:ext cx="4468722" cy="436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760" y="1839320"/>
            <a:ext cx="4392488" cy="38538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7320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46266" y="189008"/>
            <a:ext cx="4392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Заключительный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этап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61554" y="739268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Итоговое занятие с родителями: «Путешествие на паровозе»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FFF7289\AppData\Local\Microsoft\Windows\Temporary Internet Files\Content.Word\IMG-20250522-WA00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3995" y="1772816"/>
            <a:ext cx="6176010" cy="4633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6996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43042" y="500042"/>
            <a:ext cx="585790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sz="2400" b="1" kern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График сводных данных по диагностики на начало и конец </a:t>
            </a:r>
            <a:r>
              <a:rPr lang="ru-RU" sz="24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года (Лексика и грамматика)</a:t>
            </a:r>
            <a:endParaRPr lang="ru-RU" sz="2400" b="1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10725397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478921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95178" y="455355"/>
            <a:ext cx="3140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1090853"/>
            <a:ext cx="7272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большинства у детей значительно пополнился словарный запас;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умеют классифицировать, обобщать, делать выводы;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Уменьшилось количество грамматических ошибок;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Значительно увеличился интерес к учебной деятельности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6047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2636912"/>
            <a:ext cx="7776864" cy="17526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Продолжать использовать в своей работе инновационные педагогические технологии в развитии речи детей.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Привлекать к сотрудничеству родителей новыми формами работы.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27960" y="1718230"/>
            <a:ext cx="2735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Перспективы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8680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2399</TotalTime>
  <Words>783</Words>
  <Application>Microsoft Office PowerPoint</Application>
  <PresentationFormat>Экран (4:3)</PresentationFormat>
  <Paragraphs>109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Развитие лексико-грамматического строя речи старших дошкольников посредством использования кругов Эйлера.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ira</dc:creator>
  <cp:lastModifiedBy>ira</cp:lastModifiedBy>
  <cp:revision>101</cp:revision>
  <dcterms:created xsi:type="dcterms:W3CDTF">2018-05-17T08:06:49Z</dcterms:created>
  <dcterms:modified xsi:type="dcterms:W3CDTF">2026-04-15T16:03:16Z</dcterms:modified>
</cp:coreProperties>
</file>