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1" r:id="rId26"/>
    <p:sldId id="279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466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357166"/>
            <a:ext cx="8501122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pPr algn="ctr"/>
            <a:endParaRPr lang="ru-RU" sz="2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sz="2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Диагностика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нарушений речи у детей дошкольного возраста.</a:t>
            </a:r>
            <a:endParaRPr lang="ru-RU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учитель-логопед МБОУ СОШ №129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Фурсова Евгения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Александровна</a:t>
            </a: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Новосибирск 2021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00041"/>
            <a:ext cx="807249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Диагностика – это теория и практика постановки диагноза.</a:t>
            </a:r>
          </a:p>
          <a:p>
            <a:endParaRPr lang="ru-RU" dirty="0" smtClean="0"/>
          </a:p>
          <a:p>
            <a:r>
              <a:rPr lang="ru-RU" dirty="0" smtClean="0"/>
              <a:t>	</a:t>
            </a:r>
            <a:r>
              <a:rPr lang="ru-RU" b="1" dirty="0" smtClean="0">
                <a:solidFill>
                  <a:srgbClr val="FF0000"/>
                </a:solidFill>
              </a:rPr>
              <a:t>«Диагноз» </a:t>
            </a:r>
            <a:r>
              <a:rPr lang="ru-RU" dirty="0" smtClean="0"/>
              <a:t>- подразумевается определение сущности, причины какого-либо нарушения с целью его коррекции, что влечет за собой определенное решение о педагогическом воздействии на данный объект. Установив причины речевых нарушений, намечаются меры по их устранению, компенсации с учетом резервных возможностей каждого ребенка, что требует частичного обследования.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	</a:t>
            </a:r>
            <a:r>
              <a:rPr lang="ru-RU" b="1" dirty="0" smtClean="0">
                <a:solidFill>
                  <a:srgbClr val="FF0000"/>
                </a:solidFill>
              </a:rPr>
              <a:t>Под диагностической деятельностью </a:t>
            </a:r>
            <a:r>
              <a:rPr lang="ru-RU" dirty="0" smtClean="0"/>
              <a:t>понимается процесс, в ходе которого с использованием диагностического инструментария или без него, соблюдая необходимые критерии качества, мы наблюдаем за детьми, обрабатываем полученные результаты, что помогает не только установить причины речевого дефекта, но и дать вероятный прогноз.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00042"/>
            <a:ext cx="792961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Логопедическое обследование ребенка крайне необходимо для определения уровня его речевого развития.</a:t>
            </a:r>
            <a:r>
              <a:rPr lang="ru-RU" b="1" dirty="0" smtClean="0"/>
              <a:t> </a:t>
            </a:r>
          </a:p>
          <a:p>
            <a:endParaRPr lang="ru-RU" b="1" dirty="0" smtClean="0"/>
          </a:p>
          <a:p>
            <a:r>
              <a:rPr lang="ru-RU" dirty="0" smtClean="0"/>
              <a:t>Диагностическое исследование, с одной стороны, позволяет определить нарушение или несформированность функциональных систем, в том числе и речи, и тем самым подойти к причине трудностей, испытываемых ребёнком, а с другой стороны –  диагностика способствует определению специальных коррекционных методов обучения, которые могут оказать помощь в преодолении этих трудностей.</a:t>
            </a:r>
          </a:p>
          <a:p>
            <a:endParaRPr lang="ru-RU" dirty="0" smtClean="0"/>
          </a:p>
          <a:p>
            <a:r>
              <a:rPr lang="ru-RU" dirty="0" smtClean="0"/>
              <a:t>Первичное обследование устной речи дошкольников (экспресс-диагностика) проводится индивидуально традиционными логопедическими приемами. Обследование речи должно охватывать :</a:t>
            </a:r>
          </a:p>
          <a:p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состояние артикуляционного аппарата,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произношение и различение звуков, темп, плавность речи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пассивный и активный словарь, 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грамматический строй речи.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74345"/>
            <a:ext cx="800105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Обследование речи дошкольников и их отбор для логопедических занятий</a:t>
            </a: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        Комплексное обследование, охватывающее как речевые, так и неречевые возможности ребёнка, позволяет провести качественную функциональную диагностику и разработать стратегию эффективной направленности коррекции. </a:t>
            </a:r>
          </a:p>
          <a:p>
            <a:endParaRPr lang="ru-RU" dirty="0" smtClean="0"/>
          </a:p>
          <a:p>
            <a:r>
              <a:rPr lang="ru-RU" dirty="0" smtClean="0"/>
              <a:t>  В первые две недели сентября и последние две недели мая учителя-логопеды проводят комплексное обследование развития детей с речевыми нарушениями. Затем обрабатываются результаты диагностики и приступают к планированию коррекционной работы.</a:t>
            </a:r>
          </a:p>
          <a:p>
            <a:endParaRPr lang="ru-RU" dirty="0" smtClean="0"/>
          </a:p>
          <a:p>
            <a:r>
              <a:rPr lang="ru-RU" dirty="0" smtClean="0"/>
              <a:t> По результатам диагностики логопед делает заключение о состоянии речи ребёнка. По показаниям планируется план работы по индивидуальной программе, учитывающей его речевые, возрастные и индивидуальные психофизиологические особенности и составленной на основе разработанных логопедических программ.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285993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  <a:tab pos="630238" algn="l"/>
              </a:tabLst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Рекомендации к проведению логопедического обследования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28604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Артикуляционная моторика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1714512" cy="1810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214422"/>
            <a:ext cx="17145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142984"/>
            <a:ext cx="1643074" cy="1715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1071546"/>
            <a:ext cx="1873177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1" y="3143248"/>
            <a:ext cx="154713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488" y="3143248"/>
            <a:ext cx="1525021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3143248"/>
            <a:ext cx="178182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72265" y="3143249"/>
            <a:ext cx="159254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928662" y="428604"/>
            <a:ext cx="764386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630238" algn="l"/>
              </a:tabLst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исследовании состояния звукопроизношения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определяется характер нарушения произношения гласных и согласных звуков (отсутствие, замена на другие звуки; искажённое, дефектное произношение,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назализованность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ротовых 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неназализованность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носовых звуков) в различных условиях произношения (изолированно; в слогах открытых, закрытых, со стечением согласны; в словах – в начале, в конце, в середине; во фразах).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630238" algn="l"/>
              </a:tabLst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Данные заносятся в таблицу.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1" name="Picture 3" descr="Индивидуальный экран звукопроизноше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39437"/>
            <a:ext cx="5000659" cy="32012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764386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Понимание речи</a:t>
            </a:r>
          </a:p>
          <a:p>
            <a:r>
              <a:rPr lang="ru-RU" sz="1400" dirty="0" smtClean="0"/>
              <a:t>Покажи дочку мамы.</a:t>
            </a:r>
          </a:p>
          <a:p>
            <a:r>
              <a:rPr lang="ru-RU" sz="1400" dirty="0" smtClean="0"/>
              <a:t>Покажи маму дочки.</a:t>
            </a:r>
          </a:p>
          <a:p>
            <a:r>
              <a:rPr lang="ru-RU" sz="1400" dirty="0" smtClean="0"/>
              <a:t>Ваня выше Пети.</a:t>
            </a:r>
          </a:p>
          <a:p>
            <a:r>
              <a:rPr lang="ru-RU" sz="1400" dirty="0" smtClean="0"/>
              <a:t> Кто ниже ростом?</a:t>
            </a:r>
          </a:p>
          <a:p>
            <a:endParaRPr lang="ru-RU" sz="2400" dirty="0" smtClean="0"/>
          </a:p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000240"/>
            <a:ext cx="2500330" cy="3337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803292"/>
            <a:ext cx="2786082" cy="3554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642918"/>
            <a:ext cx="80010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Исследование связной речи.</a:t>
            </a:r>
          </a:p>
          <a:p>
            <a:r>
              <a:rPr lang="ru-RU" sz="2000" dirty="0" smtClean="0"/>
              <a:t>Составить рассказ по картинке</a:t>
            </a:r>
            <a:endParaRPr lang="ru-RU" sz="2000" b="1" dirty="0" smtClean="0">
              <a:solidFill>
                <a:srgbClr val="FF000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357298"/>
            <a:ext cx="6719904" cy="4444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8286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Исследование связной речи.</a:t>
            </a:r>
          </a:p>
          <a:p>
            <a:r>
              <a:rPr lang="ru-RU" dirty="0" smtClean="0"/>
              <a:t>Составление рассказа по серии сюжетных картинок “Бобик”  </a:t>
            </a:r>
          </a:p>
          <a:p>
            <a:r>
              <a:rPr lang="ru-RU" i="1" dirty="0" smtClean="0"/>
              <a:t>Инструкция: посмотри на эти картинки,</a:t>
            </a:r>
          </a:p>
          <a:p>
            <a:r>
              <a:rPr lang="ru-RU" dirty="0" smtClean="0"/>
              <a:t>постарайся разложить их по порядку и составь рассказ.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643314"/>
            <a:ext cx="171655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286124"/>
            <a:ext cx="171451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500306"/>
            <a:ext cx="171655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16" y="3929066"/>
            <a:ext cx="153897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2313" y="1493838"/>
            <a:ext cx="7699375" cy="3292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500034" y="642918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Исследование связной речи.</a:t>
            </a:r>
          </a:p>
        </p:txBody>
      </p:sp>
      <p:sp>
        <p:nvSpPr>
          <p:cNvPr id="22533" name="AutoShape 5" descr="Сказка по мотивам сказки Г. Х. Андерсена «Принцесса на горошине» - Сказ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5" name="Picture 7" descr="Урок внеклассного чтения в 3 классе &quot;Г.Х. Андерсен &quot;Пятеро из одного  стручка&quot; скачать бесплатно на Alllessons.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643446"/>
            <a:ext cx="2353911" cy="14001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714356"/>
            <a:ext cx="807249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Исследование грамматического строя речи</a:t>
            </a:r>
            <a:r>
              <a:rPr lang="ru-RU" b="1" i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endParaRPr lang="ru-RU" b="1" i="1" dirty="0" smtClean="0">
              <a:solidFill>
                <a:srgbClr val="FF0000"/>
              </a:solidFill>
            </a:endParaRPr>
          </a:p>
          <a:p>
            <a:r>
              <a:rPr lang="ru-RU" i="1" u="sng" dirty="0" smtClean="0"/>
              <a:t>Методические указания:</a:t>
            </a:r>
          </a:p>
          <a:p>
            <a:r>
              <a:rPr lang="ru-RU" sz="1400" dirty="0" smtClean="0"/>
              <a:t>Необходимо выявить уровень владения грамматическими конструкциями, умение самостоятельно образовывать слова. С этой целью предлагаются игровые грамматические задачи на конструирование слов и предложений.</a:t>
            </a:r>
          </a:p>
          <a:p>
            <a:pPr algn="ctr"/>
            <a:endParaRPr lang="ru-RU" b="1" i="1" dirty="0" smtClean="0">
              <a:solidFill>
                <a:srgbClr val="FF0000"/>
              </a:solidFill>
            </a:endParaRPr>
          </a:p>
          <a:p>
            <a:r>
              <a:rPr lang="ru-RU" sz="1400" b="1" dirty="0" smtClean="0"/>
              <a:t>Верификация предложений. </a:t>
            </a:r>
          </a:p>
          <a:p>
            <a:r>
              <a:rPr lang="ru-RU" dirty="0" smtClean="0"/>
              <a:t>(</a:t>
            </a:r>
            <a:r>
              <a:rPr lang="ru-RU" sz="1400" dirty="0" smtClean="0"/>
              <a:t>Я буду называть предложение и, если в них будут ошибки, постарайся их исправить.)</a:t>
            </a:r>
          </a:p>
          <a:p>
            <a:endParaRPr lang="ru-RU" dirty="0" smtClean="0"/>
          </a:p>
          <a:p>
            <a:r>
              <a:rPr lang="ru-RU" dirty="0" smtClean="0"/>
              <a:t>Собака вышла в будку.</a:t>
            </a:r>
          </a:p>
          <a:p>
            <a:r>
              <a:rPr lang="ru-RU" dirty="0" smtClean="0"/>
              <a:t>По морю плывут корабль.</a:t>
            </a:r>
          </a:p>
          <a:p>
            <a:r>
              <a:rPr lang="ru-RU" dirty="0" smtClean="0"/>
              <a:t>Дом нарисован мальчик.</a:t>
            </a:r>
          </a:p>
          <a:p>
            <a:r>
              <a:rPr lang="ru-RU" dirty="0" smtClean="0"/>
              <a:t>Хорошо спится медведь под снегом.</a:t>
            </a:r>
          </a:p>
          <a:p>
            <a:r>
              <a:rPr lang="ru-RU" dirty="0" smtClean="0"/>
              <a:t>Над большим деревом была глубокая яма.</a:t>
            </a:r>
          </a:p>
          <a:p>
            <a:endParaRPr lang="ru-RU" dirty="0" smtClean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9" y="5357826"/>
            <a:ext cx="928694" cy="98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286124"/>
            <a:ext cx="9747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96" y="2500306"/>
            <a:ext cx="1231902" cy="2095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4643446"/>
            <a:ext cx="1428759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00034" y="500042"/>
            <a:ext cx="82153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79388" fontAlgn="base">
              <a:spcBef>
                <a:spcPct val="0"/>
              </a:spcBef>
              <a:spcAft>
                <a:spcPct val="0"/>
              </a:spcAft>
              <a:tabLst>
                <a:tab pos="457200" algn="l"/>
                <a:tab pos="630238" algn="l"/>
                <a:tab pos="1028700" algn="l"/>
                <a:tab pos="1828800" algn="l"/>
                <a:tab pos="3543300" algn="l"/>
              </a:tabLst>
            </a:pPr>
            <a:r>
              <a:rPr lang="ru-RU" sz="1600" dirty="0" smtClean="0"/>
              <a:t>Образование существительных множественного числа </a:t>
            </a:r>
          </a:p>
          <a:p>
            <a:pPr marL="0" marR="0" lvl="0" indent="1793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  <a:tab pos="1028700" algn="l"/>
                <a:tab pos="1828800" algn="l"/>
                <a:tab pos="35433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1922463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1214422"/>
            <a:ext cx="233838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1571612"/>
            <a:ext cx="1076325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1500174"/>
            <a:ext cx="159543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3143248"/>
            <a:ext cx="1046163" cy="97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14612" y="3214686"/>
            <a:ext cx="2286000" cy="103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46" y="3143248"/>
            <a:ext cx="274002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28926" y="4643446"/>
            <a:ext cx="1074737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6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72000" y="4286256"/>
            <a:ext cx="2447925" cy="185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642918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Образование  уменьшительно – ласкательных  форм имени существительного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643050"/>
            <a:ext cx="252095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214686"/>
            <a:ext cx="2474913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786190"/>
            <a:ext cx="1344613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4286256"/>
            <a:ext cx="1203325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00043"/>
            <a:ext cx="6357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Добавление предлогов в предложение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28992" y="1000108"/>
            <a:ext cx="50006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/>
              <a:t>Птенец выпал … гнезда.	</a:t>
            </a:r>
          </a:p>
          <a:p>
            <a:pPr algn="r"/>
            <a:r>
              <a:rPr lang="ru-RU" dirty="0" smtClean="0"/>
              <a:t>Почки распустились … деревьях.	</a:t>
            </a:r>
          </a:p>
          <a:p>
            <a:pPr algn="r"/>
            <a:r>
              <a:rPr lang="ru-RU" dirty="0" smtClean="0"/>
              <a:t>Лена наливает чай … чашку.	</a:t>
            </a:r>
          </a:p>
          <a:p>
            <a:pPr algn="r"/>
            <a:r>
              <a:rPr lang="ru-RU" dirty="0" smtClean="0"/>
              <a:t>Щенок спрятался … крыльцом.	</a:t>
            </a:r>
          </a:p>
          <a:p>
            <a:pPr algn="r"/>
            <a:r>
              <a:rPr lang="ru-RU" dirty="0" smtClean="0"/>
              <a:t>Пес сидит … конуры.	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3071810"/>
            <a:ext cx="21590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4429132"/>
            <a:ext cx="2447925" cy="149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4643446"/>
            <a:ext cx="2447925" cy="133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0" name="Picture 6" descr="Урок по литературному чтению по теме &quot;И.С.Тургенев. «Воробей»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1357298"/>
            <a:ext cx="1905000" cy="268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571480"/>
            <a:ext cx="807249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Обследование словаря и навыков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словообразования.</a:t>
            </a:r>
          </a:p>
          <a:p>
            <a:pPr algn="ctr"/>
            <a:r>
              <a:rPr lang="ru-RU" dirty="0" smtClean="0"/>
              <a:t>Показ и название частей предметов</a:t>
            </a:r>
          </a:p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endParaRPr lang="ru-RU" dirty="0" smtClean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00175"/>
            <a:ext cx="386226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411091"/>
            <a:ext cx="3533771" cy="290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71481"/>
            <a:ext cx="6143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Детеныши животных: </a:t>
            </a:r>
          </a:p>
          <a:p>
            <a:r>
              <a:rPr lang="ru-RU" dirty="0" smtClean="0"/>
              <a:t> у кошки – котята, а у …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85926"/>
            <a:ext cx="2357437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92488" y="2717800"/>
            <a:ext cx="2357437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714752"/>
            <a:ext cx="2286000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1071546"/>
            <a:ext cx="2286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3143248"/>
            <a:ext cx="2357437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4429132"/>
            <a:ext cx="2286000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8215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Образование притяжательных прилагательных от имени существительных</a:t>
            </a:r>
          </a:p>
          <a:p>
            <a:r>
              <a:rPr lang="ru-RU" dirty="0" smtClean="0"/>
              <a:t>У </a:t>
            </a:r>
            <a:r>
              <a:rPr lang="ru-RU" i="1" dirty="0" smtClean="0"/>
              <a:t>собаки лапа собачья, а у  медведя …?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7" y="1428736"/>
            <a:ext cx="7072362" cy="4921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00043"/>
            <a:ext cx="71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Глагольный  словарь: что делают?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42408"/>
            <a:ext cx="7319982" cy="421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71481"/>
            <a:ext cx="6215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Фонематический   слух</a:t>
            </a:r>
          </a:p>
          <a:p>
            <a:r>
              <a:rPr lang="ru-RU" dirty="0" smtClean="0"/>
              <a:t>Дифференциация звуков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3643338" cy="4319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285860"/>
            <a:ext cx="3643338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14357"/>
            <a:ext cx="8001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Воспроизведение  слов  сложной  слоговой  структуры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4572008"/>
            <a:ext cx="1366837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857364"/>
            <a:ext cx="1943100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245838"/>
            <a:ext cx="3794123" cy="4886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3429000"/>
            <a:ext cx="1728787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642919"/>
            <a:ext cx="8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Проверка сформированности </a:t>
            </a:r>
            <a:r>
              <a:rPr lang="ru-RU" dirty="0" err="1" smtClean="0">
                <a:solidFill>
                  <a:srgbClr val="FF0000"/>
                </a:solidFill>
              </a:rPr>
              <a:t>звуко</a:t>
            </a:r>
            <a:r>
              <a:rPr lang="ru-RU" dirty="0" smtClean="0">
                <a:solidFill>
                  <a:srgbClr val="FF0000"/>
                </a:solidFill>
              </a:rPr>
              <a:t> - слоговой структуры слова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1071547"/>
            <a:ext cx="58579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У фотографа фотоаппарат со вспышкой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Щёткой чищу я щенка,</a:t>
            </a:r>
          </a:p>
          <a:p>
            <a:r>
              <a:rPr lang="ru-RU" b="1" dirty="0" smtClean="0"/>
              <a:t>щекочу ему бока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Регулировщик руководит движением</a:t>
            </a:r>
          </a:p>
          <a:p>
            <a:r>
              <a:rPr lang="ru-RU" b="1" dirty="0" smtClean="0"/>
              <a:t> на перекрёстке</a:t>
            </a:r>
          </a:p>
          <a:p>
            <a:endParaRPr lang="ru-RU" b="1" dirty="0" smtClean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214422"/>
            <a:ext cx="2292350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580786"/>
            <a:ext cx="2787646" cy="1785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071810"/>
            <a:ext cx="126682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785794"/>
            <a:ext cx="80010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Исследование зрительного восприятия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пространственного праксиса может проводиться при выполнении следующих заданий: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-	называние и дифференциация основных цветов и их оттенков;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-	показ правой, левой руки;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-	показ предметов впереди, позади, вверху, внизу.	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4" name="Picture 4" descr="Интерактивная игра Геометрические фигур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071810"/>
            <a:ext cx="4143404" cy="31035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857224" y="714356"/>
            <a:ext cx="7786742" cy="4416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Исследование состояния произвольной моторики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ключает следующие моменты: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обследование  произвольной мимической моторики (качество и объем движений мышц лба, глаз, щек);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- обследование речевой моторики (сила, точность, объем,  переключаемость движений губ, языка, щек);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- состояние отдельных компонентов общей произвольной  моторики: статическая и динамическая координация, одно­временность, отчетливость движений;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обследование тонкой моторики пальцев рук (качества и степени дифференцированного движения, возможности действий с предметами).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	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85795"/>
            <a:ext cx="77153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30238" algn="l"/>
              </a:tabLst>
            </a:pPr>
            <a:r>
              <a:rPr lang="ru-RU" b="1" i="1" dirty="0" smtClean="0">
                <a:solidFill>
                  <a:srgbClr val="FF0000"/>
                </a:solidFill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Исследование состояния моторики</a:t>
            </a:r>
            <a:r>
              <a:rPr lang="ru-RU" b="1" i="1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.</a:t>
            </a:r>
            <a:endParaRPr lang="ru-RU" dirty="0" smtClean="0">
              <a:latin typeface="Verdana" pitchFamily="34" charset="0"/>
              <a:ea typeface="Arial Unicode MS" pitchFamily="34" charset="-128"/>
              <a:cs typeface="Arial Unicode MS" pitchFamily="34" charset="-128"/>
            </a:endParaRP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30238" algn="l"/>
              </a:tabLst>
            </a:pPr>
            <a:r>
              <a:rPr lang="ru-RU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	</a:t>
            </a:r>
            <a:r>
              <a:rPr lang="ru-RU" b="1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-</a:t>
            </a:r>
            <a:r>
              <a:rPr lang="ru-RU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	</a:t>
            </a:r>
            <a:r>
              <a:rPr lang="ru-RU" b="1" i="1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Исследование состояния общей моторики</a:t>
            </a:r>
            <a:r>
              <a:rPr lang="ru-RU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 проводится в процессе выполнения прыжков на обеих ногах; прыжков (попеременно) на правой, левой ноге; действий с мячом (поймать брошенный мяч, подбросить мяч над головой, поймать).</a:t>
            </a: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30238" algn="l"/>
              </a:tabLst>
            </a:pPr>
            <a:r>
              <a:rPr lang="ru-RU" i="1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- </a:t>
            </a:r>
            <a:r>
              <a:rPr lang="ru-RU" b="1" i="1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Исследование состояния ручной моторики</a:t>
            </a:r>
            <a:r>
              <a:rPr lang="ru-RU" b="1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проводится в процессе выполнения заданий на определение:</a:t>
            </a: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30238" algn="l"/>
              </a:tabLst>
            </a:pPr>
            <a:r>
              <a:rPr lang="ru-RU" dirty="0" smtClean="0">
                <a:latin typeface="Verdana" pitchFamily="34" charset="0"/>
                <a:ea typeface="Arial Unicode MS" pitchFamily="34" charset="-128"/>
                <a:cs typeface="Arial Unicode MS" pitchFamily="34" charset="-128"/>
              </a:rPr>
              <a:t>	а) кинестетической основы движений (одновременно вытянуть указательный палец и мизинец правой, левой руки, обеих рук; одновременно вытянуть указательный и средний пальцы правой, левой руки, обеих рук; соединить в кольцо большой палец правой</a:t>
            </a:r>
            <a:endParaRPr lang="ru-RU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3429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30238" algn="l"/>
              </a:tabLst>
            </a:pPr>
            <a:r>
              <a:rPr lang="ru-RU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б) кинетической основы движений (поочерёдное сгибание и разгибание пальцев правой, левой руки, начиная с большого, с мизинца; «пальчики здороваются», одновременное изменение положений кистей рук: одна сжата в кулак, другая – с распрямленными пальцами; «кулак – ребро – ладонь».</a:t>
            </a:r>
            <a:endParaRPr lang="ru-RU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28596" y="285728"/>
            <a:ext cx="7929618" cy="497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Обследование тонких движений пальцев рук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Определение качества и степени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дифференцированности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движений: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1.  Сжать пальцы в кулак.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2.  Загнуть каждый из пальцев попеременно то на правой, то на левой руке («Пальчики прячутся»).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3.  Соединить пальцы одной руки с пальцами другой («Пальчики здороваются»).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Обследование действий с предметами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1.  Выложить узор мозаики.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2.  Самостоятельно застегнуть пуговицы.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3.  Вычертить карандашом вертикальные палочки в разлинованной тетради.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4.  Нанизывать на нитку бусинки.</a:t>
            </a: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5.  Укладывать в коробку правой и левой руками по одной 5 спичек (палочек).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7" name="Picture 3" descr="Развитие мелкой моторики у детей 3-4-5 лет: как проводить занятия и  описание игр с ребенком - Официальный сайт - &quot;ГБУЗ Родильный дом № 2 г.  Магнитогорск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5072074"/>
            <a:ext cx="2071702" cy="13789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500034" y="500042"/>
            <a:ext cx="8072494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  <a:tab pos="3543300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Критерии оценки.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Оценка в баллах.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1 - низкий уровень;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2 - ниже среднего;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3 - средний;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4 - достаточный.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	I. Звукопроизношение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Нарушение нескольких групп звуков.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Недостаточное произношение одной группы звуков. Звуки в речи присутствуют, но наблюдаются нарушения дифференциации звуков.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Звуки в речи присутствуют, но наблюдаются нарушения дифференциации звуков.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Звукопроизношение в норме.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	II. Фонематические процессы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Не слышит данный звук в любой позиции.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Не дифференцирует оппозиционные звуки какой-либо группы, с заданием справляется, но допускает несколько ошибок.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С заданием справляется, но допускает несколько ошибок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Фонематические процессы в норме.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	III. Словарный запас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Активный словарь ограничен бытовым уровнем.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Владеет простыми обобщающими понятиями, в речи в основном использует существительные и глаголы.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Использует все части речи, но не всегда точно отражает в речи приставочные глаголы (выливает - переливает); использует простые предлоги, в употреблении сложных допускает ошибки; пользуется антонимами, но при подборе синонимов испытывает затруднения.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Активный словарь близок к возрастной норме.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30238" algn="l"/>
                <a:tab pos="35433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428604"/>
            <a:ext cx="814393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IV. Грамматический строй речи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Речь резко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аграмматична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Допускает большое или незначительное количество ошибок при словоизменении и словообразовании.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Допускает незначительное количество ошибок при словообразовании и словоизменении.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Грамматический строй близок к возрастной норме.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V. Связная речь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Фразовая речь резко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аграмматична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Испытывает значительные затруднения при составлении рассказа-описания, пользуется вопросно-ответной формой, не пользуется планом при построении рассказа, при описании использует не более двух признаков.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При составлении рассказа использует не более двух-трех предложений; не пользуется планом при построении рассказа, при описании использует не более двух признаков.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Умеет построить рассказ, пользуясь простыми распространенными предложениями и предложениями сложной синтаксической конструкции.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500042"/>
            <a:ext cx="828680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VI. Пространственная ориентировка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Не ориентируется на плоскости и в пространстве.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Владеет понятиями верх - низ, испытывает значительные затруднения в понятиях право - лево.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Ориентируется в пространстве, но при перенесении действий на плоскость испытывает затруднения.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Пространственная ориентировка соответствует возрасту.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VII. Артикуляционная моторика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Объем артикуляционных движений ограничен (мимика бедна), наличие дефектов в строении артикуляционного аппарата.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 Неполный объем артикуляционных движений; неточное выполнение статических артикуляционных упражнений.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 Статические артикуляционные упражнения выполняет в полном объеме; при выполнении динамических упражнений испытывает затруднения.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 Строение и подвижность органов артикуляции без особенностей.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82153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VIII. Мелкая моторика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Мелкая моторика ограничена (с трудом выполняет статичные пробы, наблюдаются гиперкинезы, тремор).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Испытывает затруднения при выполнении динамических проб.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Точно выполняет статические и динамические пробы, но испытывает затруднения в выполнении асимметричных движений обеими руками.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Мелкая моторика в норме.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Подобная форма мониторинга коррекционно-развивающей логопедической работы способствует более глубокому и детальному изучению речевого развития каждого ребенка и помогает намечать наиболее эффективные пути коррекции речевой патологии.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69</TotalTime>
  <Words>681</Words>
  <Application>Microsoft Office PowerPoint</Application>
  <PresentationFormat>Экран (4:3)</PresentationFormat>
  <Paragraphs>151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Arial Unicode MS</vt:lpstr>
      <vt:lpstr>Times New Roman</vt:lpstr>
      <vt:lpstr>Verdana</vt:lpstr>
      <vt:lpstr>Wingdings</vt:lpstr>
      <vt:lpstr>Wingdings 2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Учительская</cp:lastModifiedBy>
  <cp:revision>9</cp:revision>
  <dcterms:created xsi:type="dcterms:W3CDTF">2021-04-05T06:52:59Z</dcterms:created>
  <dcterms:modified xsi:type="dcterms:W3CDTF">2021-04-27T03:59:15Z</dcterms:modified>
</cp:coreProperties>
</file>