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8" r:id="rId4"/>
    <p:sldId id="260" r:id="rId5"/>
    <p:sldId id="261" r:id="rId6"/>
    <p:sldId id="262" r:id="rId7"/>
    <p:sldId id="263" r:id="rId8"/>
    <p:sldId id="264" r:id="rId9"/>
    <p:sldId id="266" r:id="rId10"/>
    <p:sldId id="267" r:id="rId11"/>
    <p:sldId id="268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F739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1426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476AA0-F18C-4F44-9517-8C200B603019}" type="datetimeFigureOut">
              <a:rPr lang="ru-RU" smtClean="0"/>
              <a:pPr/>
              <a:t>11.01.2024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40B8B2-F9D0-4418-884E-36B1B106457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476AA0-F18C-4F44-9517-8C200B603019}" type="datetimeFigureOut">
              <a:rPr lang="ru-RU" smtClean="0"/>
              <a:pPr/>
              <a:t>11.01.2024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40B8B2-F9D0-4418-884E-36B1B106457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476AA0-F18C-4F44-9517-8C200B603019}" type="datetimeFigureOut">
              <a:rPr lang="ru-RU" smtClean="0"/>
              <a:pPr/>
              <a:t>11.01.2024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40B8B2-F9D0-4418-884E-36B1B106457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476AA0-F18C-4F44-9517-8C200B603019}" type="datetimeFigureOut">
              <a:rPr lang="ru-RU" smtClean="0"/>
              <a:pPr/>
              <a:t>11.01.2024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40B8B2-F9D0-4418-884E-36B1B106457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476AA0-F18C-4F44-9517-8C200B603019}" type="datetimeFigureOut">
              <a:rPr lang="ru-RU" smtClean="0"/>
              <a:pPr/>
              <a:t>11.01.2024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40B8B2-F9D0-4418-884E-36B1B106457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476AA0-F18C-4F44-9517-8C200B603019}" type="datetimeFigureOut">
              <a:rPr lang="ru-RU" smtClean="0"/>
              <a:pPr/>
              <a:t>11.01.2024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40B8B2-F9D0-4418-884E-36B1B106457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476AA0-F18C-4F44-9517-8C200B603019}" type="datetimeFigureOut">
              <a:rPr lang="ru-RU" smtClean="0"/>
              <a:pPr/>
              <a:t>11.01.2024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40B8B2-F9D0-4418-884E-36B1B106457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476AA0-F18C-4F44-9517-8C200B603019}" type="datetimeFigureOut">
              <a:rPr lang="ru-RU" smtClean="0"/>
              <a:pPr/>
              <a:t>11.01.2024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40B8B2-F9D0-4418-884E-36B1B106457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476AA0-F18C-4F44-9517-8C200B603019}" type="datetimeFigureOut">
              <a:rPr lang="ru-RU" smtClean="0"/>
              <a:pPr/>
              <a:t>11.01.2024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40B8B2-F9D0-4418-884E-36B1B106457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476AA0-F18C-4F44-9517-8C200B603019}" type="datetimeFigureOut">
              <a:rPr lang="ru-RU" smtClean="0"/>
              <a:pPr/>
              <a:t>11.01.2024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40B8B2-F9D0-4418-884E-36B1B106457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476AA0-F18C-4F44-9517-8C200B603019}" type="datetimeFigureOut">
              <a:rPr lang="ru-RU" smtClean="0"/>
              <a:pPr/>
              <a:t>11.01.2024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40B8B2-F9D0-4418-884E-36B1B106457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476AA0-F18C-4F44-9517-8C200B603019}" type="datetimeFigureOut">
              <a:rPr lang="ru-RU" smtClean="0"/>
              <a:pPr/>
              <a:t>11.01.2024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40B8B2-F9D0-4418-884E-36B1B1064572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887416" y="4797152"/>
            <a:ext cx="5256584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Работу выполняла ученица 10 класса </a:t>
            </a: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Зубова Алина Олеговна</a:t>
            </a: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МОУ «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Шипицынская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СОШ»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89356" y="2204864"/>
            <a:ext cx="895464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5400" dirty="0" smtClean="0">
                <a:latin typeface="Times New Roman" pitchFamily="18" charset="0"/>
                <a:cs typeface="Times New Roman" pitchFamily="18" charset="0"/>
              </a:rPr>
              <a:t>Педагогические труды и деятельность Макаренко</a:t>
            </a:r>
            <a:r>
              <a:rPr lang="ru-RU" sz="5400" dirty="0">
                <a:latin typeface="Times New Roman" pitchFamily="18" charset="0"/>
                <a:cs typeface="Times New Roman" pitchFamily="18" charset="0"/>
              </a:rPr>
              <a:t> 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79512" y="3933056"/>
            <a:ext cx="8712968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/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Антон Семёнович Макаренко (1888–1939) родился в Харьковской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губернии.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Его отец был маляром,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но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вырос до начальника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мастерской по ремонту железнодорожных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вагонов.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algn="just" fontAlgn="base"/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Железное ведомство содержало довольно неплохие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школы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для детей  — именно в такой Антон и его брат получили начальное образование. Потом Антон окончил четырёхклассное городское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училище,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а после  — одногодичные педагогические курсы, и пошёл в железнодорожную школу преподавать.</a:t>
            </a:r>
          </a:p>
        </p:txBody>
      </p:sp>
      <p:pic>
        <p:nvPicPr>
          <p:cNvPr id="3" name="Picture 2" descr="https://248006.selcdn.ru/main/iblock/367/3670eded9d96af74fd26734973ae9220/c6fcc400f776b7a3f74f827e133eba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03648" y="188640"/>
            <a:ext cx="6443672" cy="348962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188640"/>
            <a:ext cx="4572000" cy="4708981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 fontAlgn="base"/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В год начала Первой мировой войны Макаренко поступил в Полтавский учительский институт.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тал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заведующим начальной школой в Полтаве.</a:t>
            </a:r>
          </a:p>
          <a:p>
            <a:pPr algn="just" fontAlgn="base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 1920 году власти приняли решение собирать беспризорников с улиц и определять в специальные воспитательные колонии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для морально дефективных детей» («Нет дефективных детей, есть дефективное отношение к ним», — сформулирует потом Макаренко). </a:t>
            </a:r>
          </a:p>
          <a:p>
            <a:pPr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242" name="AutoShape 2" descr="Живая педагогика Макаренко» – информ – бистро |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244" name="AutoShape 4" descr="Живая педагогика Макаренко» – информ – бистро |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246" name="Picture 6" descr="Живая педагогика Макаренко» – информ – бистро |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64088" y="476672"/>
            <a:ext cx="3249996" cy="4333328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179512" y="4186823"/>
            <a:ext cx="4572000" cy="1938992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Его воспитанники, ребята с уличным и криминальным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прошлым,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социализировались и адаптировались к нормальной жизни — шли работать, а самые способные даже поступали учиться на рабфаки. 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1488841"/>
            <a:ext cx="4176464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Макаренко разошёлся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во взглядах с Надеждой Крупской по поводу принуждения и наказаний: он считал их необходимыми методами воспитания, а она настаивала на идее полного отказа от них, потому что страх наказания воспитывает в ребёнке раба.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Крупская назвала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колонию имени Горького «рабской и крепостнической школой». В результате вместо получения заслуженных наград Антону Семёновичу в 1928 году пришлось переводиться в другое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место. Это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была детская трудовая коммуна имени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Дзержинского.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5496" y="116632"/>
            <a:ext cx="4572000" cy="138499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base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За что критиковали и хвалили систему воспитания Макаренко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194" name="AutoShape 2" descr="https://skillbox.ru/upload/setka_images/08120221022023_3ae92b33e44f855d71bb1784afd1584721848d5e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8196" name="Picture 4" descr="https://skillbox.ru/upload/setka_images/08120221022023_3ae92b33e44f855d71bb1784afd1584721848d5e.jpg"/>
          <p:cNvPicPr>
            <a:picLocks noChangeAspect="1" noChangeArrowheads="1"/>
          </p:cNvPicPr>
          <p:nvPr/>
        </p:nvPicPr>
        <p:blipFill>
          <a:blip r:embed="rId2" cstate="print"/>
          <a:srcRect l="23730" r="23536"/>
          <a:stretch>
            <a:fillRect/>
          </a:stretch>
        </p:blipFill>
        <p:spPr bwMode="auto">
          <a:xfrm>
            <a:off x="4932040" y="188640"/>
            <a:ext cx="3744416" cy="5325440"/>
          </a:xfrm>
          <a:prstGeom prst="rect">
            <a:avLst/>
          </a:prstGeom>
          <a:noFill/>
        </p:spPr>
      </p:pic>
      <p:sp>
        <p:nvSpPr>
          <p:cNvPr id="8" name="Прямоугольник 7"/>
          <p:cNvSpPr/>
          <p:nvPr/>
        </p:nvSpPr>
        <p:spPr>
          <a:xfrm>
            <a:off x="4860032" y="5589240"/>
            <a:ext cx="403244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 походе. Караул у знамени колонии им. М. Горького. 1921–1925 гг.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292080" y="1196752"/>
            <a:ext cx="3096344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При жизни Антон Макаренко прославился прежде всего как писатель, автор «Педагогической поэмы» и других художественных произведений. Только после смерти о нём заговорили как о великом, а потом и величайшем советском педагоге, стали всерьёз изучать его опыт, появилось понятие «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макаренковедения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».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170" name="AutoShape 2" descr="Лучшие книги Антона Семёновича Макаренк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172" name="AutoShape 4" descr="Лучшие книги Антона Семёновича Макаренк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174" name="AutoShape 6" descr="Лучшие книги Антона Семёновича Макаренк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176" name="AutoShape 8" descr="Книга &quot;Педагогическая поэма&quot; Макаренко А С - купить книгу в  интернет-магазине «Москва» ISBN: 978-5-17-110459-7, 938124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8" name="Picture 10" descr="Книга &quot;Педагогическая поэма&quot; Макаренко А С - купить книгу в  интернет-магазине «Москва» ISBN: 978-5-17-110459-7, 93812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88640"/>
            <a:ext cx="4136132" cy="649452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915816" y="3356992"/>
            <a:ext cx="323633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Система Макаренко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79512" y="3789040"/>
            <a:ext cx="8784976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Ващенко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 1925 году: «Большие достижения в работе колонии объясняются исключительно умелой организацией жизни правонарушителей на основе производительного труда. Дети работают в хозяйстве, и сама работа показывает, какие организационные формы являются наиболее подходящими для работы. Для развития у детей чувства ответственности перед коллективом, а также для выработки у них здоровых норм поведения работа проводится по определённому плану, выработанному самими детьми при участии воспитателей, и, кроме того, ведётся тщательный учёт как труда детей, так и труда воспитателей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.»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146" name="AutoShape 2" descr="https://skillbox.ru/upload/setka_images/08120321022023_aeb4452d03bd48f588b5466896084dea4913cce1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148" name="AutoShape 4" descr="https://skillbox.ru/upload/setka_images/08120321022023_aeb4452d03bd48f588b5466896084dea4913cce1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6150" name="Picture 6" descr="https://skillbox.ru/upload/setka_images/08120321022023_aeb4452d03bd48f588b5466896084dea4913cce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88640"/>
            <a:ext cx="5470072" cy="3076028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5940152" y="116632"/>
            <a:ext cx="219675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Максим Горький наблюдает за 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сельхозработами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в детской колонии им. М. Горького, 1928 г.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4221088"/>
            <a:ext cx="8424936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Так Антон Макаренко стал автором 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метода производственного и коллективного воспитания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 Причём, согласно его идее, это не самостоятельные два элемента, а неразрывно связанные друг с другом. Коллективное воспитание, по Макаренко, на труде как раз и базируется, то есть созидательный труд — и есть главная сцепка для коллектива. А весь воспитательный процесс, всё самоуправление строились вокруг хозяйственных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целей.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122" name="AutoShape 2" descr="Система А.С. Макаренко: принципы воспитания сильной личности / Макаренко  А.С. / Свой путь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124" name="AutoShape 4" descr="Система А.С. Макаренко: принципы воспитания сильной личности / Макаренко  А.С. / Свой путь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126" name="AutoShape 6" descr="Система А.С. Макаренко: принципы воспитания сильной личности / Макаренко  А.С. / Свой путь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5128" name="Picture 8" descr="Система А.С. Макаренко: принципы воспитания сильной личности / Макаренко  А.С. / Свой путь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712" y="188640"/>
            <a:ext cx="5348336" cy="379188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932040" y="332656"/>
            <a:ext cx="4086200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Педагогические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принципы Макаренко</a:t>
            </a:r>
          </a:p>
          <a:p>
            <a:pPr algn="just" fontAlgn="base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 отношении воспитанников колонии действовал 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принцип сожжённой биографии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 — их тёмное прошлое полностью игнорировалось. 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 fontAlgn="base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Коллективное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воспитание строилось на принципе 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параллельного педагогического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действия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 Суть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 том, что педагоги работали не с личностью конкретного подростка, а с коллективом, группой, и персональное воздействие на каждого происходило именно через группу. То есть действовала логика «от коллектива — к личности», а не наоборот.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 descr="https://skillbox.ru/upload/setka_images/08162221022023_3a13088d023e9f50b6d7dd9d789d9ee05e51ab2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404664"/>
            <a:ext cx="4203470" cy="3152602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683568" y="3501008"/>
            <a:ext cx="37257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Дежурство по колонии, 1926–1928 г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67544" y="4437112"/>
            <a:ext cx="374441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«На самом деле мы имеем дело с личностью, но утверждаем, что до личности нам нет никакого дела».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4293096"/>
            <a:ext cx="8568952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Коллективное воспитание было тесно связано с принципом 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совместного труда ради материального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самообеспечения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 В 1920-е это было естественным и даже необходимым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решением. </a:t>
            </a:r>
          </a:p>
          <a:p>
            <a:pPr algn="just" fontAlgn="base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 человеку, и коллективу важно иметь цели, к которым они движутся, считал Макаренко. Поэтому важно наметить эти цели. Постановку целей он называл 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системой перспективных линий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а закон движения коллектива видел в том, что достижение целей рождает новые перспективы.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2" descr="https://skillbox.ru/upload/setka_images/08162221022023_67e34c602f3338613896d5e163d290f14fdaa52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640" y="116632"/>
            <a:ext cx="6267698" cy="3524564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2051720" y="3573016"/>
            <a:ext cx="502230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Группа колонистов и сотрудников колонии, 1926 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03848" y="116632"/>
            <a:ext cx="310880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Цитаты Макаренко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004048" y="764704"/>
            <a:ext cx="381642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fontAlgn="base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«Как можно больше требований к воспитаннику, как можно больше уважения к нему».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51520" y="3933056"/>
            <a:ext cx="4572000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base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«Научить человека быть счастливым нельзя, но воспитать его так, чтобы он был счастливым, можно».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51520" y="764704"/>
            <a:ext cx="4572000" cy="2862322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base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«Человек не может быть воспитан непосредственным влиянием одной личности, какими бы качествами эта личность ни обладала. Воспитание есть процесс социальный в самом широком смысле. Воспитывает всё: люди, вещи, явления, но прежде всего и больше всего — люди. Из них на первом месте — родители и педагоги».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004048" y="2282096"/>
            <a:ext cx="381642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fontAlgn="base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«В общем, педагогика есть самая диалектическая, подвижная, самая сложная и разнообразная наука. Вот это утверждение и является основным символом моей педагогической веры».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899592" y="4658360"/>
            <a:ext cx="792088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fontAlgn="base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«Воображение развивается только в 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r" fontAlgn="base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коллективе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обязательно играющем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r" fontAlgn="base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И я, как педагог, должен с ним немножко 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r" fontAlgn="base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играть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 Если я буду только приучать, требовать, настаивать, я буду посторонней силой, может быть, полезной, но не близкой. Я должен обязательно немного играть, и я этого требовал от всех своих коллег».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887416" y="4797152"/>
            <a:ext cx="5256584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Работу выполняла ученица 10 класса </a:t>
            </a: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Зубова Алина Олеговна</a:t>
            </a: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МОУ «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Шипицынская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СОШ»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89356" y="2204864"/>
            <a:ext cx="895464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5400" dirty="0" smtClean="0">
                <a:latin typeface="Times New Roman" pitchFamily="18" charset="0"/>
                <a:cs typeface="Times New Roman" pitchFamily="18" charset="0"/>
              </a:rPr>
              <a:t>Педагогические труды и деятельность Макаренко</a:t>
            </a:r>
            <a:r>
              <a:rPr lang="ru-RU" sz="5400" dirty="0">
                <a:latin typeface="Times New Roman" pitchFamily="18" charset="0"/>
                <a:cs typeface="Times New Roman" pitchFamily="18" charset="0"/>
              </a:rPr>
              <a:t> 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324</TotalTime>
  <Words>127</Words>
  <Application>Microsoft Office PowerPoint</Application>
  <PresentationFormat>Экран (4:3)</PresentationFormat>
  <Paragraphs>40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User</cp:lastModifiedBy>
  <cp:revision>2</cp:revision>
  <dcterms:created xsi:type="dcterms:W3CDTF">2024-01-08T17:06:38Z</dcterms:created>
  <dcterms:modified xsi:type="dcterms:W3CDTF">2024-01-11T19:22:32Z</dcterms:modified>
</cp:coreProperties>
</file>