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865" autoAdjust="0"/>
  </p:normalViewPr>
  <p:slideViewPr>
    <p:cSldViewPr>
      <p:cViewPr varScale="1">
        <p:scale>
          <a:sx n="78" d="100"/>
          <a:sy n="78" d="100"/>
        </p:scale>
        <p:origin x="136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0A66D1-98CE-4E94-B5A6-E2BF4E588B37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38FA52-A94D-4067-927D-43CE078473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059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38FA52-A94D-4067-927D-43CE0784736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686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62C77-2750-4964-83E1-A4FC5468DFE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4E85C-4A52-4765-BC79-AC1D980E95BA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62C77-2750-4964-83E1-A4FC5468DFE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4E85C-4A52-4765-BC79-AC1D980E95B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62C77-2750-4964-83E1-A4FC5468DFE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4E85C-4A52-4765-BC79-AC1D980E95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62C77-2750-4964-83E1-A4FC5468DFE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4E85C-4A52-4765-BC79-AC1D980E95B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62C77-2750-4964-83E1-A4FC5468DFE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4E85C-4A52-4765-BC79-AC1D980E95B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62C77-2750-4964-83E1-A4FC5468DFE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4E85C-4A52-4765-BC79-AC1D980E95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62C77-2750-4964-83E1-A4FC5468DFE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4E85C-4A52-4765-BC79-AC1D980E95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62C77-2750-4964-83E1-A4FC5468DFE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4E85C-4A52-4765-BC79-AC1D980E95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62C77-2750-4964-83E1-A4FC5468DFE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4E85C-4A52-4765-BC79-AC1D980E95BA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62C77-2750-4964-83E1-A4FC5468DFE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4E85C-4A52-4765-BC79-AC1D980E95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62C77-2750-4964-83E1-A4FC5468DFE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4E85C-4A52-4765-BC79-AC1D980E95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4062C77-2750-4964-83E1-A4FC5468DFE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A44E85C-4A52-4765-BC79-AC1D980E95B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03848" y="4365104"/>
            <a:ext cx="5637010" cy="1872208"/>
          </a:xfrm>
        </p:spPr>
        <p:txBody>
          <a:bodyPr>
            <a:normAutofit/>
          </a:bodyPr>
          <a:lstStyle/>
          <a:p>
            <a:pPr algn="r"/>
            <a:r>
              <a:rPr lang="ru-RU" sz="1400" dirty="0"/>
              <a:t>Презентация по краеведению «Знай и люби родной край»</a:t>
            </a:r>
          </a:p>
          <a:p>
            <a:pPr algn="r"/>
            <a:r>
              <a:rPr lang="ru-RU" sz="1400" dirty="0"/>
              <a:t>Филиал-4 ГОБОУ «Вечерняя школа»                </a:t>
            </a:r>
          </a:p>
          <a:p>
            <a:pPr algn="r"/>
            <a:r>
              <a:rPr lang="ru-RU" sz="1400" dirty="0"/>
              <a:t>Учитель русского языка и литературы</a:t>
            </a:r>
          </a:p>
          <a:p>
            <a:pPr algn="r"/>
            <a:r>
              <a:rPr lang="ru-RU" sz="1400" dirty="0"/>
              <a:t> И.Ю. Гаврилова</a:t>
            </a:r>
          </a:p>
          <a:p>
            <a:pPr algn="r"/>
            <a:endParaRPr lang="ru-RU" sz="14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Валдай</a:t>
            </a:r>
          </a:p>
        </p:txBody>
      </p:sp>
    </p:spTree>
    <p:extLst>
      <p:ext uri="{BB962C8B-B14F-4D97-AF65-F5344CB8AC3E}">
        <p14:creationId xmlns:p14="http://schemas.microsoft.com/office/powerpoint/2010/main" val="329390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valday.com/img/gerb_sharp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1905000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55776" y="476672"/>
            <a:ext cx="56166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effectLst/>
              </a:rPr>
              <a:t>Герб уездного города Валдай Новгородской губернии</a:t>
            </a:r>
          </a:p>
          <a:p>
            <a:endParaRPr lang="ru-RU" dirty="0"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68825" y="1052736"/>
            <a:ext cx="583264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effectLst/>
              </a:rPr>
              <a:t>Утвержден 25 марта 1977 года решением №66 исполкома Валдайского городского Совета депутатов трудящихся. «Герб разделен на 2 половины: левую и правую. Левая сторона (от зрителя): 1770 — год возведения Валдая в число прочих русских городов по указу императрицы Екатерины. Колокол — символ старого Валдая, знаменитого кузнечным и литейным производством, на всю Россию прославившегося своими колокольчиками. Гора — символ Валдайской возвышенности. Правая сторона (от зрителя): Красный фон и пятиконечная звезда — символ Советского государства, Советской власти. Роза ветров и палатка — символ туристов и путешественников. Валдай — край туризма. Через Валдай проходит ряд Всесоюзных туристических маршрутов. Внизу: Зеленая полоса — символ природы, которой богат Валдайский край. Голубая полоса — символ многочисленных на территории района озер</a:t>
            </a:r>
          </a:p>
        </p:txBody>
      </p:sp>
    </p:spTree>
    <p:extLst>
      <p:ext uri="{BB962C8B-B14F-4D97-AF65-F5344CB8AC3E}">
        <p14:creationId xmlns:p14="http://schemas.microsoft.com/office/powerpoint/2010/main" val="160159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valday.com/img/styag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84" y="404664"/>
            <a:ext cx="47625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35696" y="2996952"/>
            <a:ext cx="502230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effectLst/>
              </a:rPr>
              <a:t>Флаг Валдайского городского поселения имеет форму прямоугольного полотнища в соотношениях длины и ширины 3:2. Верхняя половина полотнища имеет белый цвет, а нижняя половина – синий цвет. В правом верхнем углу полотнища располагается изображение утверждённого герба Валдайского городского поселения, занимающее 1/8 площади поля флага</a:t>
            </a:r>
          </a:p>
        </p:txBody>
      </p:sp>
    </p:spTree>
    <p:extLst>
      <p:ext uri="{BB962C8B-B14F-4D97-AF65-F5344CB8AC3E}">
        <p14:creationId xmlns:p14="http://schemas.microsoft.com/office/powerpoint/2010/main" val="380397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valday.com/img/old_new_az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28092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4221088"/>
            <a:ext cx="66247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effectLst/>
              </a:rPr>
              <a:t>Среди живописных холмов, вековых лесов, в самом центре Валдайской возвышенности, на берегу красивого Валдайского озера расположен небольшой древний город Валдай. Ему почти пять веков.</a:t>
            </a:r>
            <a:br>
              <a:rPr lang="ru-RU" dirty="0">
                <a:effectLst/>
              </a:rPr>
            </a:b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3474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valday.com/img/2towwwwww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403"/>
            <a:ext cx="8280920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59582" y="4725144"/>
            <a:ext cx="539273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effectLst/>
              </a:rPr>
              <a:t>Город Валдай находится на Северо-Западе России в Новгородской области в самой юго-восточной ее части на 386-м километре автодороги Москва — Санкт-Петербург (М10). Население — около 19000 человек, летом — до 30000 человек</a:t>
            </a:r>
          </a:p>
        </p:txBody>
      </p:sp>
    </p:spTree>
    <p:extLst>
      <p:ext uri="{BB962C8B-B14F-4D97-AF65-F5344CB8AC3E}">
        <p14:creationId xmlns:p14="http://schemas.microsoft.com/office/powerpoint/2010/main" val="288197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valday.com/img/towwwwww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9344"/>
            <a:ext cx="6336704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00696" y="4319525"/>
            <a:ext cx="835292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Валдай, город, центр Валдайского района Новгородской области РСФСР. Расположен на Валдайском озере Ж.-д. станция на линии Бологое - Псков, от В. - ветка (58 км) на Крестцы. 11,9 тыс. жителей (1969). Заводы: механический (заточные станки, насосы), металлоизделий, авторемонтный, плодоовощной, молочный, трикотажная фабрика, рыбокомбинат. С.-х. техникум. Город образован в 1770. Славился кустарными промыслами (производством ямщицких колокольчиков и художественной строчкой).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649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&amp;Icy;&amp;vcy;&amp;iecy;&amp;rcy;&amp;scy;&amp;kcy;&amp;icy;&amp;jcy; &amp;mcy;&amp;ocy;&amp;ncy;&amp;acy;&amp;scy;&amp;tcy;&amp;ycy;&amp;rcy;&amp;soft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24"/>
            <a:ext cx="7056784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35696" y="450912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Особую прелесть Валдаю придает расположенный недалеко на острове Валдайский </a:t>
            </a:r>
            <a:r>
              <a:rPr lang="ru-RU" dirty="0" err="1"/>
              <a:t>Иверский</a:t>
            </a:r>
            <a:r>
              <a:rPr lang="ru-RU" dirty="0"/>
              <a:t> </a:t>
            </a:r>
            <a:r>
              <a:rPr lang="ru-RU" dirty="0" err="1"/>
              <a:t>Святоозерский</a:t>
            </a:r>
            <a:r>
              <a:rPr lang="ru-RU" dirty="0"/>
              <a:t> Богородицкий мужской монастырь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425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&amp;Icy;&amp;vcy;&amp;iecy;&amp;rcy;&amp;scy;&amp;kcy;&amp;icy;&amp;jcy; &amp;mcy;&amp;ocy;&amp;ncy;&amp;acy;&amp;scy;&amp;tcy;&amp;ycy;&amp;rcy;&amp;soft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36" y="44624"/>
            <a:ext cx="5975464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75600" y="4077072"/>
            <a:ext cx="64087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Был основан Новгородским митрополитом Никоном в 1653 году. Первой каменной постройкой монастыря стал Успенский собор (1656 г.), сохранившийся до наших дней. Его высота — 43 метра. Периметр монастыря (по стенам) — 1050 метров, площадь (в пределах стен) — 5,7 га. С 1991 года монастырь вновь стал действующим.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582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valday.com/img/iver_plan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149" y="1052736"/>
            <a:ext cx="3371850" cy="3761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23928" y="11663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/>
              <a:t>Иверский</a:t>
            </a:r>
            <a:r>
              <a:rPr lang="ru-RU" dirty="0"/>
              <a:t> монастырь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07904" y="1484784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effectLst/>
              </a:rPr>
              <a:t>Созданный патриархом Никоном, по образу </a:t>
            </a:r>
            <a:r>
              <a:rPr lang="ru-RU" dirty="0" err="1">
                <a:effectLst/>
              </a:rPr>
              <a:t>Иверской</a:t>
            </a:r>
            <a:r>
              <a:rPr lang="ru-RU" dirty="0">
                <a:effectLst/>
              </a:rPr>
              <a:t> обители на Афоне, он был воплощением идеи преемственности России в наследии византийской духовной культуры. Богатейшая и известнейшая из обителей того времени, монастырь стал центром духовного просвещения, одним из немногих центров книгопечатания на Руси, местом, где зарождались и развивались ремесла. </a:t>
            </a:r>
            <a:br>
              <a:rPr lang="ru-RU" dirty="0">
                <a:effectLst/>
              </a:rPr>
            </a:b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7454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valday.com/img/museum_bells_2009_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23" y="116632"/>
            <a:ext cx="4762500" cy="316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39752" y="3717032"/>
            <a:ext cx="586814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effectLst/>
              </a:rPr>
              <a:t>Долгое время в России колокольная традиция существовала и передавалась в устной форме. Преимущественно фольклорно существовала и история русского колокольного литья, в том числе и валдайского. Так предания связывают начало колокольного производства на Валдае с разбившимся здесь в конце XV в. вечевым новгородском колоколом. По легенде из его осколков и родились знаменитые ямщицкие колокольчики Валдая</a:t>
            </a:r>
          </a:p>
        </p:txBody>
      </p:sp>
    </p:spTree>
    <p:extLst>
      <p:ext uri="{BB962C8B-B14F-4D97-AF65-F5344CB8AC3E}">
        <p14:creationId xmlns:p14="http://schemas.microsoft.com/office/powerpoint/2010/main" val="254575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valday.com/img/museum_bells_2009_insi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5334000" cy="2762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07904" y="3645024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Экспозиция музея колоколов открыта в июне 1995 г. и размещается в архитектурном памятнике XVIII столетия путевой дворцовой церкви во имя Великомученицы Святой Екатерины, построенной по проекту Н. А. Львова для императрицы Екатерины II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689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28 &amp;scy;&amp;iecy;&amp;ncy;&amp;tcy;&amp;yacy;&amp;bcy;&amp;rcy;&amp;yacy; 2013, &amp;Tcy;&amp;rcy;&amp;ocy;&amp;icy;&amp;tscy;&amp;kcy;&amp;icy;&amp;jcy; &amp;scy;&amp;ocy;&amp;bcy;&amp;ocy;&amp;r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8568952" cy="635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564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valday.com/img/parkmapapdf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5157"/>
            <a:ext cx="514806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valday.com/img/logo-np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76672"/>
            <a:ext cx="1895475" cy="133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436096" y="2780928"/>
            <a:ext cx="34928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Образован с целью сохранения уникального озерно-лесного комплекса Валдайской возвышенности и создания условий для развития организованного отдыха в этой зоне. Расположен на территориях </a:t>
            </a:r>
            <a:r>
              <a:rPr lang="ru-RU" dirty="0" err="1"/>
              <a:t>Окуловского</a:t>
            </a:r>
            <a:r>
              <a:rPr lang="ru-RU" dirty="0"/>
              <a:t> (12% площади Парка), Валдайского (62%) и </a:t>
            </a:r>
            <a:r>
              <a:rPr lang="ru-RU" dirty="0" err="1"/>
              <a:t>Демянского</a:t>
            </a:r>
            <a:r>
              <a:rPr lang="ru-RU" dirty="0"/>
              <a:t> (26%) районов Новгородской области.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979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valday.com/img/nerest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4624"/>
            <a:ext cx="4762500" cy="26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067944" y="2852936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Валдайский парк в границах Новгородской области ценен уникальной озерно-речной системой, которая в сочетании с лесами и болотами по эстетическому и рекреационному потенциалу не имеет аналогов на территории России.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58112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На территории Валдайского парка насчитывается около 200 озер, 56 озер с площадью более 20 га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669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valday.com/img/vzm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4281"/>
            <a:ext cx="4762500" cy="316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83968" y="386104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                     Озера Валдая</a:t>
            </a:r>
          </a:p>
          <a:p>
            <a:r>
              <a:rPr lang="ru-RU" dirty="0"/>
              <a:t>Озера пополняются главным образом за счет родников, поэтому их вода свежа и холодна, а дно чистое. Песчаные пляжи, живописные лесистые берега, рыбалка, ягоды, грибы привлекают на валдайские озера отпускников-горожан.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693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valday.com/img/map_vector_lak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1790700" cy="27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6000" y="1166843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effectLst/>
              </a:rPr>
              <a:t>                         Наиболее крупные озера    Валдайского района</a:t>
            </a:r>
          </a:p>
          <a:p>
            <a:endParaRPr lang="ru-RU" dirty="0">
              <a:effectLst/>
            </a:endParaRPr>
          </a:p>
          <a:p>
            <a:r>
              <a:rPr lang="ru-RU" dirty="0">
                <a:effectLst/>
              </a:rPr>
              <a:t>Валдайское — 1992 га. Ужин — 915 га. Бол. Русское — 236 га. </a:t>
            </a:r>
            <a:r>
              <a:rPr lang="ru-RU" dirty="0" err="1">
                <a:effectLst/>
              </a:rPr>
              <a:t>Еглино</a:t>
            </a:r>
            <a:r>
              <a:rPr lang="ru-RU" dirty="0">
                <a:effectLst/>
              </a:rPr>
              <a:t> — 168 га. Каменно-Плотично — 150 га. Сомино — 137 га. </a:t>
            </a:r>
            <a:r>
              <a:rPr lang="ru-RU" dirty="0" err="1">
                <a:effectLst/>
              </a:rPr>
              <a:t>Защегорье</a:t>
            </a:r>
            <a:r>
              <a:rPr lang="ru-RU" dirty="0">
                <a:effectLst/>
              </a:rPr>
              <a:t> — 127 га. </a:t>
            </a:r>
            <a:r>
              <a:rPr lang="ru-RU" dirty="0" err="1">
                <a:effectLst/>
              </a:rPr>
              <a:t>Ельчинское</a:t>
            </a:r>
            <a:r>
              <a:rPr lang="ru-RU" dirty="0">
                <a:effectLst/>
              </a:rPr>
              <a:t> — 115 га. </a:t>
            </a:r>
            <a:r>
              <a:rPr lang="ru-RU" dirty="0" err="1">
                <a:effectLst/>
              </a:rPr>
              <a:t>Дорище</a:t>
            </a:r>
            <a:r>
              <a:rPr lang="ru-RU" dirty="0">
                <a:effectLst/>
              </a:rPr>
              <a:t> — 112 га. Ситно — 110 га. </a:t>
            </a:r>
            <a:r>
              <a:rPr lang="ru-RU" dirty="0" err="1">
                <a:effectLst/>
              </a:rPr>
              <a:t>Моисеевское</a:t>
            </a:r>
            <a:r>
              <a:rPr lang="ru-RU" dirty="0">
                <a:effectLst/>
              </a:rPr>
              <a:t> — 100 га. Петрово — 99 га. </a:t>
            </a:r>
            <a:r>
              <a:rPr lang="ru-RU" dirty="0" err="1">
                <a:effectLst/>
              </a:rPr>
              <a:t>Находно</a:t>
            </a:r>
            <a:r>
              <a:rPr lang="ru-RU" dirty="0">
                <a:effectLst/>
              </a:rPr>
              <a:t> — 95 га. </a:t>
            </a:r>
            <a:r>
              <a:rPr lang="ru-RU" dirty="0" err="1">
                <a:effectLst/>
              </a:rPr>
              <a:t>Середейское</a:t>
            </a:r>
            <a:r>
              <a:rPr lang="ru-RU" dirty="0">
                <a:effectLst/>
              </a:rPr>
              <a:t> — 89 га. </a:t>
            </a:r>
            <a:r>
              <a:rPr lang="ru-RU" dirty="0" err="1">
                <a:effectLst/>
              </a:rPr>
              <a:t>Нерецкое</a:t>
            </a:r>
            <a:r>
              <a:rPr lang="ru-RU" dirty="0">
                <a:effectLst/>
              </a:rPr>
              <a:t> — 70 га. Буро-Бурое — 64 га. </a:t>
            </a:r>
            <a:r>
              <a:rPr lang="ru-RU" dirty="0" err="1">
                <a:effectLst/>
              </a:rPr>
              <a:t>Короцкое</a:t>
            </a:r>
            <a:r>
              <a:rPr lang="ru-RU" dirty="0">
                <a:effectLst/>
              </a:rPr>
              <a:t> — 54 га. </a:t>
            </a:r>
            <a:r>
              <a:rPr lang="ru-RU" dirty="0" err="1">
                <a:effectLst/>
              </a:rPr>
              <a:t>Тагрань</a:t>
            </a:r>
            <a:r>
              <a:rPr lang="ru-RU" dirty="0">
                <a:effectLst/>
              </a:rPr>
              <a:t> — 51 га. </a:t>
            </a:r>
            <a:r>
              <a:rPr lang="ru-RU" dirty="0" err="1">
                <a:effectLst/>
              </a:rPr>
              <a:t>Боровенец</a:t>
            </a:r>
            <a:r>
              <a:rPr lang="ru-RU" dirty="0">
                <a:effectLst/>
              </a:rPr>
              <a:t> — 50 га. </a:t>
            </a:r>
            <a:r>
              <a:rPr lang="ru-RU" dirty="0" err="1">
                <a:effectLst/>
              </a:rPr>
              <a:t>Байневское</a:t>
            </a:r>
            <a:r>
              <a:rPr lang="ru-RU" dirty="0">
                <a:effectLst/>
              </a:rPr>
              <a:t> — 48 га. Белое и Черное — 36 га. </a:t>
            </a:r>
            <a:r>
              <a:rPr lang="ru-RU" dirty="0" err="1">
                <a:effectLst/>
              </a:rPr>
              <a:t>Клеветецкое</a:t>
            </a:r>
            <a:r>
              <a:rPr lang="ru-RU" dirty="0">
                <a:effectLst/>
              </a:rPr>
              <a:t> — 36 га. </a:t>
            </a:r>
            <a:r>
              <a:rPr lang="ru-RU" dirty="0" err="1">
                <a:effectLst/>
              </a:rPr>
              <a:t>Нелюшкино</a:t>
            </a:r>
            <a:r>
              <a:rPr lang="ru-RU" dirty="0">
                <a:effectLst/>
              </a:rPr>
              <a:t> — 32,5 га. Б. </a:t>
            </a:r>
            <a:r>
              <a:rPr lang="ru-RU" dirty="0" err="1">
                <a:effectLst/>
              </a:rPr>
              <a:t>Выскодно</a:t>
            </a:r>
            <a:r>
              <a:rPr lang="ru-RU" dirty="0">
                <a:effectLst/>
              </a:rPr>
              <a:t> — 32 га. </a:t>
            </a:r>
            <a:r>
              <a:rPr lang="ru-RU" dirty="0" err="1">
                <a:effectLst/>
              </a:rPr>
              <a:t>Соминец</a:t>
            </a:r>
            <a:r>
              <a:rPr lang="ru-RU" dirty="0">
                <a:effectLst/>
              </a:rPr>
              <a:t> — 25 га. </a:t>
            </a:r>
            <a:r>
              <a:rPr lang="ru-RU" dirty="0" err="1">
                <a:effectLst/>
              </a:rPr>
              <a:t>Кобылино</a:t>
            </a:r>
            <a:r>
              <a:rPr lang="ru-RU" dirty="0">
                <a:effectLst/>
              </a:rPr>
              <a:t> — 22 га. М. </a:t>
            </a:r>
            <a:r>
              <a:rPr lang="ru-RU" dirty="0" err="1">
                <a:effectLst/>
              </a:rPr>
              <a:t>Лютинец</a:t>
            </a:r>
            <a:r>
              <a:rPr lang="ru-RU" dirty="0">
                <a:effectLst/>
              </a:rPr>
              <a:t> — 20 га. </a:t>
            </a:r>
            <a:r>
              <a:rPr lang="ru-RU" dirty="0" err="1">
                <a:effectLst/>
              </a:rPr>
              <a:t>Иванье</a:t>
            </a:r>
            <a:r>
              <a:rPr lang="ru-RU" dirty="0">
                <a:effectLst/>
              </a:rPr>
              <a:t> — 18,3 га. Боровое-2 — 18 га. </a:t>
            </a:r>
          </a:p>
        </p:txBody>
      </p:sp>
    </p:spTree>
    <p:extLst>
      <p:ext uri="{BB962C8B-B14F-4D97-AF65-F5344CB8AC3E}">
        <p14:creationId xmlns:p14="http://schemas.microsoft.com/office/powerpoint/2010/main" val="486661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76</TotalTime>
  <Words>885</Words>
  <Application>Microsoft Office PowerPoint</Application>
  <PresentationFormat>Экран (4:3)</PresentationFormat>
  <Paragraphs>26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Calibri</vt:lpstr>
      <vt:lpstr>Georgia</vt:lpstr>
      <vt:lpstr>Trebuchet MS</vt:lpstr>
      <vt:lpstr>Воздушный поток</vt:lpstr>
      <vt:lpstr>Валдай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Валдай</dc:title>
  <dc:creator>User</dc:creator>
  <cp:lastModifiedBy>Пользователь</cp:lastModifiedBy>
  <cp:revision>22</cp:revision>
  <dcterms:created xsi:type="dcterms:W3CDTF">2013-10-16T18:04:04Z</dcterms:created>
  <dcterms:modified xsi:type="dcterms:W3CDTF">2023-11-20T05:54:27Z</dcterms:modified>
</cp:coreProperties>
</file>