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354" r:id="rId2"/>
    <p:sldId id="355" r:id="rId3"/>
    <p:sldId id="356" r:id="rId4"/>
    <p:sldId id="357" r:id="rId5"/>
    <p:sldId id="359" r:id="rId6"/>
    <p:sldId id="360" r:id="rId7"/>
    <p:sldId id="361" r:id="rId8"/>
    <p:sldId id="362" r:id="rId9"/>
    <p:sldId id="363" r:id="rId10"/>
    <p:sldId id="365" r:id="rId11"/>
    <p:sldId id="366" r:id="rId12"/>
    <p:sldId id="367" r:id="rId13"/>
    <p:sldId id="368" r:id="rId14"/>
    <p:sldId id="379" r:id="rId15"/>
    <p:sldId id="369" r:id="rId16"/>
    <p:sldId id="377" r:id="rId17"/>
    <p:sldId id="370" r:id="rId18"/>
    <p:sldId id="378" r:id="rId19"/>
    <p:sldId id="373" r:id="rId20"/>
    <p:sldId id="374" r:id="rId21"/>
    <p:sldId id="380" r:id="rId22"/>
    <p:sldId id="375" r:id="rId23"/>
    <p:sldId id="37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70430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05046D2-A98D-4000-A859-55066618349D}" type="datetimeFigureOut">
              <a:rPr lang="ru-RU" smtClean="0"/>
              <a:pPr/>
              <a:t>25.03.2015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FD6B7B0-F578-4404-8CE3-708D5DFBFEB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58162" cy="1643066"/>
          </a:xfrm>
        </p:spPr>
        <p:txBody>
          <a:bodyPr>
            <a:noAutofit/>
          </a:bodyPr>
          <a:lstStyle/>
          <a:p>
            <a:r>
              <a:rPr lang="ru-RU" sz="3200" dirty="0" smtClean="0"/>
              <a:t>Преемственность работы учителя-дефектолога-учителя начальных </a:t>
            </a:r>
            <a:r>
              <a:rPr lang="ru-RU" sz="3200" dirty="0" err="1" smtClean="0"/>
              <a:t>классов-воспитателя</a:t>
            </a:r>
            <a:r>
              <a:rPr lang="ru-RU" sz="3200" dirty="0" smtClean="0"/>
              <a:t>                  продлённого дня. </a:t>
            </a:r>
            <a:endParaRPr lang="ru-RU" sz="3200" dirty="0"/>
          </a:p>
        </p:txBody>
      </p:sp>
      <p:pic>
        <p:nvPicPr>
          <p:cNvPr id="1026" name="Picture 2" descr="C:\Users\Татьяна\Desktop\DSC_03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149475"/>
            <a:ext cx="7108950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85728"/>
            <a:ext cx="8229600" cy="4709160"/>
          </a:xfrm>
        </p:spPr>
        <p:txBody>
          <a:bodyPr/>
          <a:lstStyle/>
          <a:p>
            <a:r>
              <a:rPr lang="ru-RU" dirty="0" smtClean="0"/>
              <a:t>Наша задача  –  это повышение качества обучения устной речи и слухового восприятия неслышащих учащихся, создать условия для проявления потенциала каждого воспитанника. </a:t>
            </a:r>
            <a:endParaRPr lang="ru-RU" dirty="0"/>
          </a:p>
        </p:txBody>
      </p:sp>
      <p:pic>
        <p:nvPicPr>
          <p:cNvPr id="2050" name="Picture 2" descr="G:\SS101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2357430"/>
            <a:ext cx="5643602" cy="4232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SS101001.JPG"/>
          <p:cNvPicPr>
            <a:picLocks noChangeAspect="1" noChangeArrowheads="1"/>
          </p:cNvPicPr>
          <p:nvPr/>
        </p:nvPicPr>
        <p:blipFill>
          <a:blip r:embed="rId2" cstate="print"/>
          <a:srcRect l="65432" t="42386"/>
          <a:stretch>
            <a:fillRect/>
          </a:stretch>
        </p:blipFill>
        <p:spPr bwMode="auto">
          <a:xfrm>
            <a:off x="0" y="1"/>
            <a:ext cx="1857356" cy="234405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928802"/>
            <a:ext cx="8229600" cy="47091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Основными условиями реализации дифференцированного подхода в формировании произносительной стороны речи  и развития слухового восприятия  учащихся с нарушениями слуха младшего школьного возраста являются:    - учет факторов разборчивости произносительной стороны речи;                                                     - вариативность содержания программных требований;                                                                               - изменение количества занятий на изучаемый звук и формирование ритмико-интонационной структуры устной речи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/>
              <a:t>1 этап - предварительный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28670"/>
            <a:ext cx="8158162" cy="4709160"/>
          </a:xfrm>
        </p:spPr>
        <p:txBody>
          <a:bodyPr/>
          <a:lstStyle/>
          <a:p>
            <a:r>
              <a:rPr lang="ru-RU" dirty="0" smtClean="0"/>
              <a:t>Цель нашей работы -  накопить пассивный и активный словарь каждого ребёнка. </a:t>
            </a:r>
          </a:p>
          <a:p>
            <a:r>
              <a:rPr lang="ru-RU" dirty="0" smtClean="0"/>
              <a:t>Огромную положительную роль  при обучении и активизации словаря сыграл   дидактический материал (таблички, картинки) при восприятии неслышащими учащимися слов в различных условиях предъявления: 1) на слух; 2) на слух с картинкой; 3) на слух с табличкой. </a:t>
            </a:r>
            <a:endParaRPr lang="ru-RU" dirty="0"/>
          </a:p>
        </p:txBody>
      </p:sp>
      <p:pic>
        <p:nvPicPr>
          <p:cNvPr id="4098" name="Picture 2" descr="H:\Фотки для работки\Фото.РСВ\P10403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4464829"/>
            <a:ext cx="3190894" cy="2393171"/>
          </a:xfrm>
          <a:prstGeom prst="rect">
            <a:avLst/>
          </a:prstGeom>
          <a:noFill/>
        </p:spPr>
      </p:pic>
      <p:pic>
        <p:nvPicPr>
          <p:cNvPr id="5" name="Picture 2" descr="H:\Флешка\фото на работе\P1040243.JPG"/>
          <p:cNvPicPr>
            <a:picLocks noChangeAspect="1" noChangeArrowheads="1"/>
          </p:cNvPicPr>
          <p:nvPr/>
        </p:nvPicPr>
        <p:blipFill>
          <a:blip r:embed="rId3" cstate="print"/>
          <a:srcRect b="11361"/>
          <a:stretch>
            <a:fillRect/>
          </a:stretch>
        </p:blipFill>
        <p:spPr bwMode="auto">
          <a:xfrm>
            <a:off x="857224" y="4500570"/>
            <a:ext cx="3353330" cy="22292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/>
              <a:t>Сделали выводы, что…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709160"/>
          </a:xfrm>
        </p:spPr>
        <p:txBody>
          <a:bodyPr/>
          <a:lstStyle/>
          <a:p>
            <a:r>
              <a:rPr lang="ru-RU" dirty="0" smtClean="0"/>
              <a:t>Речевое подкрепление в виде таблички с написанным словом способствует наиболее продуктивному восприятию неслышащими учащимися речи на слух. </a:t>
            </a:r>
            <a:endParaRPr lang="ru-RU" dirty="0"/>
          </a:p>
        </p:txBody>
      </p:sp>
      <p:pic>
        <p:nvPicPr>
          <p:cNvPr id="6146" name="Picture 2" descr="H:\Флешка\фото на работе\P10401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71876"/>
            <a:ext cx="4190997" cy="3143248"/>
          </a:xfrm>
          <a:prstGeom prst="rect">
            <a:avLst/>
          </a:prstGeom>
          <a:noFill/>
        </p:spPr>
      </p:pic>
      <p:pic>
        <p:nvPicPr>
          <p:cNvPr id="6" name="Picture 2" descr="H:\Флешка\фото на работе\P10402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1" y="3071810"/>
            <a:ext cx="3714775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 </a:t>
            </a:r>
            <a:r>
              <a:rPr lang="ru-RU" smtClean="0"/>
              <a:t>этап-основной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. На уроках русского языка учащиеся овладевают лексикой, фонетикой, грамматикой, т.е. происходит обогащение словарного запаса, дети учатся грамматически правильно строить предложения и оформлять свои высказывания не только в устной, но и письменной форме, что помогает развитию самостоятельности в речевой деятельности.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521495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 И вместе с этим педагог  выполняет задачу формирования качественного произношения, учит применять правила произношения.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 индивидуальных занятиях по ФП и РСВ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70916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Обучаем  формированию правильного звукопроизношения и развитию комплекса речевых умений в условиях интенсивной работы по РСВ. </a:t>
            </a:r>
          </a:p>
          <a:p>
            <a:pPr>
              <a:buNone/>
            </a:pPr>
            <a:r>
              <a:rPr lang="ru-RU" dirty="0" smtClean="0"/>
              <a:t> Развиваем умения контролировать качество собственного произношения. Работаем над голосом и речевым дыханием, звуками и их сочетаниями, словом, фразой. </a:t>
            </a:r>
          </a:p>
          <a:p>
            <a:pPr>
              <a:buNone/>
            </a:pPr>
            <a:r>
              <a:rPr lang="ru-RU" dirty="0" smtClean="0"/>
              <a:t>На индивидуальных занятиях дети учатся понимать обращение, выполнять различные приказания,  выражать просьбу, желание, отвечать на вопросы и задавать их, сообщать о выполненной работе, участвуют в диалогах с учителем или партнёром, учатся самостоятельно высказываться. </a:t>
            </a:r>
          </a:p>
          <a:p>
            <a:pPr>
              <a:buNone/>
            </a:pPr>
            <a:r>
              <a:rPr lang="ru-RU" dirty="0" smtClean="0"/>
              <a:t> В качестве речевого материала используется материал по учебным предметам, взятый из жизни и быта детей, например, темы «Семья», «Мои друзья», «Мой отдых»  и т.д. </a:t>
            </a:r>
          </a:p>
          <a:p>
            <a:pPr>
              <a:buNone/>
            </a:pPr>
            <a:r>
              <a:rPr lang="ru-RU" dirty="0" smtClean="0"/>
              <a:t>Весь используемый речевой материал способствует формированию навыков обиходно – разговорной речи.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Работа воспитателя с обучающимися во второй половине дня 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Работа по развитию речи учащихся продолжается  и во внеклассной деятельности  воспитателем, который под  руководством  учителя закрепляет речевые умения и навыки, полученные на уроке в процессе участия детей в разнообразной деятельности. Формы работы по развитию речи детей во внеклассное время используются самые разнообразные. Это и сюжетно – ролевые игры,</a:t>
            </a:r>
            <a:r>
              <a:rPr lang="ru-RU" b="1" dirty="0" smtClean="0"/>
              <a:t> </a:t>
            </a:r>
            <a:r>
              <a:rPr lang="ru-RU" dirty="0" smtClean="0"/>
              <a:t>которые моделируют разные жизненные ситуации и тем самым дети в них учатся выполнять разные социальные роли и общаться между собой в ходе выполнения этих ролей, учатся договариваться 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Флешка\фото на работе\P1040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4125520"/>
            <a:ext cx="3643306" cy="2732480"/>
          </a:xfrm>
          <a:prstGeom prst="rect">
            <a:avLst/>
          </a:prstGeom>
          <a:noFill/>
        </p:spPr>
      </p:pic>
      <p:pic>
        <p:nvPicPr>
          <p:cNvPr id="1026" name="Picture 2" descr="H:\Флешка\фото на работе\P10402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125520"/>
            <a:ext cx="3643306" cy="273248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229600" cy="47091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На уроках по всем учебным предметам  не только даются знания по изучаемой теме, но и проводится работа по закреплению навыков правильного звукопроизношения через такие формы работы как фонетические зарядки, работа по РСВ, формирование навыков самоконтроля.</a:t>
            </a:r>
          </a:p>
          <a:p>
            <a:r>
              <a:rPr lang="ru-RU" dirty="0" smtClean="0"/>
              <a:t>Т.О, каждый учебный предмет в школе призван осуществлять  речевое развитие на том содержании, которое является предметом изучения, должно идти в условиях овладения учениками речевой деятельностью.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3 этап-применение полученных знаний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Большое значение имеют наглядно-действенные средства и приёмы, направленные на формирование представлений и понятий: преднамеренное создание ситуации, инсценировка, драматизация и др. Все эти средства используются в сочетании со словесными способами обозначения, доступными учащимся на данном уровне их речевого развития.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Важно научить детей овладевать языковым материалом, способами его преобразования в меняющихся условиях общения. Планирование любого занятия связанно с выбором и использованием наглядных средств (натуральных объектов, картин, макетов, моделей, аппликаций, муляжей.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229600" cy="4709160"/>
          </a:xfrm>
        </p:spPr>
        <p:txBody>
          <a:bodyPr/>
          <a:lstStyle/>
          <a:p>
            <a:r>
              <a:rPr lang="ru-RU" dirty="0" smtClean="0"/>
              <a:t> Для развития устной разговорной речи применяем диалоги, беседы. Для формирования описательно-повествовательной (монологической) речи используем упражнения по составлению изложений, сочинений, рассказов.</a:t>
            </a:r>
          </a:p>
          <a:p>
            <a:endParaRPr lang="ru-RU" dirty="0"/>
          </a:p>
        </p:txBody>
      </p:sp>
      <p:pic>
        <p:nvPicPr>
          <p:cNvPr id="9218" name="Picture 2" descr="H:\Флешка\фото на работе\IMG_0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9" y="2143116"/>
            <a:ext cx="6286511" cy="47148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Работа педагогов и детей с ТСО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8229600" cy="4709160"/>
          </a:xfrm>
        </p:spPr>
        <p:txBody>
          <a:bodyPr/>
          <a:lstStyle/>
          <a:p>
            <a:r>
              <a:rPr lang="ru-RU" dirty="0" smtClean="0"/>
              <a:t>В современных условиях хорошим средством компенсации нарушенных функций является компьютер и интерактивная доска. Компьютерные программы по учебным предметам помогают слабослышащим учащимся получать информацию в более доступном варианте – на зрительной основе.</a:t>
            </a:r>
            <a:r>
              <a:rPr lang="ru-RU" b="1" i="1" dirty="0" smtClean="0"/>
              <a:t>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7173" name="Picture 5" descr="H:\Флешка\фото на работе\P10402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000372"/>
            <a:ext cx="4773610" cy="35798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:\Флешка\фото на работе\P10402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4071942"/>
            <a:ext cx="3067578" cy="2300684"/>
          </a:xfrm>
          <a:prstGeom prst="rect">
            <a:avLst/>
          </a:prstGeom>
          <a:noFill/>
        </p:spPr>
      </p:pic>
      <p:pic>
        <p:nvPicPr>
          <p:cNvPr id="5" name="Picture 2" descr="H:\Флешка\фото на работе\P10402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696867"/>
            <a:ext cx="4214842" cy="316113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2844" y="142852"/>
            <a:ext cx="550071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 современных условиях хорошим средством компенсации нарушенных функций является компьютер. Компьютерные программы по учебным предметам помогают слабослышащим учащимся получать информацию в более доступном варианте – на зрительной основе.</a:t>
            </a:r>
            <a:r>
              <a:rPr lang="ru-RU" sz="2800" b="1" i="1" dirty="0" smtClean="0"/>
              <a:t> 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Именно применение цвета, графики, звука, современных средств видеотехники позволяют формировать и моделировать смысловые компоненты речи детей с ограниченными возможностями здоровья: восприятия, памяти, мышления. У нас есть прекрасные обучающие программы «Звучащий мир», « В городском парке», «Времена года». Ребята с удовольствием занимаются по ним и с нетерпением ждут занятий.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Фонетическая ритмика</a:t>
            </a:r>
            <a:br>
              <a:rPr lang="ru-RU" dirty="0" smtClean="0"/>
            </a:br>
            <a:r>
              <a:rPr lang="ru-RU" dirty="0" err="1" smtClean="0"/>
              <a:t>Логоритмика</a:t>
            </a:r>
            <a:endParaRPr lang="ru-RU" dirty="0"/>
          </a:p>
        </p:txBody>
      </p:sp>
      <p:pic>
        <p:nvPicPr>
          <p:cNvPr id="3074" name="Picture 2" descr="H:\Флешка\фото на работе\P10402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Использование приёмов фонетической ритмики 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i="1" dirty="0" smtClean="0"/>
              <a:t>Использование приемов фонетической ритмики на уроках , на индивидуальных занятиях по ФП и РСВ, вне урочное время и на музыкальных занятиях.</a:t>
            </a:r>
            <a:r>
              <a:rPr lang="ru-RU" b="1" dirty="0" smtClean="0"/>
              <a:t>                                                                                                                                                          </a:t>
            </a:r>
          </a:p>
          <a:p>
            <a:r>
              <a:rPr lang="ru-RU" b="1" i="1" dirty="0" smtClean="0"/>
              <a:t>Фонетическая ритмика, – это система двигательных упражнений, в которых различные движения (корпуса, головы, рук, ног) сочетаются с произнесением определенного речевого материала (слогов, слов, фраз).</a:t>
            </a:r>
            <a:r>
              <a:rPr lang="ru-RU" dirty="0" smtClean="0"/>
              <a:t>                                                                                                                                             </a:t>
            </a:r>
          </a:p>
          <a:p>
            <a:r>
              <a:rPr lang="ru-RU" i="1" dirty="0" smtClean="0"/>
              <a:t>Цель</a:t>
            </a:r>
            <a:r>
              <a:rPr lang="ru-RU" dirty="0" smtClean="0"/>
              <a:t> </a:t>
            </a:r>
            <a:r>
              <a:rPr lang="ru-RU" i="1" dirty="0" smtClean="0"/>
              <a:t>- соединить работу </a:t>
            </a:r>
            <a:r>
              <a:rPr lang="ru-RU" b="1" i="1" dirty="0" smtClean="0"/>
              <a:t>речедвигательного и слухового анализаторов с развитием общей моторики;</a:t>
            </a:r>
            <a:r>
              <a:rPr lang="ru-RU" dirty="0" smtClean="0"/>
              <a:t>                                                                                                                        </a:t>
            </a:r>
          </a:p>
          <a:p>
            <a:r>
              <a:rPr lang="ru-RU" b="1" i="1" dirty="0" smtClean="0"/>
              <a:t>Приемы фонетической ритмики мы используем на индивидуальных и фронтальных занятиях по РСВ и ФП для формирования правильного речевого дыхания и голоса, для коррекции произносительных навыков, для работы над ритмической и интонационной стороной речи. Речевым материалом служат звуки, слоги, слова, фразы, стихи, отрывки.</a:t>
            </a:r>
            <a:r>
              <a:rPr lang="ru-RU" i="1" dirty="0" smtClean="0"/>
              <a:t>                                                                                                                   Использование приемов фонетической ритмики </a:t>
            </a:r>
            <a:r>
              <a:rPr lang="ru-RU" b="1" i="1" dirty="0" smtClean="0"/>
              <a:t>оказывает положительное влияние на произносительную сторону устной речи обучающихся, у них проявляется интерес к выполнению упражнений, что увеличивает эффективность всей работы, совершенствует координацию движений учащихся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:\Флешка\фото на работе\P10402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4 этап-  продукт – это речевые конференции, праздники.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229600" cy="4709160"/>
          </a:xfrm>
        </p:spPr>
        <p:txBody>
          <a:bodyPr/>
          <a:lstStyle/>
          <a:p>
            <a:r>
              <a:rPr lang="ru-RU" i="1" dirty="0" smtClean="0"/>
              <a:t>Основа любого праздника - музыкальная деятельность. Она состоит из песен и танцев. Тексты песен разучиваем в слуховом кабинете  и на музыке, на уроках развития речи и внеурочное время повторяем. Идёт работа над  разъяснением значением слов  в тексте, над  словесным  и логическим ударением, а также интонацией.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1266" name="Picture 2" descr="H:\Флешка\фото на работе\школа в октябре\школа в октябре 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4214818"/>
            <a:ext cx="3571868" cy="2381246"/>
          </a:xfrm>
          <a:prstGeom prst="rect">
            <a:avLst/>
          </a:prstGeom>
          <a:noFill/>
        </p:spPr>
      </p:pic>
      <p:pic>
        <p:nvPicPr>
          <p:cNvPr id="11267" name="Picture 3" descr="H:\Флешка\фото на работе\IMG_0248.JPG"/>
          <p:cNvPicPr>
            <a:picLocks noChangeAspect="1" noChangeArrowheads="1"/>
          </p:cNvPicPr>
          <p:nvPr/>
        </p:nvPicPr>
        <p:blipFill>
          <a:blip r:embed="rId3" cstate="print"/>
          <a:srcRect t="26087" r="8695"/>
          <a:stretch>
            <a:fillRect/>
          </a:stretch>
        </p:blipFill>
        <p:spPr bwMode="auto">
          <a:xfrm>
            <a:off x="1000100" y="4572008"/>
            <a:ext cx="3412220" cy="2071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00364" y="0"/>
            <a:ext cx="6143636" cy="6858000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/>
              <a:t>Не последнюю роль  в празднике играет речевая деятельность, это-разучивание стихотворений,  бесед-диалогов, монологов. Отбор речевого материала происходит тщательный в соответствии с состоянием речи и возможностями каждого конкретного ребёнка.</a:t>
            </a:r>
            <a:endParaRPr lang="ru-RU" dirty="0" smtClean="0"/>
          </a:p>
          <a:p>
            <a:r>
              <a:rPr lang="ru-RU" dirty="0" smtClean="0"/>
              <a:t>В подготовительной работе изучается полное и всестороннее изучение текста, позволяющее не только заучить и воспроизвести слова в</a:t>
            </a:r>
            <a:r>
              <a:rPr lang="ru-RU" b="1" i="1" dirty="0" smtClean="0"/>
              <a:t> определённой последовательности, но и понять внутреннее содержание текста( стихотворения), его смысл, а также овладеть всеми словами произведения и максимально использовать их в активном словаре.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242" name="Picture 2" descr="H:\Флешка\фото на работе\P1040193.JPG"/>
          <p:cNvPicPr>
            <a:picLocks noChangeAspect="1" noChangeArrowheads="1"/>
          </p:cNvPicPr>
          <p:nvPr/>
        </p:nvPicPr>
        <p:blipFill>
          <a:blip r:embed="rId2" cstate="print"/>
          <a:srcRect l="16393" r="8197"/>
          <a:stretch>
            <a:fillRect/>
          </a:stretch>
        </p:blipFill>
        <p:spPr bwMode="auto">
          <a:xfrm>
            <a:off x="214282" y="214290"/>
            <a:ext cx="3286116" cy="32682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от Лены РАЗГРЕБАЙ САМА\DSC_11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734" r="13987"/>
          <a:stretch>
            <a:fillRect/>
          </a:stretch>
        </p:blipFill>
        <p:spPr bwMode="auto">
          <a:xfrm>
            <a:off x="214282" y="142852"/>
            <a:ext cx="4000528" cy="3300584"/>
          </a:xfrm>
          <a:prstGeom prst="rect">
            <a:avLst/>
          </a:prstGeom>
          <a:noFill/>
        </p:spPr>
      </p:pic>
      <p:pic>
        <p:nvPicPr>
          <p:cNvPr id="3075" name="Picture 3" descr="H:\Флешка\фото на работе\P1040199.JPG"/>
          <p:cNvPicPr>
            <a:picLocks noChangeAspect="1" noChangeArrowheads="1"/>
          </p:cNvPicPr>
          <p:nvPr/>
        </p:nvPicPr>
        <p:blipFill>
          <a:blip r:embed="rId3" cstate="print"/>
          <a:srcRect b="11110"/>
          <a:stretch>
            <a:fillRect/>
          </a:stretch>
        </p:blipFill>
        <p:spPr bwMode="auto">
          <a:xfrm>
            <a:off x="4357686" y="214290"/>
            <a:ext cx="4500562" cy="3000396"/>
          </a:xfrm>
          <a:prstGeom prst="rect">
            <a:avLst/>
          </a:prstGeom>
          <a:noFill/>
        </p:spPr>
      </p:pic>
      <p:pic>
        <p:nvPicPr>
          <p:cNvPr id="3076" name="Picture 4" descr="H:\Флешка\фото на работе\школа в октябре\школа в октябре 0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643314"/>
            <a:ext cx="4357686" cy="2905124"/>
          </a:xfrm>
          <a:prstGeom prst="rect">
            <a:avLst/>
          </a:prstGeom>
          <a:noFill/>
        </p:spPr>
      </p:pic>
      <p:pic>
        <p:nvPicPr>
          <p:cNvPr id="3077" name="Picture 5" descr="H:\Флешка\таня\PC2703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500438"/>
            <a:ext cx="409577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работы педагогов с детьми пред </a:t>
            </a:r>
            <a:r>
              <a:rPr lang="ru-RU" smtClean="0"/>
              <a:t>проведением различных мероприятий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i="1" dirty="0" smtClean="0"/>
              <a:t>Этапы работы.</a:t>
            </a:r>
            <a:endParaRPr lang="ru-RU" dirty="0" smtClean="0"/>
          </a:p>
          <a:p>
            <a:r>
              <a:rPr lang="ru-RU" b="1" i="1" dirty="0" smtClean="0"/>
              <a:t>1 этап - предварительное планирование( выбор праздников и сроки проведения).</a:t>
            </a:r>
            <a:endParaRPr lang="ru-RU" dirty="0" smtClean="0"/>
          </a:p>
          <a:p>
            <a:r>
              <a:rPr lang="ru-RU" b="1" i="1" dirty="0" smtClean="0"/>
              <a:t>2 этап-работа над сценарием (непосредственная подготовка к празднику: отбор речевого материала, муз раб танцы).</a:t>
            </a:r>
            <a:endParaRPr lang="ru-RU" dirty="0" smtClean="0"/>
          </a:p>
          <a:p>
            <a:r>
              <a:rPr lang="ru-RU" b="1" i="1" dirty="0" smtClean="0"/>
              <a:t>3 этап - предварительное знакомство детей с праздником( учителя и воспитатели  объясняют что это за праздник).</a:t>
            </a:r>
            <a:endParaRPr lang="ru-RU" dirty="0" smtClean="0"/>
          </a:p>
          <a:p>
            <a:r>
              <a:rPr lang="ru-RU" b="1" i="1" dirty="0" smtClean="0"/>
              <a:t>4 этап – репетиции( стихи, песни, танцы…).</a:t>
            </a:r>
            <a:endParaRPr lang="ru-RU" dirty="0" smtClean="0"/>
          </a:p>
          <a:p>
            <a:r>
              <a:rPr lang="ru-RU" b="1" i="1" dirty="0" smtClean="0"/>
              <a:t>5 этап- проведение праздника.</a:t>
            </a:r>
            <a:endParaRPr lang="ru-RU" dirty="0" smtClean="0"/>
          </a:p>
          <a:p>
            <a:r>
              <a:rPr lang="ru-RU" b="1" i="1" dirty="0" smtClean="0"/>
              <a:t>6 этап- подведение итогов ( обговаривание ярких впечатлений детей поясняются непонятные моменты и т.д.).</a:t>
            </a:r>
            <a:endParaRPr lang="ru-RU" dirty="0" smtClean="0"/>
          </a:p>
          <a:p>
            <a:r>
              <a:rPr lang="ru-RU" b="1" i="1" dirty="0" smtClean="0"/>
              <a:t>7 этап-последействие праздника.(закрепляются наиболее содержательные и красочные впечатления, связанные с тематикой праздника, они запечатлеются в рисунках, лепке, сочинениях.</a:t>
            </a:r>
            <a:endParaRPr lang="ru-RU" dirty="0" smtClean="0"/>
          </a:p>
          <a:p>
            <a:r>
              <a:rPr lang="ru-RU" b="1" i="1" dirty="0" smtClean="0"/>
              <a:t>Можно ещё раз повторить полюбившиеся песни, стихотворения , игры. Очень часто сами дети , без взрослых повторяют песни лил речевые игры.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6146" name="Picture 2" descr="H:\Флешка\фото на работе\P10402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793727"/>
            <a:ext cx="3353330" cy="2514998"/>
          </a:xfrm>
          <a:prstGeom prst="rect">
            <a:avLst/>
          </a:prstGeom>
          <a:noFill/>
        </p:spPr>
      </p:pic>
      <p:pic>
        <p:nvPicPr>
          <p:cNvPr id="1026" name="Picture 2" descr="G:\SS1010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214422"/>
            <a:ext cx="7215206" cy="54114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444</TotalTime>
  <Words>851</Words>
  <Application>Microsoft Office PowerPoint</Application>
  <PresentationFormat>Экран (4:3)</PresentationFormat>
  <Paragraphs>51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Апекс</vt:lpstr>
      <vt:lpstr>Преемственность работы учителя-дефектолога-учителя начальных классов-воспитателя                  продлённого дня. </vt:lpstr>
      <vt:lpstr>Слайд 2</vt:lpstr>
      <vt:lpstr>Слайд 3</vt:lpstr>
      <vt:lpstr>1 этап - предварительный</vt:lpstr>
      <vt:lpstr>Сделали выводы, что…</vt:lpstr>
      <vt:lpstr>2 этап-основной</vt:lpstr>
      <vt:lpstr>На индивидуальных занятиях по ФП и РСВ</vt:lpstr>
      <vt:lpstr>Работа воспитателя с обучающимися во второй половине дня .</vt:lpstr>
      <vt:lpstr>Слайд 9</vt:lpstr>
      <vt:lpstr>3 этап-применение полученных знаний</vt:lpstr>
      <vt:lpstr>Слайд 11</vt:lpstr>
      <vt:lpstr>Слайд 12</vt:lpstr>
      <vt:lpstr>Работа педагогов и детей с ТСО</vt:lpstr>
      <vt:lpstr>Слайд 14</vt:lpstr>
      <vt:lpstr>Слайд 15</vt:lpstr>
      <vt:lpstr>Фонетическая ритмика Логоритмика</vt:lpstr>
      <vt:lpstr>Использование приёмов фонетической ритмики .</vt:lpstr>
      <vt:lpstr>Слайд 18</vt:lpstr>
      <vt:lpstr>4 этап-  продукт – это речевые конференции, праздники. </vt:lpstr>
      <vt:lpstr>Слайд 20</vt:lpstr>
      <vt:lpstr>Слайд 21</vt:lpstr>
      <vt:lpstr>Этапы работы педагогов с детьми пред проведением различных мероприятий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шапка</dc:title>
  <dc:creator>Татьяна</dc:creator>
  <cp:lastModifiedBy>Татьяна</cp:lastModifiedBy>
  <cp:revision>104</cp:revision>
  <dcterms:created xsi:type="dcterms:W3CDTF">2014-10-20T14:55:05Z</dcterms:created>
  <dcterms:modified xsi:type="dcterms:W3CDTF">2015-03-25T19:33:31Z</dcterms:modified>
</cp:coreProperties>
</file>