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C289EE-CCA8-41A9-8298-21164FDAA962}" type="doc">
      <dgm:prSet loTypeId="urn:microsoft.com/office/officeart/2005/8/layout/process4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66CE66BF-5084-45EB-A653-B80E6471FFB5}">
      <dgm:prSet phldrT="[Текст]"/>
      <dgm:spPr/>
      <dgm:t>
        <a:bodyPr/>
        <a:lstStyle/>
        <a:p>
          <a:r>
            <a:rPr lang="ru-RU" b="1" dirty="0">
              <a:ln>
                <a:solidFill>
                  <a:schemeClr val="bg1"/>
                </a:solidFill>
              </a:ln>
            </a:rPr>
            <a:t>ОБРАЩЕНИЕ К АУДИТОРИИ С ПРИВЕТСТВИЕМ</a:t>
          </a:r>
          <a:endParaRPr lang="ru-RU" dirty="0">
            <a:ln>
              <a:solidFill>
                <a:schemeClr val="bg1"/>
              </a:solidFill>
            </a:ln>
          </a:endParaRPr>
        </a:p>
      </dgm:t>
    </dgm:pt>
    <dgm:pt modelId="{DC93B138-11E1-4117-9D9F-73BF2A12CE2D}" type="parTrans" cxnId="{BFA35A9A-7788-4A23-B597-8AB29E534B3B}">
      <dgm:prSet/>
      <dgm:spPr/>
      <dgm:t>
        <a:bodyPr/>
        <a:lstStyle/>
        <a:p>
          <a:endParaRPr lang="ru-RU"/>
        </a:p>
      </dgm:t>
    </dgm:pt>
    <dgm:pt modelId="{5638A414-CD5A-45AA-B69A-0110DBF12F95}" type="sibTrans" cxnId="{BFA35A9A-7788-4A23-B597-8AB29E534B3B}">
      <dgm:prSet/>
      <dgm:spPr/>
      <dgm:t>
        <a:bodyPr/>
        <a:lstStyle/>
        <a:p>
          <a:endParaRPr lang="ru-RU"/>
        </a:p>
      </dgm:t>
    </dgm:pt>
    <dgm:pt modelId="{03E90432-DF7E-4CE8-961D-A8CA029A8477}">
      <dgm:prSet phldrT="[Текст]"/>
      <dgm:spPr/>
      <dgm:t>
        <a:bodyPr/>
        <a:lstStyle/>
        <a:p>
          <a:r>
            <a:rPr lang="ru-RU" b="1" dirty="0">
              <a:ln>
                <a:solidFill>
                  <a:schemeClr val="bg1"/>
                </a:solidFill>
              </a:ln>
            </a:rPr>
            <a:t>ИНФОРМИРОВАНИЕ О ЗАДАЧАХ ИССЛЕДОВАТЕЛЬСКОЙ РАБОТЫ</a:t>
          </a:r>
          <a:endParaRPr lang="ru-RU" dirty="0">
            <a:ln>
              <a:solidFill>
                <a:schemeClr val="bg1"/>
              </a:solidFill>
            </a:ln>
          </a:endParaRPr>
        </a:p>
      </dgm:t>
    </dgm:pt>
    <dgm:pt modelId="{C039399B-8028-4EC5-8D0C-3A59206C5188}" type="parTrans" cxnId="{5327973D-4749-4256-8A0F-57138FCEF322}">
      <dgm:prSet/>
      <dgm:spPr/>
      <dgm:t>
        <a:bodyPr/>
        <a:lstStyle/>
        <a:p>
          <a:endParaRPr lang="ru-RU"/>
        </a:p>
      </dgm:t>
    </dgm:pt>
    <dgm:pt modelId="{81B16E5D-904D-475A-9F09-73C166DCC9C4}" type="sibTrans" cxnId="{5327973D-4749-4256-8A0F-57138FCEF322}">
      <dgm:prSet/>
      <dgm:spPr/>
      <dgm:t>
        <a:bodyPr/>
        <a:lstStyle/>
        <a:p>
          <a:endParaRPr lang="ru-RU"/>
        </a:p>
      </dgm:t>
    </dgm:pt>
    <dgm:pt modelId="{8045BCC4-2033-465B-AA9C-340B5AC4497D}">
      <dgm:prSet phldrT="[Текст]"/>
      <dgm:spPr/>
      <dgm:t>
        <a:bodyPr/>
        <a:lstStyle/>
        <a:p>
          <a:r>
            <a:rPr lang="ru-RU" b="1" dirty="0">
              <a:ln>
                <a:solidFill>
                  <a:schemeClr val="bg1"/>
                </a:solidFill>
              </a:ln>
            </a:rPr>
            <a:t>ИЗЛОЖЕНИЕ ОСНОВНОГО СОДЕРЖАНИЯ  РАБОТЫ И НАИБОЛЕЕ ИНТЕРЕСНЫХ ЕЁ РЕЗУЛЬТАТОВ</a:t>
          </a:r>
          <a:endParaRPr lang="ru-RU" dirty="0">
            <a:ln>
              <a:solidFill>
                <a:schemeClr val="bg1"/>
              </a:solidFill>
            </a:ln>
          </a:endParaRPr>
        </a:p>
      </dgm:t>
    </dgm:pt>
    <dgm:pt modelId="{B6CF4A83-69F6-4F2E-A8B8-1DDA607131EE}" type="parTrans" cxnId="{EB8096EA-1BAC-4732-91D9-DAD713DDF3F5}">
      <dgm:prSet/>
      <dgm:spPr/>
      <dgm:t>
        <a:bodyPr/>
        <a:lstStyle/>
        <a:p>
          <a:endParaRPr lang="ru-RU"/>
        </a:p>
      </dgm:t>
    </dgm:pt>
    <dgm:pt modelId="{0C971DC2-A723-4FB4-80A7-D5E2E572A3EB}" type="sibTrans" cxnId="{EB8096EA-1BAC-4732-91D9-DAD713DDF3F5}">
      <dgm:prSet/>
      <dgm:spPr/>
      <dgm:t>
        <a:bodyPr/>
        <a:lstStyle/>
        <a:p>
          <a:endParaRPr lang="ru-RU"/>
        </a:p>
      </dgm:t>
    </dgm:pt>
    <dgm:pt modelId="{21F77CE1-6D09-4AA6-ACDA-DF0320E5FAA7}">
      <dgm:prSet phldrT="[Текст]"/>
      <dgm:spPr/>
      <dgm:t>
        <a:bodyPr/>
        <a:lstStyle/>
        <a:p>
          <a:r>
            <a:rPr lang="ru-RU" b="1" i="1" dirty="0">
              <a:ln>
                <a:solidFill>
                  <a:schemeClr val="bg1"/>
                </a:solidFill>
              </a:ln>
            </a:rPr>
            <a:t>ВЫРАЖЕНИЕ СЛОВ БЛАГОДАРНОСТИ АУДИТОРИИ ЗА ВНИМАНИЕ</a:t>
          </a:r>
          <a:r>
            <a:rPr lang="ru-RU" b="1" dirty="0">
              <a:ln>
                <a:solidFill>
                  <a:schemeClr val="bg1"/>
                </a:solidFill>
              </a:ln>
            </a:rPr>
            <a:t> ПРИГЛАШЕНИЕ АУДИТОРИИ К ОБСУЖДЕНИЮ РАБОТЫ </a:t>
          </a:r>
          <a:endParaRPr lang="ru-RU" dirty="0">
            <a:ln>
              <a:solidFill>
                <a:schemeClr val="bg1"/>
              </a:solidFill>
            </a:ln>
          </a:endParaRPr>
        </a:p>
      </dgm:t>
    </dgm:pt>
    <dgm:pt modelId="{376F6DCC-FB42-454B-92B4-0C65FD3AA82B}" type="parTrans" cxnId="{D3E6AE5F-3C85-4B65-A59C-0EFF3C6FFB58}">
      <dgm:prSet/>
      <dgm:spPr/>
      <dgm:t>
        <a:bodyPr/>
        <a:lstStyle/>
        <a:p>
          <a:endParaRPr lang="ru-RU"/>
        </a:p>
      </dgm:t>
    </dgm:pt>
    <dgm:pt modelId="{6C32DC8B-80EA-4E1E-A40A-0B3E13491F70}" type="sibTrans" cxnId="{D3E6AE5F-3C85-4B65-A59C-0EFF3C6FFB58}">
      <dgm:prSet/>
      <dgm:spPr/>
      <dgm:t>
        <a:bodyPr/>
        <a:lstStyle/>
        <a:p>
          <a:endParaRPr lang="ru-RU"/>
        </a:p>
      </dgm:t>
    </dgm:pt>
    <dgm:pt modelId="{E377A359-FA98-4971-9872-9049A4236E77}">
      <dgm:prSet phldrT="[Текст]"/>
      <dgm:spPr/>
      <dgm:t>
        <a:bodyPr/>
        <a:lstStyle/>
        <a:p>
          <a:r>
            <a:rPr lang="ru-RU" b="1" dirty="0">
              <a:ln>
                <a:solidFill>
                  <a:schemeClr val="bg1"/>
                </a:solidFill>
              </a:ln>
            </a:rPr>
            <a:t>ОСНОВНЫЕ ВЫВОДЫ ПО ПРОЕКТУ И ПЕРСПЕКТИВЫ РАБОТЫ ПО ДАННОЙ ТЕМАТИКЕ</a:t>
          </a:r>
          <a:endParaRPr lang="ru-RU" dirty="0">
            <a:ln>
              <a:solidFill>
                <a:schemeClr val="bg1"/>
              </a:solidFill>
            </a:ln>
          </a:endParaRPr>
        </a:p>
      </dgm:t>
    </dgm:pt>
    <dgm:pt modelId="{E6EABC6D-F880-4400-9AB2-940E0E0CA119}" type="parTrans" cxnId="{6424E1B7-FD41-4FBF-A627-F5EABBFBCCEE}">
      <dgm:prSet/>
      <dgm:spPr/>
      <dgm:t>
        <a:bodyPr/>
        <a:lstStyle/>
        <a:p>
          <a:endParaRPr lang="ru-RU"/>
        </a:p>
      </dgm:t>
    </dgm:pt>
    <dgm:pt modelId="{C3050018-6D9E-4C22-8319-A2E72C5E917E}" type="sibTrans" cxnId="{6424E1B7-FD41-4FBF-A627-F5EABBFBCCEE}">
      <dgm:prSet/>
      <dgm:spPr/>
      <dgm:t>
        <a:bodyPr/>
        <a:lstStyle/>
        <a:p>
          <a:endParaRPr lang="ru-RU"/>
        </a:p>
      </dgm:t>
    </dgm:pt>
    <dgm:pt modelId="{CB9A3A86-E6C5-4E71-8DDE-467A9CE85727}" type="pres">
      <dgm:prSet presAssocID="{44C289EE-CCA8-41A9-8298-21164FDAA96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52114D-0A2A-4215-A86A-9C5CC415E216}" type="pres">
      <dgm:prSet presAssocID="{21F77CE1-6D09-4AA6-ACDA-DF0320E5FAA7}" presName="boxAndChildren" presStyleCnt="0"/>
      <dgm:spPr/>
    </dgm:pt>
    <dgm:pt modelId="{B2DB3C9F-9534-4BEE-B398-D65F974E75D0}" type="pres">
      <dgm:prSet presAssocID="{21F77CE1-6D09-4AA6-ACDA-DF0320E5FAA7}" presName="parentTextBox" presStyleLbl="node1" presStyleIdx="0" presStyleCnt="5"/>
      <dgm:spPr/>
      <dgm:t>
        <a:bodyPr/>
        <a:lstStyle/>
        <a:p>
          <a:endParaRPr lang="ru-RU"/>
        </a:p>
      </dgm:t>
    </dgm:pt>
    <dgm:pt modelId="{8A7E473A-4845-4003-954C-A04A8E7774F7}" type="pres">
      <dgm:prSet presAssocID="{C3050018-6D9E-4C22-8319-A2E72C5E917E}" presName="sp" presStyleCnt="0"/>
      <dgm:spPr/>
    </dgm:pt>
    <dgm:pt modelId="{DFBBDBC9-0B7D-4F89-9C0A-37C3DD9D9C30}" type="pres">
      <dgm:prSet presAssocID="{E377A359-FA98-4971-9872-9049A4236E77}" presName="arrowAndChildren" presStyleCnt="0"/>
      <dgm:spPr/>
    </dgm:pt>
    <dgm:pt modelId="{70971A1C-4E5F-4960-BC9E-546FE73E9FDA}" type="pres">
      <dgm:prSet presAssocID="{E377A359-FA98-4971-9872-9049A4236E77}" presName="parentTextArrow" presStyleLbl="node1" presStyleIdx="1" presStyleCnt="5"/>
      <dgm:spPr/>
      <dgm:t>
        <a:bodyPr/>
        <a:lstStyle/>
        <a:p>
          <a:endParaRPr lang="ru-RU"/>
        </a:p>
      </dgm:t>
    </dgm:pt>
    <dgm:pt modelId="{04E0D58E-E8D1-43A2-8D6F-40E6727242B1}" type="pres">
      <dgm:prSet presAssocID="{0C971DC2-A723-4FB4-80A7-D5E2E572A3EB}" presName="sp" presStyleCnt="0"/>
      <dgm:spPr/>
    </dgm:pt>
    <dgm:pt modelId="{4421FB23-BCD4-44CE-94E9-167CE6FBBD5B}" type="pres">
      <dgm:prSet presAssocID="{8045BCC4-2033-465B-AA9C-340B5AC4497D}" presName="arrowAndChildren" presStyleCnt="0"/>
      <dgm:spPr/>
    </dgm:pt>
    <dgm:pt modelId="{D92221F5-FCBA-47BF-8F22-317758CAC02A}" type="pres">
      <dgm:prSet presAssocID="{8045BCC4-2033-465B-AA9C-340B5AC4497D}" presName="parentTextArrow" presStyleLbl="node1" presStyleIdx="2" presStyleCnt="5"/>
      <dgm:spPr/>
      <dgm:t>
        <a:bodyPr/>
        <a:lstStyle/>
        <a:p>
          <a:endParaRPr lang="ru-RU"/>
        </a:p>
      </dgm:t>
    </dgm:pt>
    <dgm:pt modelId="{E71C700A-BFBB-439E-9006-44D48B6D2873}" type="pres">
      <dgm:prSet presAssocID="{81B16E5D-904D-475A-9F09-73C166DCC9C4}" presName="sp" presStyleCnt="0"/>
      <dgm:spPr/>
    </dgm:pt>
    <dgm:pt modelId="{B1345057-F72D-4EF9-828E-1DE8D1F66ED7}" type="pres">
      <dgm:prSet presAssocID="{03E90432-DF7E-4CE8-961D-A8CA029A8477}" presName="arrowAndChildren" presStyleCnt="0"/>
      <dgm:spPr/>
    </dgm:pt>
    <dgm:pt modelId="{CD262F53-8B92-487A-84F5-35FC9384CCCF}" type="pres">
      <dgm:prSet presAssocID="{03E90432-DF7E-4CE8-961D-A8CA029A8477}" presName="parentTextArrow" presStyleLbl="node1" presStyleIdx="3" presStyleCnt="5"/>
      <dgm:spPr/>
      <dgm:t>
        <a:bodyPr/>
        <a:lstStyle/>
        <a:p>
          <a:endParaRPr lang="ru-RU"/>
        </a:p>
      </dgm:t>
    </dgm:pt>
    <dgm:pt modelId="{C6A92821-AB14-4349-9D0A-3B48E3F7A952}" type="pres">
      <dgm:prSet presAssocID="{5638A414-CD5A-45AA-B69A-0110DBF12F95}" presName="sp" presStyleCnt="0"/>
      <dgm:spPr/>
    </dgm:pt>
    <dgm:pt modelId="{21665D26-CC7A-4324-85A5-F3CBBE0CFAA2}" type="pres">
      <dgm:prSet presAssocID="{66CE66BF-5084-45EB-A653-B80E6471FFB5}" presName="arrowAndChildren" presStyleCnt="0"/>
      <dgm:spPr/>
    </dgm:pt>
    <dgm:pt modelId="{87DE1473-F898-432A-A903-8540B7E7B261}" type="pres">
      <dgm:prSet presAssocID="{66CE66BF-5084-45EB-A653-B80E6471FFB5}" presName="parentTextArrow" presStyleLbl="node1" presStyleIdx="4" presStyleCnt="5"/>
      <dgm:spPr/>
      <dgm:t>
        <a:bodyPr/>
        <a:lstStyle/>
        <a:p>
          <a:endParaRPr lang="ru-RU"/>
        </a:p>
      </dgm:t>
    </dgm:pt>
  </dgm:ptLst>
  <dgm:cxnLst>
    <dgm:cxn modelId="{BFA35A9A-7788-4A23-B597-8AB29E534B3B}" srcId="{44C289EE-CCA8-41A9-8298-21164FDAA962}" destId="{66CE66BF-5084-45EB-A653-B80E6471FFB5}" srcOrd="0" destOrd="0" parTransId="{DC93B138-11E1-4117-9D9F-73BF2A12CE2D}" sibTransId="{5638A414-CD5A-45AA-B69A-0110DBF12F95}"/>
    <dgm:cxn modelId="{FDB3ECC6-37C8-45F0-900D-46BE75C2B070}" type="presOf" srcId="{44C289EE-CCA8-41A9-8298-21164FDAA962}" destId="{CB9A3A86-E6C5-4E71-8DDE-467A9CE85727}" srcOrd="0" destOrd="0" presId="urn:microsoft.com/office/officeart/2005/8/layout/process4"/>
    <dgm:cxn modelId="{D3E6AE5F-3C85-4B65-A59C-0EFF3C6FFB58}" srcId="{44C289EE-CCA8-41A9-8298-21164FDAA962}" destId="{21F77CE1-6D09-4AA6-ACDA-DF0320E5FAA7}" srcOrd="4" destOrd="0" parTransId="{376F6DCC-FB42-454B-92B4-0C65FD3AA82B}" sibTransId="{6C32DC8B-80EA-4E1E-A40A-0B3E13491F70}"/>
    <dgm:cxn modelId="{FFA6D058-9221-45A7-A02E-C532DA1B76D9}" type="presOf" srcId="{E377A359-FA98-4971-9872-9049A4236E77}" destId="{70971A1C-4E5F-4960-BC9E-546FE73E9FDA}" srcOrd="0" destOrd="0" presId="urn:microsoft.com/office/officeart/2005/8/layout/process4"/>
    <dgm:cxn modelId="{4E21E0B6-D4DA-4681-BF9E-DBC168A62C9C}" type="presOf" srcId="{21F77CE1-6D09-4AA6-ACDA-DF0320E5FAA7}" destId="{B2DB3C9F-9534-4BEE-B398-D65F974E75D0}" srcOrd="0" destOrd="0" presId="urn:microsoft.com/office/officeart/2005/8/layout/process4"/>
    <dgm:cxn modelId="{6424E1B7-FD41-4FBF-A627-F5EABBFBCCEE}" srcId="{44C289EE-CCA8-41A9-8298-21164FDAA962}" destId="{E377A359-FA98-4971-9872-9049A4236E77}" srcOrd="3" destOrd="0" parTransId="{E6EABC6D-F880-4400-9AB2-940E0E0CA119}" sibTransId="{C3050018-6D9E-4C22-8319-A2E72C5E917E}"/>
    <dgm:cxn modelId="{BC82792F-F0B8-472D-BF6A-5A87AB5D3950}" type="presOf" srcId="{03E90432-DF7E-4CE8-961D-A8CA029A8477}" destId="{CD262F53-8B92-487A-84F5-35FC9384CCCF}" srcOrd="0" destOrd="0" presId="urn:microsoft.com/office/officeart/2005/8/layout/process4"/>
    <dgm:cxn modelId="{5327973D-4749-4256-8A0F-57138FCEF322}" srcId="{44C289EE-CCA8-41A9-8298-21164FDAA962}" destId="{03E90432-DF7E-4CE8-961D-A8CA029A8477}" srcOrd="1" destOrd="0" parTransId="{C039399B-8028-4EC5-8D0C-3A59206C5188}" sibTransId="{81B16E5D-904D-475A-9F09-73C166DCC9C4}"/>
    <dgm:cxn modelId="{EB8096EA-1BAC-4732-91D9-DAD713DDF3F5}" srcId="{44C289EE-CCA8-41A9-8298-21164FDAA962}" destId="{8045BCC4-2033-465B-AA9C-340B5AC4497D}" srcOrd="2" destOrd="0" parTransId="{B6CF4A83-69F6-4F2E-A8B8-1DDA607131EE}" sibTransId="{0C971DC2-A723-4FB4-80A7-D5E2E572A3EB}"/>
    <dgm:cxn modelId="{DA0D87BA-01C5-4581-8B65-689FE448A160}" type="presOf" srcId="{8045BCC4-2033-465B-AA9C-340B5AC4497D}" destId="{D92221F5-FCBA-47BF-8F22-317758CAC02A}" srcOrd="0" destOrd="0" presId="urn:microsoft.com/office/officeart/2005/8/layout/process4"/>
    <dgm:cxn modelId="{9F6BE9B3-387F-4C59-9CE8-0B7B016ED8DE}" type="presOf" srcId="{66CE66BF-5084-45EB-A653-B80E6471FFB5}" destId="{87DE1473-F898-432A-A903-8540B7E7B261}" srcOrd="0" destOrd="0" presId="urn:microsoft.com/office/officeart/2005/8/layout/process4"/>
    <dgm:cxn modelId="{7307B946-836B-4F11-8E4F-A5042BCF6B1E}" type="presParOf" srcId="{CB9A3A86-E6C5-4E71-8DDE-467A9CE85727}" destId="{1552114D-0A2A-4215-A86A-9C5CC415E216}" srcOrd="0" destOrd="0" presId="urn:microsoft.com/office/officeart/2005/8/layout/process4"/>
    <dgm:cxn modelId="{6930812B-4D76-4BE7-A614-EE5387525117}" type="presParOf" srcId="{1552114D-0A2A-4215-A86A-9C5CC415E216}" destId="{B2DB3C9F-9534-4BEE-B398-D65F974E75D0}" srcOrd="0" destOrd="0" presId="urn:microsoft.com/office/officeart/2005/8/layout/process4"/>
    <dgm:cxn modelId="{5DEC9D90-098A-4BF3-A918-5A35CC18C68B}" type="presParOf" srcId="{CB9A3A86-E6C5-4E71-8DDE-467A9CE85727}" destId="{8A7E473A-4845-4003-954C-A04A8E7774F7}" srcOrd="1" destOrd="0" presId="urn:microsoft.com/office/officeart/2005/8/layout/process4"/>
    <dgm:cxn modelId="{F2C28D9B-D692-4812-8B04-5B4719F8246B}" type="presParOf" srcId="{CB9A3A86-E6C5-4E71-8DDE-467A9CE85727}" destId="{DFBBDBC9-0B7D-4F89-9C0A-37C3DD9D9C30}" srcOrd="2" destOrd="0" presId="urn:microsoft.com/office/officeart/2005/8/layout/process4"/>
    <dgm:cxn modelId="{6E5C7F50-CA54-423E-AC65-F5D6B48FCABE}" type="presParOf" srcId="{DFBBDBC9-0B7D-4F89-9C0A-37C3DD9D9C30}" destId="{70971A1C-4E5F-4960-BC9E-546FE73E9FDA}" srcOrd="0" destOrd="0" presId="urn:microsoft.com/office/officeart/2005/8/layout/process4"/>
    <dgm:cxn modelId="{0D262BF0-560C-43D3-8889-77AC9133B47F}" type="presParOf" srcId="{CB9A3A86-E6C5-4E71-8DDE-467A9CE85727}" destId="{04E0D58E-E8D1-43A2-8D6F-40E6727242B1}" srcOrd="3" destOrd="0" presId="urn:microsoft.com/office/officeart/2005/8/layout/process4"/>
    <dgm:cxn modelId="{4E3EF781-5124-4638-B909-9EFEBEBC7462}" type="presParOf" srcId="{CB9A3A86-E6C5-4E71-8DDE-467A9CE85727}" destId="{4421FB23-BCD4-44CE-94E9-167CE6FBBD5B}" srcOrd="4" destOrd="0" presId="urn:microsoft.com/office/officeart/2005/8/layout/process4"/>
    <dgm:cxn modelId="{8A6E7534-142D-4D71-B8C7-6162D7F86ED0}" type="presParOf" srcId="{4421FB23-BCD4-44CE-94E9-167CE6FBBD5B}" destId="{D92221F5-FCBA-47BF-8F22-317758CAC02A}" srcOrd="0" destOrd="0" presId="urn:microsoft.com/office/officeart/2005/8/layout/process4"/>
    <dgm:cxn modelId="{4003D98F-EB15-4011-9F03-282D730C108D}" type="presParOf" srcId="{CB9A3A86-E6C5-4E71-8DDE-467A9CE85727}" destId="{E71C700A-BFBB-439E-9006-44D48B6D2873}" srcOrd="5" destOrd="0" presId="urn:microsoft.com/office/officeart/2005/8/layout/process4"/>
    <dgm:cxn modelId="{1D33AA10-55BC-4E03-89EC-8B04E46A806F}" type="presParOf" srcId="{CB9A3A86-E6C5-4E71-8DDE-467A9CE85727}" destId="{B1345057-F72D-4EF9-828E-1DE8D1F66ED7}" srcOrd="6" destOrd="0" presId="urn:microsoft.com/office/officeart/2005/8/layout/process4"/>
    <dgm:cxn modelId="{1AF65E2A-D819-40AE-97C6-FE20B8E576A3}" type="presParOf" srcId="{B1345057-F72D-4EF9-828E-1DE8D1F66ED7}" destId="{CD262F53-8B92-487A-84F5-35FC9384CCCF}" srcOrd="0" destOrd="0" presId="urn:microsoft.com/office/officeart/2005/8/layout/process4"/>
    <dgm:cxn modelId="{C3FAC8BE-C5FD-45B0-ABD7-0E8D6FAE3824}" type="presParOf" srcId="{CB9A3A86-E6C5-4E71-8DDE-467A9CE85727}" destId="{C6A92821-AB14-4349-9D0A-3B48E3F7A952}" srcOrd="7" destOrd="0" presId="urn:microsoft.com/office/officeart/2005/8/layout/process4"/>
    <dgm:cxn modelId="{42EEFFA9-16A1-44A2-8530-502785DE4928}" type="presParOf" srcId="{CB9A3A86-E6C5-4E71-8DDE-467A9CE85727}" destId="{21665D26-CC7A-4324-85A5-F3CBBE0CFAA2}" srcOrd="8" destOrd="0" presId="urn:microsoft.com/office/officeart/2005/8/layout/process4"/>
    <dgm:cxn modelId="{DD259413-933B-40E2-8F7C-4D18FBB6F32C}" type="presParOf" srcId="{21665D26-CC7A-4324-85A5-F3CBBE0CFAA2}" destId="{87DE1473-F898-432A-A903-8540B7E7B261}" srcOrd="0" destOrd="0" presId="urn:microsoft.com/office/officeart/2005/8/layout/process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C289EE-CCA8-41A9-8298-21164FDAA962}" type="doc">
      <dgm:prSet loTypeId="urn:microsoft.com/office/officeart/2005/8/layout/process4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66CE66BF-5084-45EB-A653-B80E6471FFB5}">
      <dgm:prSet phldrT="[Текст]" custT="1"/>
      <dgm:spPr/>
      <dgm:t>
        <a:bodyPr/>
        <a:lstStyle/>
        <a:p>
          <a:r>
            <a:rPr lang="ru-RU" sz="1600" b="1" dirty="0">
              <a:ln>
                <a:solidFill>
                  <a:schemeClr val="bg1"/>
                </a:solidFill>
              </a:ln>
              <a:solidFill>
                <a:srgbClr val="FF0000"/>
              </a:solidFill>
            </a:rPr>
            <a:t>Сообщение</a:t>
          </a:r>
          <a:r>
            <a:rPr lang="ru-RU" sz="1600" b="1" dirty="0">
              <a:solidFill>
                <a:schemeClr val="bg1"/>
              </a:solidFill>
            </a:rPr>
            <a:t> — это выступление информативного,   иллюстрирующего или аналитического характера, как     правило, по одной проблеме.</a:t>
          </a:r>
          <a:endParaRPr lang="ru-RU" sz="1600" dirty="0">
            <a:solidFill>
              <a:schemeClr val="bg1"/>
            </a:solidFill>
          </a:endParaRPr>
        </a:p>
      </dgm:t>
    </dgm:pt>
    <dgm:pt modelId="{DC93B138-11E1-4117-9D9F-73BF2A12CE2D}" type="parTrans" cxnId="{BFA35A9A-7788-4A23-B597-8AB29E534B3B}">
      <dgm:prSet/>
      <dgm:spPr/>
      <dgm:t>
        <a:bodyPr/>
        <a:lstStyle/>
        <a:p>
          <a:endParaRPr lang="ru-RU"/>
        </a:p>
      </dgm:t>
    </dgm:pt>
    <dgm:pt modelId="{5638A414-CD5A-45AA-B69A-0110DBF12F95}" type="sibTrans" cxnId="{BFA35A9A-7788-4A23-B597-8AB29E534B3B}">
      <dgm:prSet/>
      <dgm:spPr/>
      <dgm:t>
        <a:bodyPr/>
        <a:lstStyle/>
        <a:p>
          <a:endParaRPr lang="ru-RU"/>
        </a:p>
      </dgm:t>
    </dgm:pt>
    <dgm:pt modelId="{03E90432-DF7E-4CE8-961D-A8CA029A8477}">
      <dgm:prSet phldrT="[Текст]" custT="1"/>
      <dgm:spPr/>
      <dgm:t>
        <a:bodyPr/>
        <a:lstStyle/>
        <a:p>
          <a:r>
            <a:rPr lang="ru-RU" sz="1600" b="1" dirty="0">
              <a:ln>
                <a:solidFill>
                  <a:schemeClr val="bg1"/>
                </a:solidFill>
              </a:ln>
              <a:solidFill>
                <a:srgbClr val="FF0000"/>
              </a:solidFill>
            </a:rPr>
            <a:t>Доклад</a:t>
          </a:r>
          <a:r>
            <a:rPr lang="ru-RU" sz="1600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rPr>
            <a:t> </a:t>
          </a:r>
          <a:r>
            <a:rPr lang="ru-RU" sz="1600" b="1" dirty="0">
              <a:solidFill>
                <a:schemeClr val="bg1"/>
              </a:solidFill>
            </a:rPr>
            <a:t>— это развернутое, аргументированное, подробное рассмотрение какой-либо проблемы. Докладчик не просто излагает информацию, а проводит ее доказательный анализ, дает собственную оценку, подтверждает или опровергает мнения других авторов или источников.</a:t>
          </a:r>
        </a:p>
        <a:p>
          <a:endParaRPr lang="ru-RU" sz="500" dirty="0"/>
        </a:p>
      </dgm:t>
    </dgm:pt>
    <dgm:pt modelId="{C039399B-8028-4EC5-8D0C-3A59206C5188}" type="parTrans" cxnId="{5327973D-4749-4256-8A0F-57138FCEF322}">
      <dgm:prSet/>
      <dgm:spPr/>
      <dgm:t>
        <a:bodyPr/>
        <a:lstStyle/>
        <a:p>
          <a:endParaRPr lang="ru-RU"/>
        </a:p>
      </dgm:t>
    </dgm:pt>
    <dgm:pt modelId="{81B16E5D-904D-475A-9F09-73C166DCC9C4}" type="sibTrans" cxnId="{5327973D-4749-4256-8A0F-57138FCEF322}">
      <dgm:prSet/>
      <dgm:spPr/>
      <dgm:t>
        <a:bodyPr/>
        <a:lstStyle/>
        <a:p>
          <a:endParaRPr lang="ru-RU"/>
        </a:p>
      </dgm:t>
    </dgm:pt>
    <dgm:pt modelId="{8045BCC4-2033-465B-AA9C-340B5AC4497D}">
      <dgm:prSet phldrT="[Текст]" custT="1"/>
      <dgm:spPr/>
      <dgm:t>
        <a:bodyPr/>
        <a:lstStyle/>
        <a:p>
          <a:endParaRPr lang="ru-RU" sz="1600" b="1" dirty="0"/>
        </a:p>
        <a:p>
          <a:r>
            <a:rPr lang="ru-RU" sz="1600" b="1" dirty="0">
              <a:ln>
                <a:solidFill>
                  <a:schemeClr val="bg1"/>
                </a:solidFill>
              </a:ln>
              <a:solidFill>
                <a:srgbClr val="FF0000"/>
              </a:solidFill>
            </a:rPr>
            <a:t>Стендовый доклад </a:t>
          </a:r>
          <a:r>
            <a:rPr lang="ru-RU" sz="1600" b="1" dirty="0">
              <a:solidFill>
                <a:schemeClr val="bg1"/>
              </a:solidFill>
            </a:rPr>
            <a:t>- </a:t>
          </a:r>
          <a:r>
            <a:rPr lang="ru-RU" sz="1600" b="1" dirty="0" smtClean="0">
              <a:solidFill>
                <a:schemeClr val="bg1"/>
              </a:solidFill>
            </a:rPr>
            <a:t>данная форма </a:t>
          </a:r>
          <a:r>
            <a:rPr lang="ru-RU" sz="1600" b="1" dirty="0">
              <a:solidFill>
                <a:schemeClr val="bg1"/>
              </a:solidFill>
            </a:rPr>
            <a:t>доклада принята в современной международной практике как наиболее удачная, обеспечивающая легкость и концентрированность восприятия содержания на конференциях и других мероприятиях. Стандартный стенд рассчитан на 2 листа ватмана. Соотношение текстового и иллюстративного материала составляет 50 на 50%</a:t>
          </a:r>
        </a:p>
        <a:p>
          <a:endParaRPr lang="ru-RU" sz="1000" dirty="0"/>
        </a:p>
      </dgm:t>
    </dgm:pt>
    <dgm:pt modelId="{B6CF4A83-69F6-4F2E-A8B8-1DDA607131EE}" type="parTrans" cxnId="{EB8096EA-1BAC-4732-91D9-DAD713DDF3F5}">
      <dgm:prSet/>
      <dgm:spPr/>
      <dgm:t>
        <a:bodyPr/>
        <a:lstStyle/>
        <a:p>
          <a:endParaRPr lang="ru-RU"/>
        </a:p>
      </dgm:t>
    </dgm:pt>
    <dgm:pt modelId="{0C971DC2-A723-4FB4-80A7-D5E2E572A3EB}" type="sibTrans" cxnId="{EB8096EA-1BAC-4732-91D9-DAD713DDF3F5}">
      <dgm:prSet/>
      <dgm:spPr/>
      <dgm:t>
        <a:bodyPr/>
        <a:lstStyle/>
        <a:p>
          <a:endParaRPr lang="ru-RU"/>
        </a:p>
      </dgm:t>
    </dgm:pt>
    <dgm:pt modelId="{21F77CE1-6D09-4AA6-ACDA-DF0320E5FAA7}">
      <dgm:prSet phldrT="[Текст]" custT="1"/>
      <dgm:spPr/>
      <dgm:t>
        <a:bodyPr/>
        <a:lstStyle/>
        <a:p>
          <a:r>
            <a:rPr lang="ru-RU" sz="1600" b="1" i="1" dirty="0">
              <a:ln>
                <a:solidFill>
                  <a:schemeClr val="bg1"/>
                </a:solidFill>
              </a:ln>
              <a:solidFill>
                <a:srgbClr val="FF0000"/>
              </a:solidFill>
            </a:rPr>
            <a:t>Литературный обзор </a:t>
          </a:r>
          <a:r>
            <a:rPr lang="ru-RU" sz="1600" b="1" i="1" dirty="0">
              <a:solidFill>
                <a:schemeClr val="bg1"/>
              </a:solidFill>
            </a:rPr>
            <a:t>— это краткая характеристика того, что известно об исследуемом явлении из различных источников. В нем указываются направления исследований, которые ведут различные ученые.</a:t>
          </a:r>
        </a:p>
        <a:p>
          <a:endParaRPr lang="ru-RU" sz="500" dirty="0"/>
        </a:p>
      </dgm:t>
    </dgm:pt>
    <dgm:pt modelId="{376F6DCC-FB42-454B-92B4-0C65FD3AA82B}" type="parTrans" cxnId="{D3E6AE5F-3C85-4B65-A59C-0EFF3C6FFB58}">
      <dgm:prSet/>
      <dgm:spPr/>
      <dgm:t>
        <a:bodyPr/>
        <a:lstStyle/>
        <a:p>
          <a:endParaRPr lang="ru-RU"/>
        </a:p>
      </dgm:t>
    </dgm:pt>
    <dgm:pt modelId="{6C32DC8B-80EA-4E1E-A40A-0B3E13491F70}" type="sibTrans" cxnId="{D3E6AE5F-3C85-4B65-A59C-0EFF3C6FFB58}">
      <dgm:prSet/>
      <dgm:spPr/>
      <dgm:t>
        <a:bodyPr/>
        <a:lstStyle/>
        <a:p>
          <a:endParaRPr lang="ru-RU"/>
        </a:p>
      </dgm:t>
    </dgm:pt>
    <dgm:pt modelId="{CB9A3A86-E6C5-4E71-8DDE-467A9CE85727}" type="pres">
      <dgm:prSet presAssocID="{44C289EE-CCA8-41A9-8298-21164FDAA96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52114D-0A2A-4215-A86A-9C5CC415E216}" type="pres">
      <dgm:prSet presAssocID="{21F77CE1-6D09-4AA6-ACDA-DF0320E5FAA7}" presName="boxAndChildren" presStyleCnt="0"/>
      <dgm:spPr/>
    </dgm:pt>
    <dgm:pt modelId="{B2DB3C9F-9534-4BEE-B398-D65F974E75D0}" type="pres">
      <dgm:prSet presAssocID="{21F77CE1-6D09-4AA6-ACDA-DF0320E5FAA7}" presName="parentTextBox" presStyleLbl="node1" presStyleIdx="0" presStyleCnt="4" custScaleY="253822" custLinFactNeighborY="-33079"/>
      <dgm:spPr/>
      <dgm:t>
        <a:bodyPr/>
        <a:lstStyle/>
        <a:p>
          <a:endParaRPr lang="ru-RU"/>
        </a:p>
      </dgm:t>
    </dgm:pt>
    <dgm:pt modelId="{04E0D58E-E8D1-43A2-8D6F-40E6727242B1}" type="pres">
      <dgm:prSet presAssocID="{0C971DC2-A723-4FB4-80A7-D5E2E572A3EB}" presName="sp" presStyleCnt="0"/>
      <dgm:spPr/>
    </dgm:pt>
    <dgm:pt modelId="{4421FB23-BCD4-44CE-94E9-167CE6FBBD5B}" type="pres">
      <dgm:prSet presAssocID="{8045BCC4-2033-465B-AA9C-340B5AC4497D}" presName="arrowAndChildren" presStyleCnt="0"/>
      <dgm:spPr/>
    </dgm:pt>
    <dgm:pt modelId="{D92221F5-FCBA-47BF-8F22-317758CAC02A}" type="pres">
      <dgm:prSet presAssocID="{8045BCC4-2033-465B-AA9C-340B5AC4497D}" presName="parentTextArrow" presStyleLbl="node1" presStyleIdx="1" presStyleCnt="4" custScaleY="319852" custLinFactNeighborX="552" custLinFactNeighborY="-7223"/>
      <dgm:spPr/>
      <dgm:t>
        <a:bodyPr/>
        <a:lstStyle/>
        <a:p>
          <a:endParaRPr lang="ru-RU"/>
        </a:p>
      </dgm:t>
    </dgm:pt>
    <dgm:pt modelId="{E71C700A-BFBB-439E-9006-44D48B6D2873}" type="pres">
      <dgm:prSet presAssocID="{81B16E5D-904D-475A-9F09-73C166DCC9C4}" presName="sp" presStyleCnt="0"/>
      <dgm:spPr/>
    </dgm:pt>
    <dgm:pt modelId="{B1345057-F72D-4EF9-828E-1DE8D1F66ED7}" type="pres">
      <dgm:prSet presAssocID="{03E90432-DF7E-4CE8-961D-A8CA029A8477}" presName="arrowAndChildren" presStyleCnt="0"/>
      <dgm:spPr/>
    </dgm:pt>
    <dgm:pt modelId="{CD262F53-8B92-487A-84F5-35FC9384CCCF}" type="pres">
      <dgm:prSet presAssocID="{03E90432-DF7E-4CE8-961D-A8CA029A8477}" presName="parentTextArrow" presStyleLbl="node1" presStyleIdx="2" presStyleCnt="4" custScaleY="293186" custLinFactNeighborX="519" custLinFactNeighborY="20"/>
      <dgm:spPr/>
      <dgm:t>
        <a:bodyPr/>
        <a:lstStyle/>
        <a:p>
          <a:endParaRPr lang="ru-RU"/>
        </a:p>
      </dgm:t>
    </dgm:pt>
    <dgm:pt modelId="{C6A92821-AB14-4349-9D0A-3B48E3F7A952}" type="pres">
      <dgm:prSet presAssocID="{5638A414-CD5A-45AA-B69A-0110DBF12F95}" presName="sp" presStyleCnt="0"/>
      <dgm:spPr/>
    </dgm:pt>
    <dgm:pt modelId="{21665D26-CC7A-4324-85A5-F3CBBE0CFAA2}" type="pres">
      <dgm:prSet presAssocID="{66CE66BF-5084-45EB-A653-B80E6471FFB5}" presName="arrowAndChildren" presStyleCnt="0"/>
      <dgm:spPr/>
    </dgm:pt>
    <dgm:pt modelId="{87DE1473-F898-432A-A903-8540B7E7B261}" type="pres">
      <dgm:prSet presAssocID="{66CE66BF-5084-45EB-A653-B80E6471FFB5}" presName="parentTextArrow" presStyleLbl="node1" presStyleIdx="3" presStyleCnt="4" custScaleY="192133"/>
      <dgm:spPr/>
      <dgm:t>
        <a:bodyPr/>
        <a:lstStyle/>
        <a:p>
          <a:endParaRPr lang="ru-RU"/>
        </a:p>
      </dgm:t>
    </dgm:pt>
  </dgm:ptLst>
  <dgm:cxnLst>
    <dgm:cxn modelId="{BFA35A9A-7788-4A23-B597-8AB29E534B3B}" srcId="{44C289EE-CCA8-41A9-8298-21164FDAA962}" destId="{66CE66BF-5084-45EB-A653-B80E6471FFB5}" srcOrd="0" destOrd="0" parTransId="{DC93B138-11E1-4117-9D9F-73BF2A12CE2D}" sibTransId="{5638A414-CD5A-45AA-B69A-0110DBF12F95}"/>
    <dgm:cxn modelId="{D3E6AE5F-3C85-4B65-A59C-0EFF3C6FFB58}" srcId="{44C289EE-CCA8-41A9-8298-21164FDAA962}" destId="{21F77CE1-6D09-4AA6-ACDA-DF0320E5FAA7}" srcOrd="3" destOrd="0" parTransId="{376F6DCC-FB42-454B-92B4-0C65FD3AA82B}" sibTransId="{6C32DC8B-80EA-4E1E-A40A-0B3E13491F70}"/>
    <dgm:cxn modelId="{672D2E93-BA78-431F-9D78-2CB5DC9FEC52}" type="presOf" srcId="{66CE66BF-5084-45EB-A653-B80E6471FFB5}" destId="{87DE1473-F898-432A-A903-8540B7E7B261}" srcOrd="0" destOrd="0" presId="urn:microsoft.com/office/officeart/2005/8/layout/process4"/>
    <dgm:cxn modelId="{5327973D-4749-4256-8A0F-57138FCEF322}" srcId="{44C289EE-CCA8-41A9-8298-21164FDAA962}" destId="{03E90432-DF7E-4CE8-961D-A8CA029A8477}" srcOrd="1" destOrd="0" parTransId="{C039399B-8028-4EC5-8D0C-3A59206C5188}" sibTransId="{81B16E5D-904D-475A-9F09-73C166DCC9C4}"/>
    <dgm:cxn modelId="{EB8096EA-1BAC-4732-91D9-DAD713DDF3F5}" srcId="{44C289EE-CCA8-41A9-8298-21164FDAA962}" destId="{8045BCC4-2033-465B-AA9C-340B5AC4497D}" srcOrd="2" destOrd="0" parTransId="{B6CF4A83-69F6-4F2E-A8B8-1DDA607131EE}" sibTransId="{0C971DC2-A723-4FB4-80A7-D5E2E572A3EB}"/>
    <dgm:cxn modelId="{24E5430A-BD02-471A-90DB-5A1E7156FCBB}" type="presOf" srcId="{8045BCC4-2033-465B-AA9C-340B5AC4497D}" destId="{D92221F5-FCBA-47BF-8F22-317758CAC02A}" srcOrd="0" destOrd="0" presId="urn:microsoft.com/office/officeart/2005/8/layout/process4"/>
    <dgm:cxn modelId="{5005DC67-734A-443B-A49C-DE57382ABFD9}" type="presOf" srcId="{44C289EE-CCA8-41A9-8298-21164FDAA962}" destId="{CB9A3A86-E6C5-4E71-8DDE-467A9CE85727}" srcOrd="0" destOrd="0" presId="urn:microsoft.com/office/officeart/2005/8/layout/process4"/>
    <dgm:cxn modelId="{D9415357-3674-461D-9A10-F0F6A615B1D1}" type="presOf" srcId="{21F77CE1-6D09-4AA6-ACDA-DF0320E5FAA7}" destId="{B2DB3C9F-9534-4BEE-B398-D65F974E75D0}" srcOrd="0" destOrd="0" presId="urn:microsoft.com/office/officeart/2005/8/layout/process4"/>
    <dgm:cxn modelId="{F8F7FC24-F1F0-452C-833F-BF504535F03D}" type="presOf" srcId="{03E90432-DF7E-4CE8-961D-A8CA029A8477}" destId="{CD262F53-8B92-487A-84F5-35FC9384CCCF}" srcOrd="0" destOrd="0" presId="urn:microsoft.com/office/officeart/2005/8/layout/process4"/>
    <dgm:cxn modelId="{946B7447-274C-4FBF-851C-ECDAA8609FB3}" type="presParOf" srcId="{CB9A3A86-E6C5-4E71-8DDE-467A9CE85727}" destId="{1552114D-0A2A-4215-A86A-9C5CC415E216}" srcOrd="0" destOrd="0" presId="urn:microsoft.com/office/officeart/2005/8/layout/process4"/>
    <dgm:cxn modelId="{CB06E9CB-1AA7-4964-AA53-A1A6A4473763}" type="presParOf" srcId="{1552114D-0A2A-4215-A86A-9C5CC415E216}" destId="{B2DB3C9F-9534-4BEE-B398-D65F974E75D0}" srcOrd="0" destOrd="0" presId="urn:microsoft.com/office/officeart/2005/8/layout/process4"/>
    <dgm:cxn modelId="{1285CC5E-46F5-4CA3-9C5B-2370905AC3E3}" type="presParOf" srcId="{CB9A3A86-E6C5-4E71-8DDE-467A9CE85727}" destId="{04E0D58E-E8D1-43A2-8D6F-40E6727242B1}" srcOrd="1" destOrd="0" presId="urn:microsoft.com/office/officeart/2005/8/layout/process4"/>
    <dgm:cxn modelId="{DD2A775C-CDD6-41BA-B537-9F0F56032F5C}" type="presParOf" srcId="{CB9A3A86-E6C5-4E71-8DDE-467A9CE85727}" destId="{4421FB23-BCD4-44CE-94E9-167CE6FBBD5B}" srcOrd="2" destOrd="0" presId="urn:microsoft.com/office/officeart/2005/8/layout/process4"/>
    <dgm:cxn modelId="{6E245194-193C-47A2-8B3F-12BFB5831546}" type="presParOf" srcId="{4421FB23-BCD4-44CE-94E9-167CE6FBBD5B}" destId="{D92221F5-FCBA-47BF-8F22-317758CAC02A}" srcOrd="0" destOrd="0" presId="urn:microsoft.com/office/officeart/2005/8/layout/process4"/>
    <dgm:cxn modelId="{969DB873-C99E-49BF-8DCF-65092BD8B8F5}" type="presParOf" srcId="{CB9A3A86-E6C5-4E71-8DDE-467A9CE85727}" destId="{E71C700A-BFBB-439E-9006-44D48B6D2873}" srcOrd="3" destOrd="0" presId="urn:microsoft.com/office/officeart/2005/8/layout/process4"/>
    <dgm:cxn modelId="{3E9FB26F-E5E2-4D87-91F9-AC8F7F95619A}" type="presParOf" srcId="{CB9A3A86-E6C5-4E71-8DDE-467A9CE85727}" destId="{B1345057-F72D-4EF9-828E-1DE8D1F66ED7}" srcOrd="4" destOrd="0" presId="urn:microsoft.com/office/officeart/2005/8/layout/process4"/>
    <dgm:cxn modelId="{7F25C2CF-E5A2-496B-BB92-980DBC38EAF5}" type="presParOf" srcId="{B1345057-F72D-4EF9-828E-1DE8D1F66ED7}" destId="{CD262F53-8B92-487A-84F5-35FC9384CCCF}" srcOrd="0" destOrd="0" presId="urn:microsoft.com/office/officeart/2005/8/layout/process4"/>
    <dgm:cxn modelId="{3C14C9C3-0518-4272-9D19-19AB56BF1DBC}" type="presParOf" srcId="{CB9A3A86-E6C5-4E71-8DDE-467A9CE85727}" destId="{C6A92821-AB14-4349-9D0A-3B48E3F7A952}" srcOrd="5" destOrd="0" presId="urn:microsoft.com/office/officeart/2005/8/layout/process4"/>
    <dgm:cxn modelId="{4A847315-DA65-413B-93EA-BD70EFC9E71F}" type="presParOf" srcId="{CB9A3A86-E6C5-4E71-8DDE-467A9CE85727}" destId="{21665D26-CC7A-4324-85A5-F3CBBE0CFAA2}" srcOrd="6" destOrd="0" presId="urn:microsoft.com/office/officeart/2005/8/layout/process4"/>
    <dgm:cxn modelId="{9C5DCC09-234B-4843-96C7-3327740E148F}" type="presParOf" srcId="{21665D26-CC7A-4324-85A5-F3CBBE0CFAA2}" destId="{87DE1473-F898-432A-A903-8540B7E7B261}" srcOrd="0" destOrd="0" presId="urn:microsoft.com/office/officeart/2005/8/layout/process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DB3C9F-9534-4BEE-B398-D65F974E75D0}">
      <dsp:nvSpPr>
        <dsp:cNvPr id="0" name=""/>
        <dsp:cNvSpPr/>
      </dsp:nvSpPr>
      <dsp:spPr>
        <a:xfrm>
          <a:off x="0" y="4661873"/>
          <a:ext cx="8643998" cy="76481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>
              <a:ln>
                <a:solidFill>
                  <a:schemeClr val="bg1"/>
                </a:solidFill>
              </a:ln>
            </a:rPr>
            <a:t>ВЫРАЖЕНИЕ СЛОВ БЛАГОДАРНОСТИ АУДИТОРИИ ЗА ВНИМАНИЕ</a:t>
          </a:r>
          <a:r>
            <a:rPr lang="ru-RU" sz="1800" b="1" kern="1200" dirty="0">
              <a:ln>
                <a:solidFill>
                  <a:schemeClr val="bg1"/>
                </a:solidFill>
              </a:ln>
            </a:rPr>
            <a:t> ПРИГЛАШЕНИЕ АУДИТОРИИ К ОБСУЖДЕНИЮ РАБОТЫ </a:t>
          </a:r>
          <a:endParaRPr lang="ru-RU" sz="1800" kern="1200" dirty="0">
            <a:ln>
              <a:solidFill>
                <a:schemeClr val="bg1"/>
              </a:solidFill>
            </a:ln>
          </a:endParaRPr>
        </a:p>
      </dsp:txBody>
      <dsp:txXfrm>
        <a:off x="0" y="4661873"/>
        <a:ext cx="8643998" cy="764819"/>
      </dsp:txXfrm>
    </dsp:sp>
    <dsp:sp modelId="{70971A1C-4E5F-4960-BC9E-546FE73E9FDA}">
      <dsp:nvSpPr>
        <dsp:cNvPr id="0" name=""/>
        <dsp:cNvSpPr/>
      </dsp:nvSpPr>
      <dsp:spPr>
        <a:xfrm rot="10800000">
          <a:off x="0" y="3497053"/>
          <a:ext cx="8643998" cy="1176291"/>
        </a:xfrm>
        <a:prstGeom prst="upArrowCallou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n>
                <a:solidFill>
                  <a:schemeClr val="bg1"/>
                </a:solidFill>
              </a:ln>
            </a:rPr>
            <a:t>ОСНОВНЫЕ ВЫВОДЫ ПО ПРОЕКТУ И ПЕРСПЕКТИВЫ РАБОТЫ ПО ДАННОЙ ТЕМАТИКЕ</a:t>
          </a:r>
          <a:endParaRPr lang="ru-RU" sz="1800" kern="1200" dirty="0">
            <a:ln>
              <a:solidFill>
                <a:schemeClr val="bg1"/>
              </a:solidFill>
            </a:ln>
          </a:endParaRPr>
        </a:p>
      </dsp:txBody>
      <dsp:txXfrm rot="10800000">
        <a:off x="0" y="3497053"/>
        <a:ext cx="8643998" cy="764319"/>
      </dsp:txXfrm>
    </dsp:sp>
    <dsp:sp modelId="{D92221F5-FCBA-47BF-8F22-317758CAC02A}">
      <dsp:nvSpPr>
        <dsp:cNvPr id="0" name=""/>
        <dsp:cNvSpPr/>
      </dsp:nvSpPr>
      <dsp:spPr>
        <a:xfrm rot="10800000">
          <a:off x="0" y="2332234"/>
          <a:ext cx="8643998" cy="1176291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n>
                <a:solidFill>
                  <a:schemeClr val="bg1"/>
                </a:solidFill>
              </a:ln>
            </a:rPr>
            <a:t>ИЗЛОЖЕНИЕ ОСНОВНОГО СОДЕРЖАНИЯ  РАБОТЫ И НАИБОЛЕЕ ИНТЕРЕСНЫХ ЕЁ РЕЗУЛЬТАТОВ</a:t>
          </a:r>
          <a:endParaRPr lang="ru-RU" sz="1800" kern="1200" dirty="0">
            <a:ln>
              <a:solidFill>
                <a:schemeClr val="bg1"/>
              </a:solidFill>
            </a:ln>
          </a:endParaRPr>
        </a:p>
      </dsp:txBody>
      <dsp:txXfrm rot="10800000">
        <a:off x="0" y="2332234"/>
        <a:ext cx="8643998" cy="764319"/>
      </dsp:txXfrm>
    </dsp:sp>
    <dsp:sp modelId="{CD262F53-8B92-487A-84F5-35FC9384CCCF}">
      <dsp:nvSpPr>
        <dsp:cNvPr id="0" name=""/>
        <dsp:cNvSpPr/>
      </dsp:nvSpPr>
      <dsp:spPr>
        <a:xfrm rot="10800000">
          <a:off x="0" y="1167414"/>
          <a:ext cx="8643998" cy="1176291"/>
        </a:xfrm>
        <a:prstGeom prst="upArrowCallou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n>
                <a:solidFill>
                  <a:schemeClr val="bg1"/>
                </a:solidFill>
              </a:ln>
            </a:rPr>
            <a:t>ИНФОРМИРОВАНИЕ О ЗАДАЧАХ ИССЛЕДОВАТЕЛЬСКОЙ РАБОТЫ</a:t>
          </a:r>
          <a:endParaRPr lang="ru-RU" sz="1800" kern="1200" dirty="0">
            <a:ln>
              <a:solidFill>
                <a:schemeClr val="bg1"/>
              </a:solidFill>
            </a:ln>
          </a:endParaRPr>
        </a:p>
      </dsp:txBody>
      <dsp:txXfrm rot="10800000">
        <a:off x="0" y="1167414"/>
        <a:ext cx="8643998" cy="764319"/>
      </dsp:txXfrm>
    </dsp:sp>
    <dsp:sp modelId="{87DE1473-F898-432A-A903-8540B7E7B261}">
      <dsp:nvSpPr>
        <dsp:cNvPr id="0" name=""/>
        <dsp:cNvSpPr/>
      </dsp:nvSpPr>
      <dsp:spPr>
        <a:xfrm rot="10800000">
          <a:off x="0" y="2595"/>
          <a:ext cx="8643998" cy="1176291"/>
        </a:xfrm>
        <a:prstGeom prst="upArrowCallou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n>
                <a:solidFill>
                  <a:schemeClr val="bg1"/>
                </a:solidFill>
              </a:ln>
            </a:rPr>
            <a:t>ОБРАЩЕНИЕ К АУДИТОРИИ С ПРИВЕТСТВИЕМ</a:t>
          </a:r>
          <a:endParaRPr lang="ru-RU" sz="1800" kern="1200" dirty="0">
            <a:ln>
              <a:solidFill>
                <a:schemeClr val="bg1"/>
              </a:solidFill>
            </a:ln>
          </a:endParaRPr>
        </a:p>
      </dsp:txBody>
      <dsp:txXfrm rot="10800000">
        <a:off x="0" y="2595"/>
        <a:ext cx="8643998" cy="7643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DB3C9F-9534-4BEE-B398-D65F974E75D0}">
      <dsp:nvSpPr>
        <dsp:cNvPr id="0" name=""/>
        <dsp:cNvSpPr/>
      </dsp:nvSpPr>
      <dsp:spPr>
        <a:xfrm>
          <a:off x="0" y="4799766"/>
          <a:ext cx="8643998" cy="101383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ln>
                <a:solidFill>
                  <a:schemeClr val="bg1"/>
                </a:solidFill>
              </a:ln>
              <a:solidFill>
                <a:srgbClr val="FF0000"/>
              </a:solidFill>
            </a:rPr>
            <a:t>Литературный обзор </a:t>
          </a:r>
          <a:r>
            <a:rPr lang="ru-RU" sz="1600" b="1" i="1" kern="1200" dirty="0">
              <a:solidFill>
                <a:schemeClr val="bg1"/>
              </a:solidFill>
            </a:rPr>
            <a:t>— это краткая характеристика того, что известно об исследуемом явлении из различных источников. В нем указываются направления исследований, которые ведут различные ученые.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0" y="4799766"/>
        <a:ext cx="8643998" cy="1013832"/>
      </dsp:txXfrm>
    </dsp:sp>
    <dsp:sp modelId="{D92221F5-FCBA-47BF-8F22-317758CAC02A}">
      <dsp:nvSpPr>
        <dsp:cNvPr id="0" name=""/>
        <dsp:cNvSpPr/>
      </dsp:nvSpPr>
      <dsp:spPr>
        <a:xfrm rot="10800000">
          <a:off x="0" y="2928602"/>
          <a:ext cx="8643998" cy="1964909"/>
        </a:xfrm>
        <a:prstGeom prst="upArrowCallou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n>
                <a:solidFill>
                  <a:schemeClr val="bg1"/>
                </a:solidFill>
              </a:ln>
              <a:solidFill>
                <a:srgbClr val="FF0000"/>
              </a:solidFill>
            </a:rPr>
            <a:t>Стендовый доклад </a:t>
          </a:r>
          <a:r>
            <a:rPr lang="ru-RU" sz="1600" b="1" kern="1200" dirty="0">
              <a:solidFill>
                <a:schemeClr val="bg1"/>
              </a:solidFill>
            </a:rPr>
            <a:t>- </a:t>
          </a:r>
          <a:r>
            <a:rPr lang="ru-RU" sz="1600" b="1" kern="1200" dirty="0" smtClean="0">
              <a:solidFill>
                <a:schemeClr val="bg1"/>
              </a:solidFill>
            </a:rPr>
            <a:t>данная форма </a:t>
          </a:r>
          <a:r>
            <a:rPr lang="ru-RU" sz="1600" b="1" kern="1200" dirty="0">
              <a:solidFill>
                <a:schemeClr val="bg1"/>
              </a:solidFill>
            </a:rPr>
            <a:t>доклада принята в современной международной практике как наиболее удачная, обеспечивающая легкость и концентрированность восприятия содержания на конференциях и других мероприятиях. Стандартный стенд рассчитан на 2 листа ватмана. Соотношение текстового и иллюстративного материала составляет 50 на 50%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/>
        </a:p>
      </dsp:txBody>
      <dsp:txXfrm rot="10800000">
        <a:off x="0" y="2928602"/>
        <a:ext cx="8643998" cy="1276739"/>
      </dsp:txXfrm>
    </dsp:sp>
    <dsp:sp modelId="{CD262F53-8B92-487A-84F5-35FC9384CCCF}">
      <dsp:nvSpPr>
        <dsp:cNvPr id="0" name=""/>
        <dsp:cNvSpPr/>
      </dsp:nvSpPr>
      <dsp:spPr>
        <a:xfrm rot="10800000">
          <a:off x="0" y="1177993"/>
          <a:ext cx="8643998" cy="1801095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n>
                <a:solidFill>
                  <a:schemeClr val="bg1"/>
                </a:solidFill>
              </a:ln>
              <a:solidFill>
                <a:srgbClr val="FF0000"/>
              </a:solidFill>
            </a:rPr>
            <a:t>Доклад</a:t>
          </a:r>
          <a:r>
            <a:rPr lang="ru-RU" sz="1600" b="1" kern="1200" dirty="0">
              <a:ln>
                <a:solidFill>
                  <a:schemeClr val="bg1"/>
                </a:solidFill>
              </a:ln>
              <a:solidFill>
                <a:schemeClr val="bg1"/>
              </a:solidFill>
            </a:rPr>
            <a:t> </a:t>
          </a:r>
          <a:r>
            <a:rPr lang="ru-RU" sz="1600" b="1" kern="1200" dirty="0">
              <a:solidFill>
                <a:schemeClr val="bg1"/>
              </a:solidFill>
            </a:rPr>
            <a:t>— это развернутое, аргументированное, подробное рассмотрение какой-либо проблемы. Докладчик не просто излагает информацию, а проводит ее доказательный анализ, дает собственную оценку, подтверждает или опровергает мнения других авторов или источников.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0800000">
        <a:off x="0" y="1177993"/>
        <a:ext cx="8643998" cy="1170297"/>
      </dsp:txXfrm>
    </dsp:sp>
    <dsp:sp modelId="{87DE1473-F898-432A-A903-8540B7E7B261}">
      <dsp:nvSpPr>
        <dsp:cNvPr id="0" name=""/>
        <dsp:cNvSpPr/>
      </dsp:nvSpPr>
      <dsp:spPr>
        <a:xfrm rot="10800000">
          <a:off x="0" y="3553"/>
          <a:ext cx="8643998" cy="1180308"/>
        </a:xfrm>
        <a:prstGeom prst="upArrowCallou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n>
                <a:solidFill>
                  <a:schemeClr val="bg1"/>
                </a:solidFill>
              </a:ln>
              <a:solidFill>
                <a:srgbClr val="FF0000"/>
              </a:solidFill>
            </a:rPr>
            <a:t>Сообщение</a:t>
          </a:r>
          <a:r>
            <a:rPr lang="ru-RU" sz="1600" b="1" kern="1200" dirty="0">
              <a:solidFill>
                <a:schemeClr val="bg1"/>
              </a:solidFill>
            </a:rPr>
            <a:t> — это выступление информативного,   иллюстрирующего или аналитического характера, как     правило, по одной проблеме.</a:t>
          </a:r>
          <a:endParaRPr lang="ru-RU" sz="1600" kern="1200" dirty="0">
            <a:solidFill>
              <a:schemeClr val="bg1"/>
            </a:solidFill>
          </a:endParaRPr>
        </a:p>
      </dsp:txBody>
      <dsp:txXfrm rot="10800000">
        <a:off x="0" y="3553"/>
        <a:ext cx="8643998" cy="7669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C698-CB22-4A4E-AEC8-6759D097A6A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7136-97FE-450B-B28A-C9C8D75C0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694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C698-CB22-4A4E-AEC8-6759D097A6A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7136-97FE-450B-B28A-C9C8D75C0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214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C698-CB22-4A4E-AEC8-6759D097A6A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7136-97FE-450B-B28A-C9C8D75C0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0453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78232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ru-RU" altLang="ru-RU" sz="2400">
                <a:solidFill>
                  <a:srgbClr val="0033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ru-RU" altLang="ru-RU" sz="2400">
                <a:solidFill>
                  <a:srgbClr val="0033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4842933" y="4889500"/>
            <a:ext cx="65024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z="1800">
                <a:solidFill>
                  <a:srgbClr val="003366"/>
                </a:solidFill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z="1800">
                <a:solidFill>
                  <a:srgbClr val="003366"/>
                </a:solidFill>
              </a:endParaRPr>
            </a:p>
          </p:txBody>
        </p:sp>
      </p:grpSp>
      <p:sp>
        <p:nvSpPr>
          <p:cNvPr id="9831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6231467" y="2927350"/>
            <a:ext cx="5350933" cy="1822450"/>
          </a:xfrm>
        </p:spPr>
        <p:txBody>
          <a:bodyPr anchor="b"/>
          <a:lstStyle>
            <a:lvl1pPr marL="0" indent="0"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98316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990600"/>
            <a:ext cx="109728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01601" y="6248400"/>
            <a:ext cx="783167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09EA61AA-A912-4594-A043-221019C59F2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4343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82B00-1836-4A3D-AC0D-EB1729AAF9E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550355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B68FA1-52A1-4E68-A3A6-2E8852E476A3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969663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601" y="2362201"/>
            <a:ext cx="5027084" cy="3724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47884" y="2362201"/>
            <a:ext cx="5027083" cy="37242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C2110-62F0-4D18-9EFA-ADEB50C263AE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536976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D76D5-4180-48E0-B5B5-B3739368079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993172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CF863-5B77-4A77-B726-3576BAC55C1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78759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67D02-64F8-43F8-816C-38F0AE8A7273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884897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A1A74-877E-4150-BAD1-C36EDD48E8A4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69623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C698-CB22-4A4E-AEC8-6759D097A6A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7136-97FE-450B-B28A-C9C8D75C0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7519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263B2-3C0E-461B-B0B8-8E765851BC50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698800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862DA-9906-4CE4-951C-B3862F54D068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298738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940800" y="762001"/>
            <a:ext cx="2641600" cy="5324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16000" y="762001"/>
            <a:ext cx="7721600" cy="5324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A00C3-A320-4CD1-8F04-3AFB3F9918DC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143250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6000" y="762000"/>
            <a:ext cx="10566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117601" y="2362201"/>
            <a:ext cx="10257367" cy="372427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7B34F-262C-47CF-BC84-B8AFEB6C330A}" type="slidenum">
              <a:rPr lang="ru-RU" alt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049337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lue-ba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213"/>
            <a:ext cx="12192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blue-ba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1219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Program Files\Microsoft Resource DVD Artwork\DVD_ART\BoxShots_Logos\MICROSOFT\Microsoft Logo Blac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184" y="6443663"/>
            <a:ext cx="1625600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8001" y="1905001"/>
            <a:ext cx="10242551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8001" y="3881735"/>
            <a:ext cx="10242551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753558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1-01149_special blu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1219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blue-ba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213"/>
            <a:ext cx="12192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0" t="-139995"/>
          <a:stretch>
            <a:fillRect/>
          </a:stretch>
        </p:blipFill>
        <p:spPr bwMode="auto">
          <a:xfrm>
            <a:off x="1" y="6054725"/>
            <a:ext cx="5397500" cy="4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8000" y="1905000"/>
            <a:ext cx="9390944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8000" y="3881735"/>
            <a:ext cx="9390944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430515" y="5066980"/>
            <a:ext cx="10253485" cy="1066800"/>
          </a:xfrm>
          <a:effectLst>
            <a:reflection blurRad="6350" stA="52000" endA="300" endPos="35000" dir="5400000" sy="-100000" algn="bl" rotWithShape="0"/>
          </a:effectLst>
        </p:spPr>
        <p:txBody>
          <a:bodyPr anchor="t" anchorCtr="0">
            <a:noAutofit/>
            <a:scene3d>
              <a:camera prst="orthographicFront"/>
              <a:lightRig rig="flat" dir="t"/>
            </a:scene3d>
            <a:sp3d>
              <a:contourClr>
                <a:schemeClr val="accent4">
                  <a:lumMod val="50000"/>
                </a:schemeClr>
              </a:contourClr>
            </a:sp3d>
          </a:bodyPr>
          <a:lstStyle>
            <a:lvl1pPr marL="0" indent="0" algn="r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25400"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schemeClr val="bg2">
                      <a:lumMod val="50000"/>
                      <a:alpha val="40000"/>
                    </a:schemeClr>
                  </a:outerShdw>
                </a:effectLst>
                <a:uLnTx/>
                <a:uFillTx/>
                <a:latin typeface="Segoe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41505673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hapter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327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1-01149_special blu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1219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0" t="-139995"/>
          <a:stretch>
            <a:fillRect/>
          </a:stretch>
        </p:blipFill>
        <p:spPr bwMode="auto">
          <a:xfrm>
            <a:off x="1" y="6054725"/>
            <a:ext cx="5397500" cy="4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9871159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hapter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327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1-01149_special blu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1219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0" t="-139995"/>
          <a:stretch>
            <a:fillRect/>
          </a:stretch>
        </p:blipFill>
        <p:spPr bwMode="auto">
          <a:xfrm>
            <a:off x="1" y="6054725"/>
            <a:ext cx="5397500" cy="4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870189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hapter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327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1-01149_special blu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1219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0" t="-139995"/>
          <a:stretch>
            <a:fillRect/>
          </a:stretch>
        </p:blipFill>
        <p:spPr bwMode="auto">
          <a:xfrm>
            <a:off x="1" y="6054725"/>
            <a:ext cx="5397500" cy="4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1069658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08000" y="1411552"/>
            <a:ext cx="11176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3813654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C698-CB22-4A4E-AEC8-6759D097A6A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7136-97FE-450B-B28A-C9C8D75C0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2892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412875"/>
            <a:ext cx="11176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6960097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411553"/>
            <a:ext cx="54864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11553"/>
            <a:ext cx="54864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6519901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57802"/>
            <a:ext cx="54864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999" y="2174875"/>
            <a:ext cx="54864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4642" y="1757802"/>
            <a:ext cx="548935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490632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1310590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4178851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0219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508000" y="1411553"/>
            <a:ext cx="11176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9166543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508000" y="1411553"/>
            <a:ext cx="11176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6238876"/>
            <a:ext cx="12192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Segoe Semibold" pitchFamily="34" charset="0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58473064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C698-CB22-4A4E-AEC8-6759D097A6A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7136-97FE-450B-B28A-C9C8D75C0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593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C698-CB22-4A4E-AEC8-6759D097A6A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7136-97FE-450B-B28A-C9C8D75C0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625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C698-CB22-4A4E-AEC8-6759D097A6A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7136-97FE-450B-B28A-C9C8D75C0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410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C698-CB22-4A4E-AEC8-6759D097A6A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7136-97FE-450B-B28A-C9C8D75C0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663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C698-CB22-4A4E-AEC8-6759D097A6A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7136-97FE-450B-B28A-C9C8D75C0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968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C698-CB22-4A4E-AEC8-6759D097A6A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67136-97FE-450B-B28A-C9C8D75C0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940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4C698-CB22-4A4E-AEC8-6759D097A6AC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67136-97FE-450B-B28A-C9C8D75C0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326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10160000" cy="6858000"/>
            <a:chOff x="0" y="0"/>
            <a:chExt cx="480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03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z="1800">
                  <a:solidFill>
                    <a:srgbClr val="003366"/>
                  </a:solidFill>
                </a:endParaRPr>
              </a:p>
            </p:txBody>
          </p:sp>
          <p:sp>
            <p:nvSpPr>
              <p:cNvPr id="103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1800">
                  <a:solidFill>
                    <a:srgbClr val="003366"/>
                  </a:solidFill>
                </a:endParaRPr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034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z="1800">
                  <a:solidFill>
                    <a:srgbClr val="003366"/>
                  </a:solidFill>
                </a:endParaRPr>
              </a:p>
            </p:txBody>
          </p:sp>
          <p:sp>
            <p:nvSpPr>
              <p:cNvPr id="1035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z="1800">
                  <a:solidFill>
                    <a:srgbClr val="003366"/>
                  </a:solidFill>
                </a:endParaRPr>
              </a:p>
            </p:txBody>
          </p:sp>
        </p:grpSp>
      </p:grpSp>
      <p:sp>
        <p:nvSpPr>
          <p:cNvPr id="97289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1016000" y="762000"/>
            <a:ext cx="10566400" cy="11430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9729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17601" y="2362201"/>
            <a:ext cx="10257367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9729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251201" y="6248401"/>
            <a:ext cx="2840567" cy="4746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9729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21600" y="6248401"/>
            <a:ext cx="3862917" cy="4746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3366"/>
              </a:solidFill>
            </a:endParaRPr>
          </a:p>
        </p:txBody>
      </p:sp>
      <p:sp>
        <p:nvSpPr>
          <p:cNvPr id="9729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2184" y="6242050"/>
            <a:ext cx="783167" cy="4889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eaLnBrk="1" hangingPunct="1">
              <a:defRPr sz="2600" b="1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03D82D-357A-4656-BC93-7F1EA6F4E13D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245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7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9" grpId="0"/>
      <p:bldP spid="97290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729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9729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230188"/>
            <a:ext cx="11176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412875"/>
            <a:ext cx="11176000" cy="213518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05857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ransition>
    <p:fade/>
  </p:transition>
  <p:txStyles>
    <p:titleStyle>
      <a:lvl1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Arial" charset="0"/>
        </a:defRPr>
      </a:lvl1pPr>
      <a:lvl2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460375" indent="-460375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1pPr>
      <a:lvl2pPr marL="854075" indent="-39370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2pPr>
      <a:lvl3pPr marL="1258888" indent="-404813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3pPr>
      <a:lvl4pPr marL="1655763" indent="-396875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4pPr>
      <a:lvl5pPr marL="1941513" indent="-4000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rebuchet MS" pitchFamily="34" charset="0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/>
          <p:cNvSpPr>
            <a:spLocks noGrp="1" noChangeArrowheads="1"/>
          </p:cNvSpPr>
          <p:nvPr>
            <p:ph type="ctrTitle"/>
          </p:nvPr>
        </p:nvSpPr>
        <p:spPr>
          <a:xfrm>
            <a:off x="2295525" y="1317626"/>
            <a:ext cx="8229600" cy="1477963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Методические </a:t>
            </a:r>
            <a:r>
              <a:rPr lang="ru-RU" alt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рекомендации </a:t>
            </a:r>
            <a:r>
              <a:rPr lang="ru-RU" alt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alt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 </a:t>
            </a: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написанию и оформлению исследовательской работы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altLang="ru-RU" i="1" dirty="0" smtClean="0"/>
              <a:t>Алгоритм действий</a:t>
            </a:r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-27384"/>
            <a:ext cx="1538664" cy="1200329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13317" name="Прямоугольник 4"/>
          <p:cNvSpPr>
            <a:spLocks noChangeArrowheads="1"/>
          </p:cNvSpPr>
          <p:nvPr/>
        </p:nvSpPr>
        <p:spPr bwMode="auto">
          <a:xfrm>
            <a:off x="3071814" y="-26988"/>
            <a:ext cx="7596187" cy="120015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МБУДО «Городской центр развития</a:t>
            </a:r>
            <a:r>
              <a:rPr lang="en-US" altLang="ru-RU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научно-технического творчества детей и юношества»</a:t>
            </a:r>
            <a:endParaRPr lang="en-US" altLang="ru-RU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2060"/>
              </a:solidFill>
            </a:endParaRPr>
          </a:p>
        </p:txBody>
      </p:sp>
      <p:pic>
        <p:nvPicPr>
          <p:cNvPr id="13318" name="Picture 4" descr="j019538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9" y="3716338"/>
            <a:ext cx="2592387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70373" y="558065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Цельмер Елена Анатольевна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r"/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МБУДО 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«ГЦРиНТТДиЮ»</a:t>
            </a:r>
          </a:p>
        </p:txBody>
      </p:sp>
    </p:spTree>
    <p:extLst>
      <p:ext uri="{BB962C8B-B14F-4D97-AF65-F5344CB8AC3E}">
        <p14:creationId xmlns:p14="http://schemas.microsoft.com/office/powerpoint/2010/main" val="2050748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/>
          <p:cNvSpPr>
            <a:spLocks noGrp="1" noChangeArrowheads="1"/>
          </p:cNvSpPr>
          <p:nvPr>
            <p:ph type="title"/>
          </p:nvPr>
        </p:nvSpPr>
        <p:spPr>
          <a:xfrm>
            <a:off x="2279650" y="549275"/>
            <a:ext cx="79248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Оглавление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40014" y="2708276"/>
            <a:ext cx="7693025" cy="37242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Введение                            3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Глава1                               4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Глава2                              16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Заключение                      25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Список литературы       27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Приложения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Приложение 1                 28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Приложение 2                 30</a:t>
            </a:r>
          </a:p>
        </p:txBody>
      </p:sp>
      <p:pic>
        <p:nvPicPr>
          <p:cNvPr id="22532" name="Picture 5" descr="j01964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7588" y="3789364"/>
            <a:ext cx="1695450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66909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Grp="1" noChangeArrowheads="1"/>
          </p:cNvSpPr>
          <p:nvPr>
            <p:ph type="title"/>
          </p:nvPr>
        </p:nvSpPr>
        <p:spPr>
          <a:xfrm>
            <a:off x="2424113" y="620713"/>
            <a:ext cx="79248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Аннотация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24113" y="2565400"/>
            <a:ext cx="5472112" cy="42481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400" b="1" i="1"/>
              <a:t>   </a:t>
            </a:r>
            <a:r>
              <a:rPr lang="ru-RU" altLang="ru-RU" sz="2300" b="1" i="1"/>
              <a:t>В аннотации необходимо кратко и четко изложить:</a:t>
            </a:r>
          </a:p>
          <a:p>
            <a:pPr algn="ctr" eaLnBrk="1" hangingPunct="1">
              <a:lnSpc>
                <a:spcPct val="90000"/>
              </a:lnSpc>
              <a:buFontTx/>
              <a:buChar char="-"/>
            </a:pPr>
            <a:r>
              <a:rPr lang="ru-RU" altLang="ru-RU" sz="2300" b="1" i="1"/>
              <a:t>цель и задачи работы, </a:t>
            </a:r>
          </a:p>
          <a:p>
            <a:pPr algn="ctr" eaLnBrk="1" hangingPunct="1">
              <a:lnSpc>
                <a:spcPct val="90000"/>
              </a:lnSpc>
              <a:buFontTx/>
              <a:buChar char="-"/>
            </a:pPr>
            <a:r>
              <a:rPr lang="ru-RU" altLang="ru-RU" sz="2300" b="1" i="1"/>
              <a:t>методы исследования,</a:t>
            </a:r>
          </a:p>
          <a:p>
            <a:pPr algn="ctr" eaLnBrk="1" hangingPunct="1">
              <a:lnSpc>
                <a:spcPct val="90000"/>
              </a:lnSpc>
              <a:buFontTx/>
              <a:buChar char="-"/>
            </a:pPr>
            <a:r>
              <a:rPr lang="ru-RU" altLang="ru-RU" sz="2300" b="1" i="1"/>
              <a:t>основные результаты их практическое или теоретическое значение.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300" b="1" i="1"/>
              <a:t>         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300" b="1" i="1"/>
              <a:t> Объем аннотации - не более одной страницы.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altLang="ru-RU" sz="2300" i="1"/>
          </a:p>
        </p:txBody>
      </p:sp>
      <p:pic>
        <p:nvPicPr>
          <p:cNvPr id="4" name="Picture 5" descr="j03012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325" y="3294063"/>
            <a:ext cx="285115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30696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AutoShape 2"/>
          <p:cNvSpPr>
            <a:spLocks noGrp="1" noChangeArrowheads="1"/>
          </p:cNvSpPr>
          <p:nvPr>
            <p:ph type="title"/>
          </p:nvPr>
        </p:nvSpPr>
        <p:spPr>
          <a:xfrm>
            <a:off x="2322514" y="620713"/>
            <a:ext cx="8237537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Введение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01875" y="2371726"/>
            <a:ext cx="3722688" cy="44735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altLang="ru-RU" sz="2400" i="1" dirty="0"/>
              <a:t>Объем – 2-3 стр.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400" i="1" dirty="0"/>
              <a:t>Формулировка темы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400" i="1" dirty="0"/>
              <a:t>Актуальность исследования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400" i="1" dirty="0"/>
              <a:t>Объект и предмет исследования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400" i="1" dirty="0"/>
              <a:t>Цель и задачи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400" i="1" dirty="0"/>
              <a:t>Гипотезы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400" i="1" dirty="0"/>
              <a:t>Методы исследования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ru-RU" sz="2400" i="1" dirty="0"/>
              <a:t>Этапы исследования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ru-RU" altLang="ru-RU" sz="2400" i="1" dirty="0"/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ru-RU" altLang="ru-RU" sz="2400" i="1" dirty="0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808664" y="2368551"/>
            <a:ext cx="4859337" cy="44735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400" i="1"/>
              <a:t>Практическая значимость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i="1"/>
              <a:t>Место проведения работы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i="1"/>
              <a:t>Сроки ее выполнения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i="1"/>
              <a:t>Долю личного участия автора в получении результатов исследования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400" i="1"/>
              <a:t>Объем материалов, предоставленных автору учреждениями, организациями и частными лицами (указать их полностью).</a:t>
            </a:r>
          </a:p>
        </p:txBody>
      </p:sp>
      <p:pic>
        <p:nvPicPr>
          <p:cNvPr id="5" name="Picture 5" descr="j029298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150" y="1"/>
            <a:ext cx="1843088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5208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Формулирование гипотезы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95550" y="2949576"/>
            <a:ext cx="8172450" cy="372427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400" b="1" i="1" dirty="0"/>
              <a:t>   </a:t>
            </a:r>
            <a:r>
              <a:rPr lang="ru-RU" altLang="ru-RU" sz="2300" b="1" i="1" dirty="0"/>
              <a:t>Гипотеза </a:t>
            </a:r>
            <a:r>
              <a:rPr lang="ru-RU" altLang="ru-RU" sz="2300" i="1" dirty="0"/>
              <a:t> –  научно-обоснованное предположение                        о непосредственно наблюдаемом явлении.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300" b="1" i="1" dirty="0"/>
              <a:t>   Гипотеза должна удовлетворять ряду требований: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300" i="1" dirty="0"/>
              <a:t>Быть проверяемой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300" i="1" dirty="0"/>
              <a:t>Содержать предположение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300" i="1" dirty="0"/>
              <a:t>Быть логически непротиворечивой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300" i="1" dirty="0"/>
              <a:t>Соответствовать фактам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altLang="ru-RU" sz="2300" i="1" dirty="0"/>
          </a:p>
        </p:txBody>
      </p:sp>
      <p:pic>
        <p:nvPicPr>
          <p:cNvPr id="4" name="Picture 4" descr="j02991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3535364"/>
            <a:ext cx="1728788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8763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AutoShape 4"/>
          <p:cNvSpPr>
            <a:spLocks noGrp="1" noChangeArrowheads="1"/>
          </p:cNvSpPr>
          <p:nvPr>
            <p:ph type="title"/>
          </p:nvPr>
        </p:nvSpPr>
        <p:spPr>
          <a:xfrm>
            <a:off x="2711450" y="803275"/>
            <a:ext cx="79248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Формулирование целей  и задач исследования</a:t>
            </a: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2336800" y="2516189"/>
            <a:ext cx="8382000" cy="1385887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460375" indent="-460375" algn="l" defTabSz="912813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defRPr>
            </a:lvl1pPr>
            <a:lvl2pPr marL="854075" indent="-393700" algn="l" defTabSz="912813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defRPr>
            </a:lvl2pPr>
            <a:lvl3pPr marL="1258888" indent="-404813" algn="l" defTabSz="912813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defRPr>
            </a:lvl3pPr>
            <a:lvl4pPr marL="1655763" indent="-396875" algn="l" defTabSz="912813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defRPr>
            </a:lvl4pPr>
            <a:lvl5pPr marL="1941513" indent="-400050" algn="l" defTabSz="912813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  <a:defRPr/>
            </a:pPr>
            <a:r>
              <a:rPr lang="ru-RU" sz="2000" b="1" i="1" dirty="0">
                <a:solidFill>
                  <a:srgbClr val="003366"/>
                </a:solidFill>
                <a:latin typeface="Arial"/>
                <a:cs typeface="Times New Roman" pitchFamily="18" charset="0"/>
              </a:rPr>
              <a:t>Актуальность</a:t>
            </a:r>
            <a:r>
              <a:rPr lang="ru-RU" sz="2000" i="1" dirty="0">
                <a:solidFill>
                  <a:srgbClr val="003366"/>
                </a:solidFill>
                <a:latin typeface="Arial"/>
                <a:cs typeface="Times New Roman" pitchFamily="18" charset="0"/>
              </a:rPr>
              <a:t> – </a:t>
            </a:r>
            <a:r>
              <a:rPr lang="ru-RU" sz="2000" dirty="0">
                <a:solidFill>
                  <a:srgbClr val="003366"/>
                </a:solidFill>
                <a:effectLst/>
                <a:latin typeface="Arial"/>
                <a:cs typeface="Times New Roman" pitchFamily="18" charset="0"/>
              </a:rPr>
              <a:t>обязательное требование к любой исследовательской работе, раскрывающее умение автора выбрать тему. Оно определяет, насколько правильно он эту тему понимает и оценивает с точки зрения современности и социальной значимости.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286000" y="4089401"/>
            <a:ext cx="83820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002060"/>
                </a:solidFill>
                <a:cs typeface="Times New Roman" pitchFamily="18" charset="0"/>
              </a:rPr>
              <a:t>Формулировка цели предпринимаемого исследования  дается в форме перечисления  (изучить…, описать…, установить…, выявить…, проанализировать…,  сравнить…,вывести формулу … и пр.).</a:t>
            </a: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2211389" y="5634039"/>
            <a:ext cx="8424862" cy="9239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460375" indent="-460375" defTabSz="912813" fontAlgn="base">
              <a:spcAft>
                <a:spcPct val="0"/>
              </a:spcAft>
              <a:defRPr/>
            </a:pP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i="1" spc="-150" dirty="0">
                <a:ln w="3175">
                  <a:noFill/>
                </a:ln>
                <a:solidFill>
                  <a:srgbClr val="002060"/>
                </a:solidFill>
                <a:cs typeface="Times New Roman" pitchFamily="18" charset="0"/>
              </a:rPr>
              <a:t>Формулировки  задач</a:t>
            </a:r>
            <a:r>
              <a:rPr lang="ru-RU" sz="2000" b="1" spc="-150" dirty="0">
                <a:ln w="3175">
                  <a:noFill/>
                </a:ln>
                <a:solidFill>
                  <a:srgbClr val="002060"/>
                </a:solidFill>
                <a:cs typeface="Times New Roman" pitchFamily="18" charset="0"/>
              </a:rPr>
              <a:t>  </a:t>
            </a:r>
            <a:r>
              <a:rPr lang="ru-RU" sz="2000" dirty="0">
                <a:solidFill>
                  <a:srgbClr val="002060"/>
                </a:solidFill>
                <a:cs typeface="Times New Roman" pitchFamily="18" charset="0"/>
              </a:rPr>
              <a:t>необходимо делать как можно более тщательно, поскольку описание их решения должно составить содержание глав основной части твоей научной работы. </a:t>
            </a:r>
          </a:p>
        </p:txBody>
      </p:sp>
    </p:spTree>
    <p:extLst>
      <p:ext uri="{BB962C8B-B14F-4D97-AF65-F5344CB8AC3E}">
        <p14:creationId xmlns:p14="http://schemas.microsoft.com/office/powerpoint/2010/main" val="842883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Определение методов исследования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741613" y="4292601"/>
            <a:ext cx="3770312" cy="2435225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000" b="1"/>
              <a:t>   Теоретические: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000" i="1"/>
              <a:t>Моделирование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000" i="1"/>
              <a:t>Абстрагирование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000" i="1"/>
              <a:t>Анализ и синтез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000" i="1"/>
              <a:t>Восхождение от абстрактного к конкретному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024563" y="4176714"/>
            <a:ext cx="3770312" cy="1862137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3200" b="1"/>
              <a:t>   </a:t>
            </a:r>
            <a:r>
              <a:rPr lang="ru-RU" altLang="ru-RU" sz="2000" b="1"/>
              <a:t>Эмпирические: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000" i="1"/>
              <a:t>Наблюдение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000" i="1"/>
              <a:t>Сравнение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000" i="1"/>
              <a:t>Эксперимент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339975" y="2238375"/>
            <a:ext cx="8345488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003366"/>
                </a:solidFill>
              </a:rPr>
              <a:t>Существуют следующие методы исследования: </a:t>
            </a: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ru-RU" sz="2000" dirty="0">
                <a:solidFill>
                  <a:srgbClr val="003366"/>
                </a:solidFill>
              </a:rPr>
              <a:t>методы исследования социолингвистики (наблюдение, анкетирование, интервьюирование, эксперимент), </a:t>
            </a: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ru-RU" sz="2000" dirty="0">
                <a:solidFill>
                  <a:srgbClr val="003366"/>
                </a:solidFill>
              </a:rPr>
              <a:t>методы сравнения, аналогии и моделирования;</a:t>
            </a:r>
          </a:p>
          <a:p>
            <a:pPr marL="457200" indent="-4572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ru-RU" sz="2000" dirty="0">
                <a:solidFill>
                  <a:srgbClr val="003366"/>
                </a:solidFill>
              </a:rPr>
              <a:t>математические методы обработки и представления полученных данных.</a:t>
            </a:r>
          </a:p>
        </p:txBody>
      </p:sp>
      <p:pic>
        <p:nvPicPr>
          <p:cNvPr id="6" name="Picture 4" descr="j020546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489" y="4627563"/>
            <a:ext cx="2111375" cy="210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11378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Grp="1" noChangeArrowheads="1"/>
          </p:cNvSpPr>
          <p:nvPr>
            <p:ph type="title"/>
          </p:nvPr>
        </p:nvSpPr>
        <p:spPr>
          <a:xfrm>
            <a:off x="2460625" y="817563"/>
            <a:ext cx="79248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Основная структурная часть работы - главы.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0" y="2517776"/>
            <a:ext cx="8274050" cy="4295775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endParaRPr lang="ru-RU" altLang="ru-RU" sz="2000" i="1"/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2365376" y="2449513"/>
            <a:ext cx="7993063" cy="400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 marL="342900" indent="-342900"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1" algn="just" fontAlgn="ctr">
              <a:spcBef>
                <a:spcPct val="0"/>
              </a:spcBef>
              <a:spcAft>
                <a:spcPct val="0"/>
              </a:spcAft>
            </a:pPr>
            <a:r>
              <a:rPr lang="ru-RU" altLang="ru-RU" sz="2000">
                <a:solidFill>
                  <a:srgbClr val="000000"/>
                </a:solidFill>
                <a:cs typeface="Times New Roman" panose="02020603050405020304" pitchFamily="18" charset="0"/>
              </a:rPr>
              <a:t>Глав должно быть не менее двух.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352676" y="3021014"/>
            <a:ext cx="7993063" cy="708025"/>
          </a:xfrm>
          <a:prstGeom prst="rect">
            <a:avLst/>
          </a:prstGeom>
          <a:solidFill>
            <a:srgbClr val="FFFF99"/>
          </a:solidFill>
          <a:ln>
            <a:solidFill>
              <a:srgbClr val="FFFFFF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kern="0" dirty="0">
                <a:solidFill>
                  <a:srgbClr val="000000"/>
                </a:solidFill>
                <a:cs typeface="Times New Roman" pitchFamily="18" charset="0"/>
              </a:rPr>
              <a:t>Каждая глава должна освещать самостоятельный вопрос изучаемой темы.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332038" y="3859214"/>
            <a:ext cx="7993062" cy="708025"/>
          </a:xfrm>
          <a:prstGeom prst="rect">
            <a:avLst/>
          </a:prstGeom>
          <a:solidFill>
            <a:srgbClr val="92D050"/>
          </a:solidFill>
          <a:ln>
            <a:solidFill>
              <a:srgbClr val="FFFFFF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kern="0" dirty="0">
                <a:solidFill>
                  <a:srgbClr val="000000"/>
                </a:solidFill>
                <a:cs typeface="Times New Roman" pitchFamily="18" charset="0"/>
              </a:rPr>
              <a:t>При написании следует добиваться сохранения логической связи между главами.</a:t>
            </a: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2352676" y="4724401"/>
            <a:ext cx="7993063" cy="708025"/>
          </a:xfrm>
          <a:prstGeom prst="rect">
            <a:avLst/>
          </a:prstGeom>
          <a:solidFill>
            <a:srgbClr val="FF33CC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 marL="342900" indent="-342900"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03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1" fontAlgn="ctr">
              <a:spcBef>
                <a:spcPct val="0"/>
              </a:spcBef>
              <a:spcAft>
                <a:spcPct val="0"/>
              </a:spcAft>
            </a:pPr>
            <a:r>
              <a:rPr lang="ru-RU" altLang="ru-RU" sz="2000">
                <a:solidFill>
                  <a:srgbClr val="000000"/>
                </a:solidFill>
                <a:cs typeface="Times New Roman" panose="02020603050405020304" pitchFamily="18" charset="0"/>
              </a:rPr>
              <a:t>Формулировка тем, глав, разделов должна быть конкретной и немногословной.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347913" y="5545139"/>
            <a:ext cx="7993062" cy="708025"/>
          </a:xfrm>
          <a:prstGeom prst="rect">
            <a:avLst/>
          </a:prstGeom>
          <a:solidFill>
            <a:srgbClr val="FFC000"/>
          </a:solidFill>
          <a:ln>
            <a:solidFill>
              <a:srgbClr val="FFFFFF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kern="0" dirty="0">
                <a:solidFill>
                  <a:srgbClr val="000000"/>
                </a:solidFill>
                <a:cs typeface="Times New Roman" pitchFamily="18" charset="0"/>
              </a:rPr>
              <a:t>Содержание глав и разделов должно соответствовать названиям.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365376" y="6346825"/>
            <a:ext cx="7993063" cy="40005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FFFFFF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kern="0" dirty="0">
                <a:solidFill>
                  <a:srgbClr val="000000"/>
                </a:solidFill>
                <a:cs typeface="Times New Roman" pitchFamily="18" charset="0"/>
              </a:rPr>
              <a:t>Главы и разделы нужно завершать выводами, хотя бы краткими. </a:t>
            </a:r>
          </a:p>
        </p:txBody>
      </p:sp>
    </p:spTree>
    <p:extLst>
      <p:ext uri="{BB962C8B-B14F-4D97-AF65-F5344CB8AC3E}">
        <p14:creationId xmlns:p14="http://schemas.microsoft.com/office/powerpoint/2010/main" val="74351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Основная часть работы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90788" y="2492376"/>
            <a:ext cx="3770312" cy="372427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ru-RU" b="1" smtClean="0"/>
              <a:t>I </a:t>
            </a:r>
            <a:r>
              <a:rPr lang="ru-RU" altLang="ru-RU" b="1" smtClean="0"/>
              <a:t>глава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Итоги анализа специальной литературы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теоретическое обоснование темы исследования.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Выводы к главе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440488" y="2490789"/>
            <a:ext cx="3770312" cy="372427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ru-RU" b="1" smtClean="0"/>
              <a:t>II </a:t>
            </a:r>
            <a:r>
              <a:rPr lang="ru-RU" altLang="ru-RU" b="1" smtClean="0"/>
              <a:t>глава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Описание практических этапов работы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 интерпретация данных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выявление закономерностей , выводы.</a:t>
            </a:r>
            <a:r>
              <a:rPr lang="ru-RU" altLang="ru-RU" sz="3200" i="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6187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/>
          <p:cNvSpPr>
            <a:spLocks noGrp="1" noChangeArrowheads="1"/>
          </p:cNvSpPr>
          <p:nvPr>
            <p:ph type="title"/>
          </p:nvPr>
        </p:nvSpPr>
        <p:spPr>
          <a:xfrm>
            <a:off x="2495550" y="620713"/>
            <a:ext cx="79248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Заключение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86126" y="2636839"/>
            <a:ext cx="7381875" cy="37242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3200" i="1"/>
              <a:t>Объем заключения  - 1-2 стр.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3200" i="1"/>
              <a:t>Наиболее общие выводы по результатам исследования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3200" i="1"/>
              <a:t>Обозначение степени достижения цели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3200" i="1"/>
              <a:t>Обозначение перспектив дальнейшего исследования</a:t>
            </a:r>
          </a:p>
          <a:p>
            <a:pPr eaLnBrk="1" hangingPunct="1">
              <a:lnSpc>
                <a:spcPct val="90000"/>
              </a:lnSpc>
            </a:pPr>
            <a:endParaRPr lang="ru-RU" altLang="ru-RU" sz="3200" i="1"/>
          </a:p>
        </p:txBody>
      </p:sp>
      <p:pic>
        <p:nvPicPr>
          <p:cNvPr id="4" name="Picture 5" descr="j030084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9951" y="115888"/>
            <a:ext cx="1814513" cy="152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j03052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5" y="4076701"/>
            <a:ext cx="165893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3957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2"/>
          <p:cNvSpPr>
            <a:spLocks noGrp="1" noChangeArrowheads="1"/>
          </p:cNvSpPr>
          <p:nvPr>
            <p:ph type="title"/>
          </p:nvPr>
        </p:nvSpPr>
        <p:spPr>
          <a:xfrm>
            <a:off x="2495550" y="796925"/>
            <a:ext cx="79248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Список используемых источников и литературы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87600" y="3298826"/>
            <a:ext cx="8280400" cy="3438525"/>
          </a:xfrm>
        </p:spPr>
        <p:txBody>
          <a:bodyPr/>
          <a:lstStyle/>
          <a:p>
            <a:pPr eaLnBrk="1" hangingPunct="1">
              <a:spcBef>
                <a:spcPts val="0"/>
              </a:spcBef>
              <a:defRPr/>
            </a:pPr>
            <a:r>
              <a:rPr lang="ru-RU" altLang="ru-RU" sz="2400" i="1" dirty="0"/>
              <a:t>Фамилия, инициалы автора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ru-RU" altLang="ru-RU" sz="2400" i="1" dirty="0"/>
              <a:t>Заглавие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ru-RU" altLang="ru-RU" sz="2400" i="1" dirty="0"/>
              <a:t>Место издания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ru-RU" altLang="ru-RU" sz="2400" i="1" dirty="0"/>
              <a:t>Издательство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ru-RU" altLang="ru-RU" sz="2400" i="1" dirty="0"/>
              <a:t>Год издания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ru-RU" altLang="ru-RU" sz="2400" i="1" dirty="0"/>
              <a:t>Объем в страницах</a:t>
            </a: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endParaRPr lang="ru-RU" altLang="ru-RU" sz="800" i="1" dirty="0"/>
          </a:p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ru-RU" altLang="ru-RU" sz="2400" i="1" dirty="0"/>
              <a:t>Каждый включенный в такой список литературный источник должен иметь отражение в рукописи исследования. </a:t>
            </a: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endParaRPr lang="ru-RU" altLang="ru-RU" sz="2400" i="1" dirty="0"/>
          </a:p>
        </p:txBody>
      </p:sp>
      <p:pic>
        <p:nvPicPr>
          <p:cNvPr id="3174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425" y="3213100"/>
            <a:ext cx="28575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87601" y="2327275"/>
            <a:ext cx="7775575" cy="831850"/>
          </a:xfrm>
          <a:prstGeom prst="rect">
            <a:avLst/>
          </a:prstGeom>
        </p:spPr>
        <p:txBody>
          <a:bodyPr>
            <a:spAutoFit/>
          </a:bodyPr>
          <a:lstStyle>
            <a:lvl1pPr indent="342900">
              <a:tabLst>
                <a:tab pos="228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228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228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228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228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>
                <a:solidFill>
                  <a:srgbClr val="003366"/>
                </a:solidFill>
                <a:cs typeface="Times New Roman" panose="02020603050405020304" pitchFamily="18" charset="0"/>
              </a:rPr>
              <a:t>Оформляется в соответствии с ГОСТом; содержит литературные источники, сведения из сети Интернет</a:t>
            </a:r>
          </a:p>
        </p:txBody>
      </p:sp>
    </p:spTree>
    <p:extLst>
      <p:ext uri="{BB962C8B-B14F-4D97-AF65-F5344CB8AC3E}">
        <p14:creationId xmlns:p14="http://schemas.microsoft.com/office/powerpoint/2010/main" val="3747969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64830" y="2253872"/>
            <a:ext cx="8748712" cy="4581525"/>
          </a:xfrm>
        </p:spPr>
        <p:txBody>
          <a:bodyPr/>
          <a:lstStyle/>
          <a:p>
            <a:pPr marL="0" indent="0" algn="ctr" eaLnBrk="1" hangingPunct="1">
              <a:spcBef>
                <a:spcPts val="0"/>
              </a:spcBef>
              <a:buNone/>
              <a:defRPr/>
            </a:pP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Суть исследовательской работы </a:t>
            </a:r>
            <a:r>
              <a:rPr lang="ru-RU" altLang="ru-RU" sz="24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– </a:t>
            </a:r>
          </a:p>
          <a:p>
            <a:pPr marL="0" indent="0" algn="ctr" eaLnBrk="1" hangingPunct="1">
              <a:spcBef>
                <a:spcPts val="0"/>
              </a:spcBef>
              <a:buNone/>
              <a:defRPr/>
            </a:pPr>
            <a:r>
              <a:rPr lang="ru-RU" altLang="ru-RU" sz="24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 сопоставлении данных первоисточников, </a:t>
            </a:r>
          </a:p>
          <a:p>
            <a:pPr marL="0" indent="0" algn="ctr" eaLnBrk="1" hangingPunct="1">
              <a:spcBef>
                <a:spcPts val="0"/>
              </a:spcBef>
              <a:buNone/>
              <a:defRPr/>
            </a:pPr>
            <a:r>
              <a:rPr lang="ru-RU" altLang="ru-RU" sz="24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их творческом анализе и производимых </a:t>
            </a:r>
          </a:p>
          <a:p>
            <a:pPr marL="0" indent="0" algn="ctr" eaLnBrk="1" hangingPunct="1">
              <a:spcBef>
                <a:spcPts val="0"/>
              </a:spcBef>
              <a:buNone/>
              <a:defRPr/>
            </a:pPr>
            <a:r>
              <a:rPr lang="ru-RU" altLang="ru-RU" sz="24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на его основании новых выводов.</a:t>
            </a:r>
          </a:p>
          <a:p>
            <a:pPr marL="0" indent="0" algn="ctr" eaLnBrk="1" hangingPunct="1">
              <a:spcBef>
                <a:spcPts val="0"/>
              </a:spcBef>
              <a:buNone/>
              <a:defRPr/>
            </a:pPr>
            <a:endParaRPr lang="ru-RU" altLang="ru-RU" sz="11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algn="just" eaLnBrk="1" hangingPunct="1">
              <a:spcBef>
                <a:spcPts val="0"/>
              </a:spcBef>
              <a:buNone/>
              <a:defRPr/>
            </a:pPr>
            <a:r>
              <a:rPr lang="ru-RU" altLang="ru-RU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Исследовательская работа </a:t>
            </a:r>
            <a:r>
              <a:rPr lang="ru-RU" altLang="ru-RU" sz="18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(работа научного характера, связанная с поиском, проведением исследований, опытов, экспериментов в целях расширения имеющихся и получения новых знаний, проверки гипотез, научных обобщений, установления закономерностей, проявляющихся </a:t>
            </a:r>
          </a:p>
          <a:p>
            <a:pPr marL="0" indent="0" algn="just" eaLnBrk="1" hangingPunct="1">
              <a:spcBef>
                <a:spcPts val="0"/>
              </a:spcBef>
              <a:buNone/>
              <a:defRPr/>
            </a:pPr>
            <a:r>
              <a:rPr lang="ru-RU" altLang="ru-RU" sz="18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 природе и в обществе);</a:t>
            </a:r>
          </a:p>
          <a:p>
            <a:pPr marL="0" indent="0" algn="just" eaLnBrk="1" hangingPunct="1">
              <a:spcBef>
                <a:spcPts val="0"/>
              </a:spcBef>
              <a:buNone/>
              <a:defRPr/>
            </a:pPr>
            <a:r>
              <a:rPr lang="ru-RU" altLang="ru-RU" sz="1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ru-RU" altLang="ru-RU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Проектная работа </a:t>
            </a:r>
            <a:r>
              <a:rPr lang="ru-RU" altLang="ru-RU" sz="18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(работа, направленная на решение конкретной проблемы оптимальным способом, содержащая элементы рационализаторства и изобретательства, представляющая описание процесса разработки и создания нового объекта (модели, прибора, технического средства или др.). </a:t>
            </a:r>
          </a:p>
          <a:p>
            <a:pPr marL="0" indent="0" algn="ctr" eaLnBrk="1" hangingPunct="1">
              <a:spcBef>
                <a:spcPts val="0"/>
              </a:spcBef>
              <a:buNone/>
              <a:defRPr/>
            </a:pPr>
            <a:endParaRPr lang="ru-RU" altLang="ru-RU" sz="24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algn="r" eaLnBrk="1" hangingPunct="1">
              <a:spcBef>
                <a:spcPts val="0"/>
              </a:spcBef>
              <a:buNone/>
              <a:defRPr/>
            </a:pPr>
            <a:endParaRPr lang="ru-RU" altLang="ru-RU" sz="1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66" name="AutoShape 2"/>
          <p:cNvSpPr>
            <a:spLocks noGrp="1" noChangeArrowheads="1"/>
          </p:cNvSpPr>
          <p:nvPr>
            <p:ph type="title"/>
          </p:nvPr>
        </p:nvSpPr>
        <p:spPr>
          <a:xfrm>
            <a:off x="2564830" y="692150"/>
            <a:ext cx="8459787" cy="1944688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2400" b="0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  <a:t/>
            </a:r>
            <a:br>
              <a:rPr lang="ru-RU" altLang="ru-RU" sz="2400" b="0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</a:br>
            <a:r>
              <a:rPr lang="ru-RU" altLang="ru-RU" sz="2400" b="0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  <a:t/>
            </a:r>
            <a:br>
              <a:rPr lang="ru-RU" altLang="ru-RU" sz="2400" b="0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</a:br>
            <a:r>
              <a:rPr lang="ru-RU" altLang="ru-RU" sz="2400" b="0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  <a:t/>
            </a:r>
            <a:br>
              <a:rPr lang="ru-RU" altLang="ru-RU" sz="2400" b="0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</a:br>
            <a:r>
              <a:rPr lang="ru-RU" altLang="ru-RU" sz="2400" b="0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  <a:t>Слово «</a:t>
            </a:r>
            <a:r>
              <a:rPr lang="ru-RU" altLang="ru-RU" sz="240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  <a:t>исследование</a:t>
            </a:r>
            <a:r>
              <a:rPr lang="ru-RU" altLang="ru-RU" sz="2400" b="0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  <a:t>» означает извлечение  </a:t>
            </a:r>
            <a:br>
              <a:rPr lang="ru-RU" altLang="ru-RU" sz="2400" b="0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</a:br>
            <a:r>
              <a:rPr lang="ru-RU" altLang="ru-RU" sz="2400" b="0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  <a:t>чего-либо из «</a:t>
            </a:r>
            <a:r>
              <a:rPr lang="ru-RU" altLang="ru-RU" sz="240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  <a:t>следа</a:t>
            </a:r>
            <a:r>
              <a:rPr lang="ru-RU" altLang="ru-RU" sz="2400" b="0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  <a:t>». </a:t>
            </a:r>
            <a:br>
              <a:rPr lang="ru-RU" altLang="ru-RU" sz="2400" b="0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</a:br>
            <a:r>
              <a:rPr lang="ru-RU" altLang="ru-RU" sz="2400" b="0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  <a:t>Слово «</a:t>
            </a:r>
            <a:r>
              <a:rPr lang="ru-RU" altLang="ru-RU" sz="240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  <a:t>реферат</a:t>
            </a:r>
            <a:r>
              <a:rPr lang="ru-RU" altLang="ru-RU" sz="2400" b="0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  <a:t>» связано с понятием «</a:t>
            </a:r>
            <a:r>
              <a:rPr lang="ru-RU" altLang="ru-RU" sz="2400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  <a:t>референция</a:t>
            </a:r>
            <a:r>
              <a:rPr lang="ru-RU" altLang="ru-RU" sz="2400" b="0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  <a:t>». </a:t>
            </a:r>
            <a:br>
              <a:rPr lang="ru-RU" altLang="ru-RU" sz="2400" b="0" i="1" dirty="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  <a:cs typeface="+mn-cs"/>
              </a:rPr>
            </a:br>
            <a:endParaRPr lang="ru-RU" altLang="ru-RU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" name="Picture 4" descr="j029198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6" y="2265364"/>
            <a:ext cx="1609725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17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2"/>
          <p:cNvSpPr>
            <a:spLocks noGrp="1" noChangeArrowheads="1"/>
          </p:cNvSpPr>
          <p:nvPr>
            <p:ph type="title"/>
          </p:nvPr>
        </p:nvSpPr>
        <p:spPr>
          <a:xfrm>
            <a:off x="2640013" y="549275"/>
            <a:ext cx="79248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>
                <a:effectLst>
                  <a:outerShdw blurRad="38100" dist="38100" dir="2700000" algn="tl">
                    <a:srgbClr val="C0C0C0"/>
                  </a:outerShdw>
                </a:effectLst>
              </a:rPr>
              <a:t>Оформление приложений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49550" y="2276476"/>
            <a:ext cx="7704138" cy="30464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Размещение после библиографического списка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Оформление в виде самостоятельной рубрики со сквозной нумерацией страниц всего текста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 Оформление на отдельном листе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i="1" smtClean="0"/>
              <a:t>Наличие заголовка в правом верхнем углу</a:t>
            </a:r>
          </a:p>
          <a:p>
            <a:pPr eaLnBrk="1" hangingPunct="1">
              <a:lnSpc>
                <a:spcPct val="90000"/>
              </a:lnSpc>
            </a:pPr>
            <a:endParaRPr lang="ru-RU" altLang="ru-RU" i="1" smtClean="0"/>
          </a:p>
        </p:txBody>
      </p:sp>
      <p:pic>
        <p:nvPicPr>
          <p:cNvPr id="3277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5" y="5251450"/>
            <a:ext cx="33845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1429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AutoShape 2"/>
          <p:cNvSpPr>
            <a:spLocks noGrp="1" noChangeArrowheads="1"/>
          </p:cNvSpPr>
          <p:nvPr>
            <p:ph type="title"/>
          </p:nvPr>
        </p:nvSpPr>
        <p:spPr>
          <a:xfrm>
            <a:off x="2855914" y="549275"/>
            <a:ext cx="7235825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Подготовка доклада</a:t>
            </a:r>
          </a:p>
        </p:txBody>
      </p:sp>
      <p:grpSp>
        <p:nvGrpSpPr>
          <p:cNvPr id="33795" name="Группа 4"/>
          <p:cNvGrpSpPr>
            <a:grpSpLocks/>
          </p:cNvGrpSpPr>
          <p:nvPr/>
        </p:nvGrpSpPr>
        <p:grpSpPr bwMode="auto">
          <a:xfrm>
            <a:off x="1757364" y="2492375"/>
            <a:ext cx="1881187" cy="4248150"/>
            <a:chOff x="9213" y="456809"/>
            <a:chExt cx="2177140" cy="4729983"/>
          </a:xfrm>
        </p:grpSpPr>
        <p:sp>
          <p:nvSpPr>
            <p:cNvPr id="24" name="Прямоугольник: скругленные верхние углы 23"/>
            <p:cNvSpPr/>
            <p:nvPr/>
          </p:nvSpPr>
          <p:spPr>
            <a:xfrm>
              <a:off x="9213" y="456809"/>
              <a:ext cx="2177140" cy="4729983"/>
            </a:xfrm>
            <a:prstGeom prst="round2SameRect">
              <a:avLst>
                <a:gd name="adj1" fmla="val 8000"/>
                <a:gd name="adj2" fmla="val 0"/>
              </a:avLst>
            </a:prstGeom>
            <a:solidFill>
              <a:srgbClr val="FFFFFF">
                <a:alpha val="90000"/>
                <a:hueOff val="0"/>
                <a:satOff val="0"/>
                <a:lumOff val="0"/>
                <a:alphaOff val="0"/>
              </a:srgbClr>
            </a:solidFill>
            <a:ln w="55000" cap="flat" cmpd="thickThin" algn="ctr">
              <a:solidFill>
                <a:srgbClr val="FFC000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33815" name="Прямоугольник: скругленные верхние углы 4"/>
            <p:cNvSpPr txBox="1">
              <a:spLocks noChangeArrowheads="1"/>
            </p:cNvSpPr>
            <p:nvPr/>
          </p:nvSpPr>
          <p:spPr bwMode="auto">
            <a:xfrm>
              <a:off x="60226" y="507822"/>
              <a:ext cx="2075114" cy="4678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0480" tIns="91440" rIns="30480" bIns="30480"/>
            <a:lstStyle>
              <a:lvl1pPr marL="342900" indent="-342900" defTabSz="10668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228600" indent="-228600" defTabSz="10668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0668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0668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0668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1" algn="ctr" fontAlgn="base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"/>
              </a:pPr>
              <a:r>
                <a:rPr lang="ru-RU" altLang="ru-RU" sz="2400">
                  <a:solidFill>
                    <a:srgbClr val="000000"/>
                  </a:solidFill>
                  <a:latin typeface="Segoe"/>
                </a:rPr>
                <a:t>кратко повторяет введение исследовательской работы. </a:t>
              </a:r>
            </a:p>
          </p:txBody>
        </p:sp>
      </p:grpSp>
      <p:grpSp>
        <p:nvGrpSpPr>
          <p:cNvPr id="33796" name="Группа 5"/>
          <p:cNvGrpSpPr>
            <a:grpSpLocks/>
          </p:cNvGrpSpPr>
          <p:nvPr/>
        </p:nvGrpSpPr>
        <p:grpSpPr bwMode="auto">
          <a:xfrm>
            <a:off x="1757364" y="5554663"/>
            <a:ext cx="1881187" cy="627062"/>
            <a:chOff x="4" y="3857651"/>
            <a:chExt cx="2177140" cy="698831"/>
          </a:xfrm>
        </p:grpSpPr>
        <p:sp>
          <p:nvSpPr>
            <p:cNvPr id="33812" name="Прямоугольник 21"/>
            <p:cNvSpPr>
              <a:spLocks noChangeArrowheads="1"/>
            </p:cNvSpPr>
            <p:nvPr/>
          </p:nvSpPr>
          <p:spPr bwMode="auto">
            <a:xfrm>
              <a:off x="4" y="3857651"/>
              <a:ext cx="2177140" cy="698831"/>
            </a:xfrm>
            <a:prstGeom prst="rect">
              <a:avLst/>
            </a:prstGeom>
            <a:solidFill>
              <a:srgbClr val="FFC000"/>
            </a:solidFill>
            <a:ln w="55000" cmpd="thickThin" algn="ctr">
              <a:solidFill>
                <a:srgbClr val="FFC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3366"/>
                </a:solidFill>
              </a:endParaRPr>
            </a:p>
          </p:txBody>
        </p:sp>
        <p:sp>
          <p:nvSpPr>
            <p:cNvPr id="33813" name="TextBox 22"/>
            <p:cNvSpPr txBox="1">
              <a:spLocks noChangeArrowheads="1"/>
            </p:cNvSpPr>
            <p:nvPr/>
          </p:nvSpPr>
          <p:spPr bwMode="auto">
            <a:xfrm>
              <a:off x="4" y="3857651"/>
              <a:ext cx="1533197" cy="698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3820" tIns="0" rIns="27940" bIns="0" anchor="ctr"/>
            <a:lstStyle>
              <a:lvl1pPr defTabSz="977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7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7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7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7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altLang="ru-RU" sz="2200" b="1">
                  <a:solidFill>
                    <a:srgbClr val="000000"/>
                  </a:solidFill>
                  <a:latin typeface="Segoe"/>
                </a:rPr>
                <a:t>Первая часть</a:t>
              </a:r>
              <a:r>
                <a:rPr lang="ru-RU" altLang="ru-RU" sz="2200">
                  <a:solidFill>
                    <a:srgbClr val="000000"/>
                  </a:solidFill>
                  <a:latin typeface="Segoe"/>
                </a:rPr>
                <a:t> </a:t>
              </a:r>
            </a:p>
          </p:txBody>
        </p:sp>
      </p:grpSp>
      <p:grpSp>
        <p:nvGrpSpPr>
          <p:cNvPr id="33797" name="Группа 7"/>
          <p:cNvGrpSpPr>
            <a:grpSpLocks/>
          </p:cNvGrpSpPr>
          <p:nvPr/>
        </p:nvGrpSpPr>
        <p:grpSpPr bwMode="auto">
          <a:xfrm>
            <a:off x="4303713" y="2473325"/>
            <a:ext cx="2773362" cy="4338638"/>
            <a:chOff x="2488017" y="355627"/>
            <a:chExt cx="3211024" cy="4831165"/>
          </a:xfrm>
        </p:grpSpPr>
        <p:sp>
          <p:nvSpPr>
            <p:cNvPr id="20" name="Прямоугольник: скругленные верхние углы 19"/>
            <p:cNvSpPr/>
            <p:nvPr/>
          </p:nvSpPr>
          <p:spPr>
            <a:xfrm>
              <a:off x="2488017" y="355627"/>
              <a:ext cx="3211024" cy="4730405"/>
            </a:xfrm>
            <a:prstGeom prst="round2SameRect">
              <a:avLst>
                <a:gd name="adj1" fmla="val 8000"/>
                <a:gd name="adj2" fmla="val 0"/>
              </a:avLst>
            </a:prstGeom>
            <a:solidFill>
              <a:srgbClr val="FFFFFF">
                <a:alpha val="90000"/>
                <a:hueOff val="0"/>
                <a:satOff val="0"/>
                <a:lumOff val="0"/>
                <a:alphaOff val="0"/>
              </a:srgbClr>
            </a:solidFill>
            <a:ln w="55000" cap="flat" cmpd="thickThin" algn="ctr">
              <a:solidFill>
                <a:srgbClr val="FFC000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33811" name="Прямоугольник: скругленные верхние углы 9"/>
            <p:cNvSpPr txBox="1">
              <a:spLocks noChangeArrowheads="1"/>
            </p:cNvSpPr>
            <p:nvPr/>
          </p:nvSpPr>
          <p:spPr bwMode="auto">
            <a:xfrm>
              <a:off x="2488018" y="518301"/>
              <a:ext cx="3211023" cy="466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0480" tIns="91440" rIns="30480" bIns="30480"/>
            <a:lstStyle>
              <a:lvl1pPr marL="342900" indent="-342900" defTabSz="10668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228600" indent="-228600" defTabSz="10668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0668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0668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0668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1" algn="ctr" fontAlgn="base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"/>
              </a:pPr>
              <a:r>
                <a:rPr lang="ru-RU" altLang="ru-RU" sz="2400">
                  <a:solidFill>
                    <a:srgbClr val="000000"/>
                  </a:solidFill>
                  <a:latin typeface="Segoe"/>
                </a:rPr>
                <a:t>Особое внимание должно быть обращено на итоги проведённого исследования, на личный вклад в него автора.</a:t>
              </a:r>
            </a:p>
          </p:txBody>
        </p:sp>
      </p:grpSp>
      <p:grpSp>
        <p:nvGrpSpPr>
          <p:cNvPr id="33798" name="Группа 8"/>
          <p:cNvGrpSpPr>
            <a:grpSpLocks/>
          </p:cNvGrpSpPr>
          <p:nvPr/>
        </p:nvGrpSpPr>
        <p:grpSpPr bwMode="auto">
          <a:xfrm>
            <a:off x="4583114" y="5826126"/>
            <a:ext cx="2251075" cy="576263"/>
            <a:chOff x="2786877" y="4025208"/>
            <a:chExt cx="2605140" cy="1140183"/>
          </a:xfrm>
        </p:grpSpPr>
        <p:sp>
          <p:nvSpPr>
            <p:cNvPr id="33808" name="Прямоугольник 17"/>
            <p:cNvSpPr>
              <a:spLocks noChangeArrowheads="1"/>
            </p:cNvSpPr>
            <p:nvPr/>
          </p:nvSpPr>
          <p:spPr bwMode="auto">
            <a:xfrm>
              <a:off x="2789742" y="4025208"/>
              <a:ext cx="2581601" cy="1140183"/>
            </a:xfrm>
            <a:prstGeom prst="rect">
              <a:avLst/>
            </a:prstGeom>
            <a:solidFill>
              <a:srgbClr val="FFC000"/>
            </a:solidFill>
            <a:ln w="55000" cmpd="thickThin" algn="ctr">
              <a:solidFill>
                <a:srgbClr val="FFC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3366"/>
                </a:solidFill>
              </a:endParaRPr>
            </a:p>
          </p:txBody>
        </p:sp>
        <p:sp>
          <p:nvSpPr>
            <p:cNvPr id="33809" name="TextBox 18"/>
            <p:cNvSpPr txBox="1">
              <a:spLocks noChangeArrowheads="1"/>
            </p:cNvSpPr>
            <p:nvPr/>
          </p:nvSpPr>
          <p:spPr bwMode="auto">
            <a:xfrm>
              <a:off x="2786877" y="4191247"/>
              <a:ext cx="2605140" cy="909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3820" tIns="0" rIns="27940" bIns="0" anchor="ctr"/>
            <a:lstStyle>
              <a:lvl1pPr defTabSz="977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7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7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7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7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altLang="ru-RU" sz="2200" b="1">
                  <a:solidFill>
                    <a:srgbClr val="000000"/>
                  </a:solidFill>
                  <a:latin typeface="Segoe"/>
                </a:rPr>
                <a:t>Во второй части</a:t>
              </a:r>
              <a:endParaRPr lang="ru-RU" altLang="ru-RU" sz="2200">
                <a:solidFill>
                  <a:srgbClr val="000000"/>
                </a:solidFill>
                <a:latin typeface="Segoe"/>
              </a:endParaRPr>
            </a:p>
          </p:txBody>
        </p:sp>
      </p:grpSp>
      <p:sp>
        <p:nvSpPr>
          <p:cNvPr id="33799" name="Овал 6"/>
          <p:cNvSpPr>
            <a:spLocks noChangeArrowheads="1"/>
          </p:cNvSpPr>
          <p:nvPr/>
        </p:nvSpPr>
        <p:spPr bwMode="auto">
          <a:xfrm>
            <a:off x="3233739" y="5229225"/>
            <a:ext cx="1277937" cy="1277938"/>
          </a:xfrm>
          <a:prstGeom prst="ellipse">
            <a:avLst/>
          </a:prstGeom>
          <a:blipFill dpi="0" rotWithShape="0">
            <a:blip r:embed="rId2"/>
            <a:srcRect/>
            <a:stretch>
              <a:fillRect/>
            </a:stretch>
          </a:blipFill>
          <a:ln w="55000" cmpd="thickThin" algn="ctr">
            <a:solidFill>
              <a:srgbClr val="FFE8CB">
                <a:alpha val="90195"/>
              </a:srgbClr>
            </a:solidFill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3366"/>
              </a:solidFill>
            </a:endParaRPr>
          </a:p>
        </p:txBody>
      </p:sp>
      <p:grpSp>
        <p:nvGrpSpPr>
          <p:cNvPr id="33800" name="Группа 10"/>
          <p:cNvGrpSpPr>
            <a:grpSpLocks/>
          </p:cNvGrpSpPr>
          <p:nvPr/>
        </p:nvGrpSpPr>
        <p:grpSpPr bwMode="auto">
          <a:xfrm>
            <a:off x="7742239" y="2516189"/>
            <a:ext cx="2720975" cy="4295775"/>
            <a:chOff x="5984956" y="402120"/>
            <a:chExt cx="3149047" cy="4784672"/>
          </a:xfrm>
        </p:grpSpPr>
        <p:sp>
          <p:nvSpPr>
            <p:cNvPr id="16" name="Прямоугольник: скругленные верхние углы 15"/>
            <p:cNvSpPr/>
            <p:nvPr/>
          </p:nvSpPr>
          <p:spPr>
            <a:xfrm>
              <a:off x="5984956" y="402120"/>
              <a:ext cx="3149047" cy="4729858"/>
            </a:xfrm>
            <a:prstGeom prst="round2SameRect">
              <a:avLst>
                <a:gd name="adj1" fmla="val 8000"/>
                <a:gd name="adj2" fmla="val 0"/>
              </a:avLst>
            </a:prstGeom>
            <a:solidFill>
              <a:srgbClr val="FFFFFF">
                <a:alpha val="90000"/>
                <a:hueOff val="0"/>
                <a:satOff val="0"/>
                <a:lumOff val="0"/>
                <a:alphaOff val="0"/>
              </a:srgbClr>
            </a:solidFill>
            <a:ln w="55000" cap="flat" cmpd="thickThin" algn="ctr">
              <a:solidFill>
                <a:srgbClr val="FFC000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33807" name="Прямоугольник: скругленные верхние углы 14"/>
            <p:cNvSpPr txBox="1">
              <a:spLocks noChangeArrowheads="1"/>
            </p:cNvSpPr>
            <p:nvPr/>
          </p:nvSpPr>
          <p:spPr bwMode="auto">
            <a:xfrm>
              <a:off x="6046970" y="518826"/>
              <a:ext cx="3087033" cy="4667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0480" tIns="91440" rIns="30480" bIns="30480"/>
            <a:lstStyle>
              <a:lvl1pPr marL="342900" indent="-342900" defTabSz="10668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228600" indent="-228600" defTabSz="10668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0668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0668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0668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1" algn="ctr" fontAlgn="base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"/>
              </a:pPr>
              <a:r>
                <a:rPr lang="ru-RU" altLang="ru-RU" sz="2400">
                  <a:solidFill>
                    <a:srgbClr val="000000"/>
                  </a:solidFill>
                  <a:latin typeface="Segoe"/>
                </a:rPr>
                <a:t>кратко изложить основные выводы по результатам исследования, не повторяя тех выводов, которые уже были сделаны.</a:t>
              </a:r>
            </a:p>
          </p:txBody>
        </p:sp>
      </p:grpSp>
      <p:grpSp>
        <p:nvGrpSpPr>
          <p:cNvPr id="33801" name="Группа 11"/>
          <p:cNvGrpSpPr>
            <a:grpSpLocks/>
          </p:cNvGrpSpPr>
          <p:nvPr/>
        </p:nvGrpSpPr>
        <p:grpSpPr bwMode="auto">
          <a:xfrm>
            <a:off x="7810500" y="5826125"/>
            <a:ext cx="1974850" cy="647700"/>
            <a:chOff x="6038726" y="4161154"/>
            <a:chExt cx="2285935" cy="720538"/>
          </a:xfrm>
        </p:grpSpPr>
        <p:sp>
          <p:nvSpPr>
            <p:cNvPr id="33804" name="Прямоугольник 13"/>
            <p:cNvSpPr>
              <a:spLocks noChangeArrowheads="1"/>
            </p:cNvSpPr>
            <p:nvPr/>
          </p:nvSpPr>
          <p:spPr bwMode="auto">
            <a:xfrm>
              <a:off x="6147521" y="4161154"/>
              <a:ext cx="2177140" cy="698831"/>
            </a:xfrm>
            <a:prstGeom prst="rect">
              <a:avLst/>
            </a:prstGeom>
            <a:solidFill>
              <a:srgbClr val="FFC000"/>
            </a:solidFill>
            <a:ln w="55000" cmpd="thickThin" algn="ctr">
              <a:solidFill>
                <a:srgbClr val="FFC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3366"/>
                </a:solidFill>
              </a:endParaRPr>
            </a:p>
          </p:txBody>
        </p:sp>
        <p:sp>
          <p:nvSpPr>
            <p:cNvPr id="33805" name="TextBox 14"/>
            <p:cNvSpPr txBox="1">
              <a:spLocks noChangeArrowheads="1"/>
            </p:cNvSpPr>
            <p:nvPr/>
          </p:nvSpPr>
          <p:spPr bwMode="auto">
            <a:xfrm>
              <a:off x="6038726" y="4182861"/>
              <a:ext cx="2285935" cy="698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3820" tIns="0" rIns="27940" bIns="0" anchor="ctr"/>
            <a:lstStyle>
              <a:lvl1pPr defTabSz="977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7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7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7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79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altLang="ru-RU" sz="2200" b="1">
                  <a:solidFill>
                    <a:srgbClr val="000000"/>
                  </a:solidFill>
                  <a:latin typeface="Segoe"/>
                </a:rPr>
                <a:t>В третьей части</a:t>
              </a:r>
              <a:r>
                <a:rPr lang="ru-RU" altLang="ru-RU" sz="2200">
                  <a:solidFill>
                    <a:srgbClr val="000000"/>
                  </a:solidFill>
                  <a:latin typeface="Segoe"/>
                </a:rPr>
                <a:t> </a:t>
              </a:r>
            </a:p>
          </p:txBody>
        </p:sp>
      </p:grpSp>
      <p:sp>
        <p:nvSpPr>
          <p:cNvPr id="33802" name="Овал 9"/>
          <p:cNvSpPr>
            <a:spLocks noChangeArrowheads="1"/>
          </p:cNvSpPr>
          <p:nvPr/>
        </p:nvSpPr>
        <p:spPr bwMode="auto">
          <a:xfrm>
            <a:off x="6626225" y="5372100"/>
            <a:ext cx="1181100" cy="1244600"/>
          </a:xfrm>
          <a:prstGeom prst="ellipse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55000" cmpd="thickThin" algn="ctr">
            <a:solidFill>
              <a:srgbClr val="FFE8CB">
                <a:alpha val="90195"/>
              </a:srgbClr>
            </a:solidFill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3366"/>
              </a:solidFill>
            </a:endParaRPr>
          </a:p>
        </p:txBody>
      </p:sp>
      <p:sp>
        <p:nvSpPr>
          <p:cNvPr id="33803" name="Овал 12"/>
          <p:cNvSpPr>
            <a:spLocks noChangeArrowheads="1"/>
          </p:cNvSpPr>
          <p:nvPr/>
        </p:nvSpPr>
        <p:spPr bwMode="auto">
          <a:xfrm>
            <a:off x="9626601" y="5656264"/>
            <a:ext cx="1006475" cy="1050925"/>
          </a:xfrm>
          <a:prstGeom prst="ellipse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55000" cmpd="thickThin" algn="ctr">
            <a:solidFill>
              <a:srgbClr val="FFE8CB">
                <a:alpha val="90195"/>
              </a:srgbClr>
            </a:solidFill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389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AutoShape 2"/>
          <p:cNvSpPr>
            <a:spLocks noGrp="1" noChangeArrowheads="1"/>
          </p:cNvSpPr>
          <p:nvPr>
            <p:ph type="title"/>
          </p:nvPr>
        </p:nvSpPr>
        <p:spPr>
          <a:xfrm>
            <a:off x="2855914" y="549275"/>
            <a:ext cx="7235825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Подготовка доклада</a:t>
            </a:r>
          </a:p>
        </p:txBody>
      </p:sp>
      <p:graphicFrame>
        <p:nvGraphicFramePr>
          <p:cNvPr id="53276" name="Group 28"/>
          <p:cNvGraphicFramePr>
            <a:graphicFrameLocks noGrp="1"/>
          </p:cNvGraphicFramePr>
          <p:nvPr>
            <p:ph type="tbl" idx="1"/>
          </p:nvPr>
        </p:nvGraphicFramePr>
        <p:xfrm>
          <a:off x="2566988" y="2205039"/>
          <a:ext cx="7924800" cy="4395787"/>
        </p:xfrm>
        <a:graphic>
          <a:graphicData uri="http://schemas.openxmlformats.org/drawingml/2006/table">
            <a:tbl>
              <a:tblPr/>
              <a:tblGrid>
                <a:gridCol w="2743200"/>
                <a:gridCol w="2590800"/>
                <a:gridCol w="2590800"/>
              </a:tblGrid>
              <a:tr h="439578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Первая часть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Краткое повторение введения с использованием примеров, цитат, вопросов,сравнений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Вторая часть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-"/>
                        <a:tabLst/>
                      </a:pPr>
                      <a:r>
                        <a:rPr kumimoji="0" lang="ru-RU" altLang="ru-RU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Итоги проведенного исследования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-"/>
                        <a:tabLst/>
                      </a:pPr>
                      <a:r>
                        <a:rPr kumimoji="0" lang="ru-RU" altLang="ru-RU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Личный вклад автора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Tx/>
                        <a:buChar char="-"/>
                        <a:tabLst/>
                      </a:pPr>
                      <a:r>
                        <a:rPr kumimoji="0" lang="ru-RU" altLang="ru-RU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Новизна предлагаемой работы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80000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65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Третья часть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kumimoji="0" lang="ru-RU" altLang="ru-RU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Основные выводы по результатам исследования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-Кульминация выступления (проблема, дальнейшие исследования)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6729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AutoShape 2"/>
          <p:cNvSpPr>
            <a:spLocks noGrp="1" noChangeArrowheads="1"/>
          </p:cNvSpPr>
          <p:nvPr>
            <p:ph type="title"/>
          </p:nvPr>
        </p:nvSpPr>
        <p:spPr>
          <a:xfrm>
            <a:off x="2855913" y="476250"/>
            <a:ext cx="7561262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Критерии 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защиты доклада</a:t>
            </a:r>
            <a:endParaRPr lang="ru-RU" altLang="ru-RU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38389" y="2400301"/>
            <a:ext cx="3578225" cy="2684463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altLang="ru-RU" i="1" smtClean="0"/>
              <a:t>Логичность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i="1" smtClean="0"/>
              <a:t>Точность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i="1" smtClean="0"/>
              <a:t>Ясность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i="1" smtClean="0"/>
              <a:t>Доступность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i="1" smtClean="0"/>
              <a:t>Убедительность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i="1" smtClean="0"/>
              <a:t>Интересность</a:t>
            </a:r>
          </a:p>
          <a:p>
            <a:pPr eaLnBrk="1" hangingPunct="1"/>
            <a:endParaRPr lang="ru-RU" altLang="ru-RU" i="1" smtClean="0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888164" y="2400301"/>
            <a:ext cx="3716337" cy="3116263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altLang="ru-RU" i="1" smtClean="0"/>
              <a:t>Выразительность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i="1" smtClean="0"/>
              <a:t>Уверенность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i="1" smtClean="0"/>
              <a:t>Контакт со слушателями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i="1" smtClean="0"/>
              <a:t>Уместность жестов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i="1" smtClean="0"/>
              <a:t>Выражение лица</a:t>
            </a:r>
          </a:p>
        </p:txBody>
      </p:sp>
      <p:pic>
        <p:nvPicPr>
          <p:cNvPr id="3584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5" y="4770438"/>
            <a:ext cx="2089150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0076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189" y="142875"/>
            <a:ext cx="8429625" cy="92868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b="1" dirty="0"/>
              <a:t>ОБЩАЯ СХЕМА ВЫСТУПЛЕНИЯ ПЕРЕД АУДИТОРИЕЙ ПО РЕЗУЛЬТАТАМ ВЫПОЛНЕНИЯ ИССЛЕДОВАТЕЛЬСКОЙ РАБОТЫ.</a:t>
            </a:r>
            <a:endParaRPr lang="ru-RU" sz="24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/>
          </p:nvPr>
        </p:nvGraphicFramePr>
        <p:xfrm>
          <a:off x="1809720" y="1142984"/>
          <a:ext cx="8643998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70155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189" y="142875"/>
            <a:ext cx="8429625" cy="92868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b="1"/>
              <a:t>ПРИМЕРЫ ВИДОВ ПРЕДСТАВЛЕНИЯ УЧЕБНЫХ ИССЛЕДОВАНИЙ И ПРОЕКТОВ</a:t>
            </a:r>
            <a:endParaRPr lang="ru-RU" sz="240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/>
          </p:nvPr>
        </p:nvGraphicFramePr>
        <p:xfrm>
          <a:off x="1881158" y="908720"/>
          <a:ext cx="8643998" cy="5949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27151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AutoShape 2"/>
          <p:cNvSpPr>
            <a:spLocks noGrp="1" noChangeArrowheads="1"/>
          </p:cNvSpPr>
          <p:nvPr>
            <p:ph type="title"/>
          </p:nvPr>
        </p:nvSpPr>
        <p:spPr>
          <a:xfrm>
            <a:off x="2855913" y="476250"/>
            <a:ext cx="7561262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Типичные ошибки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38389" y="2400300"/>
            <a:ext cx="8294687" cy="4457700"/>
          </a:xfrm>
        </p:spPr>
        <p:txBody>
          <a:bodyPr/>
          <a:lstStyle/>
          <a:p>
            <a:pPr eaLnBrk="1" hangingPunct="1">
              <a:spcBef>
                <a:spcPts val="0"/>
              </a:spcBef>
              <a:defRPr/>
            </a:pPr>
            <a:r>
              <a:rPr lang="ru-RU" altLang="ru-RU" sz="2400" i="1" dirty="0"/>
              <a:t>Иногда считают, что если написать больше, то это лучше. Это не верно. Важно уметь выделять главное  и укладываться в заданный объем.</a:t>
            </a: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endParaRPr lang="ru-RU" altLang="ru-RU" sz="2400" i="1" dirty="0"/>
          </a:p>
          <a:p>
            <a:pPr eaLnBrk="1" hangingPunct="1">
              <a:spcBef>
                <a:spcPts val="0"/>
              </a:spcBef>
              <a:defRPr/>
            </a:pPr>
            <a:r>
              <a:rPr lang="ru-RU" altLang="ru-RU" sz="2400" i="1" dirty="0"/>
              <a:t>Еще одна ошибка в том, что работа пишется как эссе. Много эмоций, чувств, но отсутствует фактический материал, структура. </a:t>
            </a: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endParaRPr lang="ru-RU" altLang="ru-RU" sz="1050" i="1" dirty="0"/>
          </a:p>
          <a:p>
            <a:pPr marL="0" indent="0" algn="ctr" eaLnBrk="1" hangingPunct="1">
              <a:spcBef>
                <a:spcPts val="0"/>
              </a:spcBef>
              <a:buNone/>
              <a:defRPr/>
            </a:pPr>
            <a:r>
              <a:rPr lang="ru-RU" altLang="ru-RU" sz="2400" i="1" dirty="0"/>
              <a:t>Исследовательская работа по стилю отличается             от литературного произведения. </a:t>
            </a:r>
          </a:p>
          <a:p>
            <a:pPr marL="0" indent="0" algn="ctr" eaLnBrk="1" hangingPunct="1">
              <a:spcBef>
                <a:spcPts val="0"/>
              </a:spcBef>
              <a:buNone/>
              <a:defRPr/>
            </a:pPr>
            <a:r>
              <a:rPr lang="ru-RU" altLang="ru-RU" sz="2400" i="1" dirty="0"/>
              <a:t>Здесь важно четко, ясно и последовательно излагать факты.</a:t>
            </a:r>
          </a:p>
          <a:p>
            <a:pPr eaLnBrk="1" hangingPunct="1">
              <a:defRPr/>
            </a:pPr>
            <a:endParaRPr lang="ru-RU" altLang="ru-RU" i="1" dirty="0"/>
          </a:p>
        </p:txBody>
      </p:sp>
    </p:spTree>
    <p:extLst>
      <p:ext uri="{BB962C8B-B14F-4D97-AF65-F5344CB8AC3E}">
        <p14:creationId xmlns:p14="http://schemas.microsoft.com/office/powerpoint/2010/main" val="474115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/>
          <p:cNvSpPr>
            <a:spLocks noGrp="1" noChangeArrowheads="1"/>
          </p:cNvSpPr>
          <p:nvPr>
            <p:ph type="ctrTitle"/>
          </p:nvPr>
        </p:nvSpPr>
        <p:spPr>
          <a:xfrm>
            <a:off x="1524000" y="1052737"/>
            <a:ext cx="9144001" cy="1967359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Методические рекомендации </a:t>
            </a:r>
            <a:br>
              <a:rPr lang="ru-RU" altLang="ru-RU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 написанию и оформлению исследовательской работы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16501" y="3760788"/>
            <a:ext cx="5122863" cy="601662"/>
          </a:xfrm>
        </p:spPr>
        <p:txBody>
          <a:bodyPr/>
          <a:lstStyle/>
          <a:p>
            <a:pPr algn="ctr" eaLnBrk="1" hangingPunct="1"/>
            <a:r>
              <a:rPr lang="ru-RU" altLang="ru-RU" i="1" smtClean="0"/>
              <a:t>Благодарю за внимание!</a:t>
            </a:r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524000" y="-27384"/>
            <a:ext cx="1561381" cy="1218051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39941" name="Прямоугольник 4"/>
          <p:cNvSpPr>
            <a:spLocks noChangeArrowheads="1"/>
          </p:cNvSpPr>
          <p:nvPr/>
        </p:nvSpPr>
        <p:spPr bwMode="auto">
          <a:xfrm>
            <a:off x="3071814" y="-26988"/>
            <a:ext cx="7596187" cy="120015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МБУДО «Городской центр развития</a:t>
            </a:r>
            <a:r>
              <a:rPr lang="en-US" altLang="ru-RU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научно-технического творчества детей и юношества»</a:t>
            </a:r>
            <a:endParaRPr lang="en-US" altLang="ru-RU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2060"/>
              </a:solidFill>
            </a:endParaRPr>
          </a:p>
        </p:txBody>
      </p:sp>
      <p:pic>
        <p:nvPicPr>
          <p:cNvPr id="39942" name="Picture 4" descr="j019538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9" y="3716338"/>
            <a:ext cx="2592387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2794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39976" y="2371726"/>
            <a:ext cx="8328025" cy="4297363"/>
          </a:xfrm>
        </p:spPr>
        <p:txBody>
          <a:bodyPr/>
          <a:lstStyle/>
          <a:p>
            <a:pPr marL="0" indent="0" algn="r" eaLnBrk="1" hangingPunct="1">
              <a:spcBef>
                <a:spcPts val="0"/>
              </a:spcBef>
              <a:buNone/>
              <a:defRPr/>
            </a:pPr>
            <a:endParaRPr lang="ru-RU" altLang="ru-RU" sz="1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algn="r" eaLnBrk="1" hangingPunct="1">
              <a:spcBef>
                <a:spcPts val="0"/>
              </a:spcBef>
              <a:buNone/>
              <a:defRPr/>
            </a:pPr>
            <a:r>
              <a:rPr lang="ru-RU" altLang="ru-RU" sz="16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«Исследовательская деятельность учащихся -  высший уровень мыслительной деятельности, предполагающий отталкивание </a:t>
            </a:r>
          </a:p>
          <a:p>
            <a:pPr marL="0" indent="0" algn="r" eaLnBrk="1" hangingPunct="1">
              <a:spcBef>
                <a:spcPts val="0"/>
              </a:spcBef>
              <a:buNone/>
              <a:defRPr/>
            </a:pPr>
            <a:r>
              <a:rPr lang="ru-RU" altLang="ru-RU" sz="16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от проблем конкретного учебного задания, овладение основными</a:t>
            </a:r>
          </a:p>
          <a:p>
            <a:pPr marL="0" indent="0" algn="r" eaLnBrk="1" hangingPunct="1">
              <a:spcBef>
                <a:spcPts val="0"/>
              </a:spcBef>
              <a:buNone/>
              <a:defRPr/>
            </a:pPr>
            <a:r>
              <a:rPr lang="ru-RU" altLang="ru-RU" sz="16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способами культуры умственного труда, развитие человеческих знаний».</a:t>
            </a:r>
          </a:p>
          <a:p>
            <a:pPr eaLnBrk="1" hangingPunct="1">
              <a:defRPr/>
            </a:pPr>
            <a:endParaRPr lang="ru-RU" altLang="ru-RU" sz="24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r>
              <a:rPr lang="ru-RU" altLang="ru-RU" sz="24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Подготовка к проведению научного исследования.</a:t>
            </a:r>
          </a:p>
          <a:p>
            <a:pPr eaLnBrk="1" hangingPunct="1">
              <a:defRPr/>
            </a:pPr>
            <a:r>
              <a:rPr lang="ru-RU" altLang="ru-RU" sz="24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Проведение научного исследования</a:t>
            </a:r>
          </a:p>
          <a:p>
            <a:pPr eaLnBrk="1" hangingPunct="1">
              <a:defRPr/>
            </a:pPr>
            <a:r>
              <a:rPr lang="ru-RU" altLang="ru-RU" sz="24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Оформление научно-исследовательской работы</a:t>
            </a:r>
          </a:p>
          <a:p>
            <a:pPr eaLnBrk="1" hangingPunct="1">
              <a:defRPr/>
            </a:pPr>
            <a:r>
              <a:rPr lang="ru-RU" altLang="ru-RU" sz="24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Защита результатов исследования</a:t>
            </a:r>
          </a:p>
        </p:txBody>
      </p:sp>
      <p:sp>
        <p:nvSpPr>
          <p:cNvPr id="11266" name="AutoShape 2"/>
          <p:cNvSpPr>
            <a:spLocks noGrp="1" noChangeArrowheads="1"/>
          </p:cNvSpPr>
          <p:nvPr>
            <p:ph type="title"/>
          </p:nvPr>
        </p:nvSpPr>
        <p:spPr>
          <a:xfrm>
            <a:off x="2627313" y="771525"/>
            <a:ext cx="73787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Этапы проведения научного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3314464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Grp="1" noChangeArrowheads="1"/>
          </p:cNvSpPr>
          <p:nvPr>
            <p:ph type="title"/>
          </p:nvPr>
        </p:nvSpPr>
        <p:spPr>
          <a:xfrm>
            <a:off x="2286000" y="762000"/>
            <a:ext cx="8382000" cy="1143000"/>
          </a:xfrm>
        </p:spPr>
        <p:txBody>
          <a:bodyPr/>
          <a:lstStyle/>
          <a:p>
            <a:pPr algn="ctr" eaLnBrk="1" hangingPunct="1"/>
            <a:r>
              <a:rPr lang="ru-RU" altLang="ru-RU" smtClean="0"/>
              <a:t>Подготовка к проведению научного исследования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55634" y="2836165"/>
            <a:ext cx="8243887" cy="3724275"/>
          </a:xfrm>
        </p:spPr>
        <p:txBody>
          <a:bodyPr/>
          <a:lstStyle/>
          <a:p>
            <a:pPr algn="just" eaLnBrk="1" hangingPunct="1"/>
            <a:r>
              <a:rPr lang="ru-RU" altLang="ru-RU" sz="2400" i="1" dirty="0"/>
              <a:t>Определение объектной области, объекта и предмета исследования</a:t>
            </a:r>
          </a:p>
          <a:p>
            <a:pPr algn="just" eaLnBrk="1" hangingPunct="1"/>
            <a:r>
              <a:rPr lang="ru-RU" altLang="ru-RU" sz="2400" i="1" dirty="0"/>
              <a:t>Выбор и формулировка темы, проблемы и обоснование их актуальности</a:t>
            </a:r>
          </a:p>
          <a:p>
            <a:pPr algn="just" eaLnBrk="1" hangingPunct="1"/>
            <a:r>
              <a:rPr lang="ru-RU" altLang="ru-RU" sz="2400" i="1" dirty="0"/>
              <a:t>Изучение научной литературы и уточнение темы</a:t>
            </a:r>
          </a:p>
          <a:p>
            <a:pPr algn="just" eaLnBrk="1" hangingPunct="1"/>
            <a:r>
              <a:rPr lang="ru-RU" altLang="ru-RU" sz="2400" i="1" dirty="0"/>
              <a:t>Формулировка гипотезы</a:t>
            </a:r>
          </a:p>
          <a:p>
            <a:pPr algn="just" eaLnBrk="1" hangingPunct="1"/>
            <a:r>
              <a:rPr lang="ru-RU" altLang="ru-RU" sz="2400" i="1" dirty="0"/>
              <a:t>Формулировка целей и задач исследования</a:t>
            </a:r>
          </a:p>
          <a:p>
            <a:pPr eaLnBrk="1" hangingPunct="1"/>
            <a:endParaRPr lang="ru-RU" altLang="ru-RU" sz="2400" i="1" dirty="0"/>
          </a:p>
        </p:txBody>
      </p:sp>
      <p:pic>
        <p:nvPicPr>
          <p:cNvPr id="4" name="Picture 4" descr="j021769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944" y="4841494"/>
            <a:ext cx="1855788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8689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Grp="1" noChangeArrowheads="1"/>
          </p:cNvSpPr>
          <p:nvPr>
            <p:ph type="title"/>
          </p:nvPr>
        </p:nvSpPr>
        <p:spPr>
          <a:xfrm>
            <a:off x="2286000" y="762000"/>
            <a:ext cx="8274050" cy="1143000"/>
          </a:xfrm>
        </p:spPr>
        <p:txBody>
          <a:bodyPr/>
          <a:lstStyle/>
          <a:p>
            <a:pPr algn="ctr" eaLnBrk="1" hangingPunct="1"/>
            <a:r>
              <a:rPr lang="ru-RU" altLang="ru-RU" smtClean="0"/>
              <a:t>Определение</a:t>
            </a:r>
            <a:r>
              <a:rPr lang="ru-RU" altLang="ru-RU" sz="3200"/>
              <a:t> сферы научно-исследовательской деятельности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62200" y="2362200"/>
            <a:ext cx="8197850" cy="4495800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None/>
              <a:defRPr/>
            </a:pPr>
            <a:endParaRPr lang="ru-RU" altLang="ru-RU" sz="600" b="1" i="1" dirty="0"/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altLang="ru-RU" b="1" i="1" dirty="0"/>
              <a:t>Объектная область исследования</a:t>
            </a:r>
            <a:r>
              <a:rPr lang="ru-RU" altLang="ru-RU" i="1" dirty="0"/>
              <a:t> – сфера науки, в которой находится объект исследования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altLang="ru-RU" b="1" i="1" dirty="0"/>
              <a:t>Объект исследования</a:t>
            </a:r>
            <a:r>
              <a:rPr lang="ru-RU" altLang="ru-RU" i="1" dirty="0"/>
              <a:t> – носитель проблемы (то, на что направлена деятельность)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altLang="ru-RU" b="1" i="1" dirty="0"/>
              <a:t>Предмет исследования</a:t>
            </a:r>
            <a:r>
              <a:rPr lang="ru-RU" altLang="ru-RU" i="1" dirty="0"/>
              <a:t> – конкретная часть объекта, внутри которой ведется поиск. Именно предмет исследования определяет тему работы</a:t>
            </a:r>
          </a:p>
        </p:txBody>
      </p:sp>
    </p:spTree>
    <p:extLst>
      <p:ext uri="{BB962C8B-B14F-4D97-AF65-F5344CB8AC3E}">
        <p14:creationId xmlns:p14="http://schemas.microsoft.com/office/powerpoint/2010/main" val="4250365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Grp="1" noChangeArrowheads="1"/>
          </p:cNvSpPr>
          <p:nvPr>
            <p:ph type="title"/>
          </p:nvPr>
        </p:nvSpPr>
        <p:spPr>
          <a:xfrm>
            <a:off x="2286001" y="762000"/>
            <a:ext cx="8347075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Выбор и формулировка темы и обоснование их актуальности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24113" y="2636839"/>
            <a:ext cx="3770312" cy="372427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400" b="1" i="1"/>
              <a:t>    Критерии выбора темы: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400" i="1"/>
              <a:t>Интерес для обучающегося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400" i="1"/>
              <a:t>Обоюдный интерес ученика и педагога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400" i="1"/>
              <a:t>Реализуемость в имеющихся условиях   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672263" y="2636839"/>
            <a:ext cx="3770312" cy="372427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b="1" i="1" smtClean="0"/>
              <a:t>   </a:t>
            </a:r>
            <a:r>
              <a:rPr lang="ru-RU" altLang="ru-RU" sz="2400" b="1" i="1"/>
              <a:t>Критерии формулировки темы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400" i="1"/>
              <a:t>Лаконичность, взаимосвязь понятий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400" i="1"/>
              <a:t>Актуальность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400" i="1"/>
              <a:t>Наличие проблемы в области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4157184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Grp="1" noChangeArrowheads="1"/>
          </p:cNvSpPr>
          <p:nvPr>
            <p:ph type="title"/>
          </p:nvPr>
        </p:nvSpPr>
        <p:spPr>
          <a:xfrm>
            <a:off x="2201863" y="188913"/>
            <a:ext cx="8496300" cy="1905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3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Как правильно написать и оформить исследовательскую работу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01864" y="2636838"/>
            <a:ext cx="8466137" cy="422116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400" b="1" i="1"/>
              <a:t>    </a:t>
            </a:r>
            <a:endParaRPr lang="ru-RU" altLang="ru-RU" sz="2400" i="1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438401" y="2420939"/>
            <a:ext cx="8194675" cy="4321175"/>
          </a:xfrm>
          <a:prstGeom prst="rect">
            <a:avLst/>
          </a:prstGeom>
        </p:spPr>
        <p:txBody>
          <a:bodyPr lIns="0" tIns="0" rIns="0" bIns="0">
            <a:normAutofit fontScale="85000" lnSpcReduction="20000"/>
          </a:bodyPr>
          <a:lstStyle>
            <a:lvl1pPr marL="460375" indent="-460375" algn="l" defTabSz="912813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defRPr>
            </a:lvl1pPr>
            <a:lvl2pPr marL="854075" indent="-393700" algn="l" defTabSz="912813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defRPr>
            </a:lvl2pPr>
            <a:lvl3pPr marL="1258888" indent="-404813" algn="l" defTabSz="912813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defRPr>
            </a:lvl3pPr>
            <a:lvl4pPr marL="1655763" indent="-396875" algn="l" defTabSz="912813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defRPr>
            </a:lvl4pPr>
            <a:lvl5pPr marL="1941513" indent="-400050" algn="l" defTabSz="912813" rtl="0"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2800" b="1" dirty="0">
                <a:solidFill>
                  <a:srgbClr val="002A56">
                    <a:lumMod val="75000"/>
                    <a:lumOff val="25000"/>
                  </a:srgbClr>
                </a:solidFill>
              </a:rPr>
              <a:t>Структура  работы:</a:t>
            </a:r>
            <a:endParaRPr lang="ru-RU" sz="2800" dirty="0">
              <a:solidFill>
                <a:srgbClr val="002A56">
                  <a:lumMod val="75000"/>
                  <a:lumOff val="25000"/>
                </a:srgbClr>
              </a:solidFill>
            </a:endParaRPr>
          </a:p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</a:rPr>
              <a:t>титульный лист;</a:t>
            </a:r>
          </a:p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</a:rPr>
              <a:t>содержание с указанием разделов и страниц;</a:t>
            </a:r>
          </a:p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</a:rPr>
              <a:t>введение с постановкой цели и задач, определением предмета и объекта исследования, обоснованием актуальности темы и методов исследования;</a:t>
            </a:r>
          </a:p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</a:rPr>
              <a:t>основное содержание (главы или разделы);</a:t>
            </a:r>
          </a:p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</a:rPr>
              <a:t>заключение, содержащее выводы и практические рекомендации;</a:t>
            </a:r>
          </a:p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</a:rPr>
              <a:t>список используемых источников и литературы, оформленный в соответствии с правилами составления библиографического списка;</a:t>
            </a:r>
          </a:p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</a:rPr>
              <a:t>приложения (при необходимости).</a:t>
            </a:r>
          </a:p>
        </p:txBody>
      </p:sp>
    </p:spTree>
    <p:extLst>
      <p:ext uri="{BB962C8B-B14F-4D97-AF65-F5344CB8AC3E}">
        <p14:creationId xmlns:p14="http://schemas.microsoft.com/office/powerpoint/2010/main" val="1446209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Титульный лист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286000" y="2368550"/>
            <a:ext cx="8382000" cy="44894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600" b="1" kern="0" dirty="0">
                <a:solidFill>
                  <a:srgbClr val="000000"/>
                </a:solidFill>
              </a:rPr>
              <a:t>_____________________________________________________________</a:t>
            </a:r>
          </a:p>
          <a:p>
            <a:pPr marL="0" indent="0" algn="ct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600" b="1" kern="0" dirty="0">
                <a:solidFill>
                  <a:srgbClr val="000000"/>
                </a:solidFill>
              </a:rPr>
              <a:t>(образовательная организация (учреждение))</a:t>
            </a:r>
          </a:p>
          <a:p>
            <a:pPr marL="0" indent="0" algn="ct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600" b="1" kern="0" dirty="0">
                <a:solidFill>
                  <a:srgbClr val="000000"/>
                </a:solidFill>
              </a:rPr>
              <a:t>                           _____________________________________________________________ </a:t>
            </a:r>
          </a:p>
          <a:p>
            <a:pPr marL="0" indent="0" algn="ct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600" b="1" kern="0" dirty="0">
                <a:solidFill>
                  <a:srgbClr val="000000"/>
                </a:solidFill>
              </a:rPr>
              <a:t>(название конкурса)</a:t>
            </a:r>
          </a:p>
          <a:p>
            <a:pPr marL="0" indent="0" algn="ct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600" b="1" kern="0" dirty="0">
                <a:solidFill>
                  <a:srgbClr val="000000"/>
                </a:solidFill>
              </a:rPr>
              <a:t>  _____________________________________________________________</a:t>
            </a:r>
          </a:p>
          <a:p>
            <a:pPr marL="0" indent="0" algn="ct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600" b="1" kern="0" dirty="0">
                <a:solidFill>
                  <a:srgbClr val="000000"/>
                </a:solidFill>
              </a:rPr>
              <a:t>(номинация)</a:t>
            </a:r>
          </a:p>
          <a:p>
            <a:pPr marL="0" indent="0" algn="ct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600" b="1" kern="0" dirty="0">
                <a:solidFill>
                  <a:srgbClr val="000000"/>
                </a:solidFill>
              </a:rPr>
              <a:t>Тема:__________________________________________________________</a:t>
            </a:r>
          </a:p>
          <a:p>
            <a:pPr marL="0" indent="0" algn="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endParaRPr lang="ru-RU" altLang="ru-RU" sz="1400" b="1" kern="0" dirty="0">
              <a:solidFill>
                <a:srgbClr val="000000"/>
              </a:solidFill>
            </a:endParaRPr>
          </a:p>
          <a:p>
            <a:pPr marL="0" indent="0" algn="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400" b="1" kern="0" dirty="0">
                <a:solidFill>
                  <a:srgbClr val="000000"/>
                </a:solidFill>
              </a:rPr>
              <a:t>Автор______________________</a:t>
            </a:r>
          </a:p>
          <a:p>
            <a:pPr marL="0" indent="0" algn="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400" b="1" kern="0" dirty="0">
                <a:solidFill>
                  <a:srgbClr val="000000"/>
                </a:solidFill>
              </a:rPr>
              <a:t>(Ф.,И.,О)</a:t>
            </a:r>
          </a:p>
          <a:p>
            <a:pPr marL="0" indent="0" algn="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400" b="1" kern="0" dirty="0">
                <a:solidFill>
                  <a:srgbClr val="000000"/>
                </a:solidFill>
              </a:rPr>
              <a:t>Возраст____________________</a:t>
            </a:r>
          </a:p>
          <a:p>
            <a:pPr marL="0" indent="0" algn="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400" b="1" kern="0" dirty="0">
                <a:solidFill>
                  <a:srgbClr val="000000"/>
                </a:solidFill>
              </a:rPr>
              <a:t>Класс______________________</a:t>
            </a:r>
          </a:p>
          <a:p>
            <a:pPr marL="0" indent="0" algn="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endParaRPr lang="ru-RU" altLang="ru-RU" sz="1400" b="1" kern="0" dirty="0">
              <a:solidFill>
                <a:srgbClr val="000000"/>
              </a:solidFill>
            </a:endParaRPr>
          </a:p>
          <a:p>
            <a:pPr marL="0" indent="0" algn="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400" b="1" kern="0" dirty="0">
                <a:solidFill>
                  <a:srgbClr val="000000"/>
                </a:solidFill>
              </a:rPr>
              <a:t>Руководитель_______________</a:t>
            </a:r>
          </a:p>
          <a:p>
            <a:pPr marL="0" indent="0" algn="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400" b="1" kern="0" dirty="0">
                <a:solidFill>
                  <a:srgbClr val="000000"/>
                </a:solidFill>
              </a:rPr>
              <a:t>(Ф., И., О., должность.)</a:t>
            </a:r>
          </a:p>
          <a:p>
            <a:pPr marL="0" indent="0" algn="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400" b="1" kern="0" dirty="0">
                <a:solidFill>
                  <a:srgbClr val="000000"/>
                </a:solidFill>
              </a:rPr>
              <a:t>Научный консультант________</a:t>
            </a:r>
          </a:p>
          <a:p>
            <a:pPr marL="0" indent="0" algn="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400" b="1" kern="0" dirty="0">
                <a:solidFill>
                  <a:srgbClr val="000000"/>
                </a:solidFill>
              </a:rPr>
              <a:t>(Ф., И., О., должность).</a:t>
            </a:r>
          </a:p>
          <a:p>
            <a:pPr marL="0" indent="0" algn="ct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400" b="1" kern="0" dirty="0">
                <a:solidFill>
                  <a:srgbClr val="000000"/>
                </a:solidFill>
              </a:rPr>
              <a:t>Тула </a:t>
            </a:r>
          </a:p>
          <a:p>
            <a:pPr marL="0" indent="0" algn="ctr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400" b="1" kern="0">
                <a:solidFill>
                  <a:srgbClr val="000000"/>
                </a:solidFill>
              </a:rPr>
              <a:t>2021-2022</a:t>
            </a:r>
            <a:endParaRPr lang="ru-RU" altLang="ru-RU" sz="1400" b="1" kern="0" dirty="0">
              <a:solidFill>
                <a:srgbClr val="000000"/>
              </a:solidFill>
            </a:endParaRPr>
          </a:p>
          <a:p>
            <a:pPr marL="0" indent="0" eaLnBrk="1" hangingPunct="1">
              <a:lnSpc>
                <a:spcPct val="80000"/>
              </a:lnSpc>
              <a:buClr>
                <a:srgbClr val="00007D"/>
              </a:buClr>
              <a:buNone/>
              <a:defRPr/>
            </a:pPr>
            <a:r>
              <a:rPr lang="ru-RU" altLang="ru-RU" sz="1600" kern="0" dirty="0">
                <a:solidFill>
                  <a:srgbClr val="000000"/>
                </a:solidFill>
              </a:rPr>
              <a:t>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158378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Grp="1" noChangeArrowheads="1"/>
          </p:cNvSpPr>
          <p:nvPr>
            <p:ph type="title"/>
          </p:nvPr>
        </p:nvSpPr>
        <p:spPr>
          <a:xfrm>
            <a:off x="2286000" y="762000"/>
            <a:ext cx="83058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Правила оформления </a:t>
            </a:r>
            <a:b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текста работы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0" y="2371726"/>
            <a:ext cx="8382000" cy="44862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300" b="1" i="1" dirty="0" smtClean="0"/>
              <a:t>−</a:t>
            </a:r>
            <a:r>
              <a:rPr lang="ru-RU" altLang="ru-RU" sz="1100" b="1" i="1" dirty="0"/>
              <a:t>	</a:t>
            </a:r>
            <a:r>
              <a:rPr lang="ru-RU" altLang="ru-RU" sz="2300" b="1" i="1" dirty="0"/>
              <a:t>шрифт </a:t>
            </a:r>
            <a:r>
              <a:rPr lang="ru-RU" altLang="ru-RU" sz="2300" b="1" i="1" dirty="0" err="1"/>
              <a:t>Times</a:t>
            </a:r>
            <a:r>
              <a:rPr lang="ru-RU" altLang="ru-RU" sz="2300" b="1" i="1" dirty="0"/>
              <a:t> </a:t>
            </a:r>
            <a:r>
              <a:rPr lang="ru-RU" altLang="ru-RU" sz="2300" b="1" i="1" dirty="0" err="1"/>
              <a:t>New</a:t>
            </a:r>
            <a:r>
              <a:rPr lang="ru-RU" altLang="ru-RU" sz="2300" b="1" i="1" dirty="0"/>
              <a:t> </a:t>
            </a:r>
            <a:r>
              <a:rPr lang="ru-RU" altLang="ru-RU" sz="2300" b="1" i="1" dirty="0" err="1"/>
              <a:t>Roman</a:t>
            </a:r>
            <a:r>
              <a:rPr lang="ru-RU" altLang="ru-RU" sz="2300" b="1" i="1" dirty="0"/>
              <a:t>, размер14, прямой;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300" b="1" i="1" dirty="0"/>
              <a:t>−	красная строка – 1 см;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300" b="1" i="1" dirty="0"/>
              <a:t>−	межстрочный интервал – 1,5;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300" b="1" i="1" dirty="0"/>
              <a:t>−	выравнивание – «по ширине»;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300" b="1" i="1" dirty="0"/>
              <a:t>−	текст набирается без переносов.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300" b="1" i="1" dirty="0"/>
              <a:t>     Примечания и ссылки даются в конце работы. Нумерацию ссылок в тексте и в примечаниях следует производить по мере их появления в тексте и оформлять следующим образом: (1); (2); (3)…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300" b="1" i="1" dirty="0"/>
              <a:t>Если в тексте используются какие-либо сокращения, они обязательно должны быть расшифрованы.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altLang="ru-RU" sz="2300" i="1" dirty="0"/>
          </a:p>
        </p:txBody>
      </p:sp>
    </p:spTree>
    <p:extLst>
      <p:ext uri="{BB962C8B-B14F-4D97-AF65-F5344CB8AC3E}">
        <p14:creationId xmlns:p14="http://schemas.microsoft.com/office/powerpoint/2010/main" val="6559526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18">
  <a:themeElements>
    <a:clrScheme name="Template-Template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4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1298</Words>
  <Application>Microsoft Office PowerPoint</Application>
  <PresentationFormat>Широкоэкранный</PresentationFormat>
  <Paragraphs>230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8" baseType="lpstr">
      <vt:lpstr>Arial</vt:lpstr>
      <vt:lpstr>Calibri</vt:lpstr>
      <vt:lpstr>Calibri Light</vt:lpstr>
      <vt:lpstr>Segoe</vt:lpstr>
      <vt:lpstr>Segoe Semibold</vt:lpstr>
      <vt:lpstr>Times New Roman</vt:lpstr>
      <vt:lpstr>Trebuchet MS</vt:lpstr>
      <vt:lpstr>Wingdings</vt:lpstr>
      <vt:lpstr>Тема Office</vt:lpstr>
      <vt:lpstr>Капсулы</vt:lpstr>
      <vt:lpstr>Тема18</vt:lpstr>
      <vt:lpstr>Методические рекомендации  по написанию и оформлению исследовательской работы</vt:lpstr>
      <vt:lpstr>   Слово «исследование» означает извлечение   чего-либо из «следа».  Слово «реферат» связано с понятием «референция».  </vt:lpstr>
      <vt:lpstr>Этапы проведения научного исследования</vt:lpstr>
      <vt:lpstr>Подготовка к проведению научного исследования</vt:lpstr>
      <vt:lpstr>Определение сферы научно-исследовательской деятельности</vt:lpstr>
      <vt:lpstr>Выбор и формулировка темы и обоснование их актуальности</vt:lpstr>
      <vt:lpstr>Как правильно написать и оформить исследовательскую работу</vt:lpstr>
      <vt:lpstr>Титульный лист</vt:lpstr>
      <vt:lpstr>Правила оформления  текста работы</vt:lpstr>
      <vt:lpstr>Оглавление</vt:lpstr>
      <vt:lpstr> Аннотация</vt:lpstr>
      <vt:lpstr>Введение</vt:lpstr>
      <vt:lpstr>Формулирование гипотезы</vt:lpstr>
      <vt:lpstr>Формулирование целей  и задач исследования</vt:lpstr>
      <vt:lpstr>Определение методов исследования</vt:lpstr>
      <vt:lpstr>Основная структурная часть работы - главы.</vt:lpstr>
      <vt:lpstr>Основная часть работы</vt:lpstr>
      <vt:lpstr>Заключение</vt:lpstr>
      <vt:lpstr>Список используемых источников и литературы</vt:lpstr>
      <vt:lpstr>Оформление приложений</vt:lpstr>
      <vt:lpstr>Подготовка доклада</vt:lpstr>
      <vt:lpstr>Подготовка доклада</vt:lpstr>
      <vt:lpstr>Критерии защиты доклада</vt:lpstr>
      <vt:lpstr>ОБЩАЯ СХЕМА ВЫСТУПЛЕНИЯ ПЕРЕД АУДИТОРИЕЙ ПО РЕЗУЛЬТАТАМ ВЫПОЛНЕНИЯ ИССЛЕДОВАТЕЛЬСКОЙ РАБОТЫ.</vt:lpstr>
      <vt:lpstr>ПРИМЕРЫ ВИДОВ ПРЕДСТАВЛЕНИЯ УЧЕБНЫХ ИССЛЕДОВАНИЙ И ПРОЕКТОВ</vt:lpstr>
      <vt:lpstr>Типичные ошибки</vt:lpstr>
      <vt:lpstr>Методические рекомендации  по написанию и оформлению исследовательской работы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Методические рекомендации  по написанию и оформлению исследовательской работы</dc:title>
  <dc:creator>77</dc:creator>
  <cp:lastModifiedBy>77</cp:lastModifiedBy>
  <cp:revision>7</cp:revision>
  <dcterms:created xsi:type="dcterms:W3CDTF">2022-03-16T08:10:53Z</dcterms:created>
  <dcterms:modified xsi:type="dcterms:W3CDTF">2022-03-16T08:32:27Z</dcterms:modified>
</cp:coreProperties>
</file>