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5"/>
  </p:notesMasterIdLst>
  <p:sldIdLst>
    <p:sldId id="258" r:id="rId2"/>
    <p:sldId id="262" r:id="rId3"/>
    <p:sldId id="266" r:id="rId4"/>
    <p:sldId id="280" r:id="rId5"/>
    <p:sldId id="277" r:id="rId6"/>
    <p:sldId id="281" r:id="rId7"/>
    <p:sldId id="288" r:id="rId8"/>
    <p:sldId id="279" r:id="rId9"/>
    <p:sldId id="274" r:id="rId10"/>
    <p:sldId id="268" r:id="rId11"/>
    <p:sldId id="290" r:id="rId12"/>
    <p:sldId id="278" r:id="rId13"/>
    <p:sldId id="261" r:id="rId1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Титульный лист презентации" id="{C99834FD-54F2-4CD6-BA9B-FC7CF50DDDB1}">
          <p14:sldIdLst>
            <p14:sldId id="258"/>
          </p14:sldIdLst>
        </p14:section>
        <p14:section name="Слайды презентации" id="{2EFAA77F-3443-4E4A-BED4-48FDEE48566C}">
          <p14:sldIdLst>
            <p14:sldId id="262"/>
            <p14:sldId id="266"/>
            <p14:sldId id="280"/>
            <p14:sldId id="277"/>
            <p14:sldId id="281"/>
            <p14:sldId id="288"/>
            <p14:sldId id="279"/>
            <p14:sldId id="274"/>
            <p14:sldId id="268"/>
            <p14:sldId id="290"/>
            <p14:sldId id="278"/>
          </p14:sldIdLst>
        </p14:section>
        <p14:section name="Текст" id="{77336536-8E9B-4A58-BADB-42239D5660F5}">
          <p14:sldIdLst>
            <p14:sldId id="261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24285"/>
    <a:srgbClr val="1F497D"/>
    <a:srgbClr val="74AF65"/>
    <a:srgbClr val="FF0000"/>
    <a:srgbClr val="D2FEFC"/>
    <a:srgbClr val="05A198"/>
    <a:srgbClr val="8064A2"/>
    <a:srgbClr val="009999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Средний стиль 2 —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93296810-A885-4BE3-A3E7-6D5BEEA58F35}" styleName="Средний стиль 2 —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797" autoAdjust="0"/>
    <p:restoredTop sz="92240" autoAdjust="0"/>
  </p:normalViewPr>
  <p:slideViewPr>
    <p:cSldViewPr snapToGrid="0">
      <p:cViewPr varScale="1">
        <p:scale>
          <a:sx n="79" d="100"/>
          <a:sy n="79" d="100"/>
        </p:scale>
        <p:origin x="132" y="52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D639E95-FB4E-457C-A7F3-F17A06342E5A}" type="datetimeFigureOut">
              <a:rPr lang="ru-RU" smtClean="0"/>
              <a:t>17.06.2025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1A61C7-D7E7-4414-B716-4041DC7BFF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126011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4B3FC86-2D08-44DA-AD87-1AFBA6F2ECA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04A67142-D716-46A5-9E96-10F496001F2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5DAC649-9FFB-47C4-B83E-0F69B96592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3A9F67-036A-4A96-900D-8EC82B55B33A}" type="datetime1">
              <a:rPr lang="ru-RU" smtClean="0"/>
              <a:t>17.06.2025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0B4DC53-8102-4B78-8DD6-B1E911FF87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77B7E83-7749-47A5-B144-8F6287F31F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5700F-DD86-4363-A548-2C2B475AD9A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534767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5D3B68B-BFD6-401E-A08E-2FFE13990F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89B5689-3B48-4BC3-8789-0FE2D158EFA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8816600-B7F8-4F4E-8F33-05C785C57F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2125D-0B7F-4522-A46C-BDCB1788C8EE}" type="datetime1">
              <a:rPr lang="ru-RU" smtClean="0"/>
              <a:t>17.06.2025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D31A183-2B1A-459E-8DC9-17B64428EF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CDE5BC4-AB6F-4595-9E73-1A6CC1A0A4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5700F-DD86-4363-A548-2C2B475AD9A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381448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996A448-213E-4073-941C-697C45FE24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79AFB5B8-F3A7-4B06-B4A9-ED0616D9AE1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894CCA5-ABFC-4E1C-8F20-AC5E02AF27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1055DB-8795-42F2-8E1E-A51DD5A443EF}" type="datetime1">
              <a:rPr lang="ru-RU" smtClean="0"/>
              <a:t>17.06.2025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E467826-0261-4774-A02C-00A835AE3B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83735E3-2221-4D5B-B551-160B36A425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5700F-DD86-4363-A548-2C2B475AD9A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6291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9BE411C-F3D2-45BE-8BDB-914C14B719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72C6DD9-BC2E-4958-8454-ABE2935F216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DAB31DED-DEA6-4EA6-AA22-1894997402F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157AB55F-342F-404B-8C20-437F100345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DD9995-D2BF-4259-928D-D1EACAD4BEF6}" type="datetime1">
              <a:rPr lang="ru-RU" smtClean="0"/>
              <a:t>17.06.2025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333FB196-6553-4E8C-9B66-7C5FF7DEAB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5FD3C5A2-DF11-4482-9C78-E581733DA7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5700F-DD86-4363-A548-2C2B475AD9A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992211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C00B392-A7EB-4397-BDBF-AA6A6C80D5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1E9CA3A-0C43-40E3-A4AE-74A0D46E1F2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75F25EFA-029B-4313-8A74-7D0136AACF7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2DDBEFAD-890E-4E0C-B23A-288C02D96EF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02DC168E-FD10-4B55-B561-B711A1B7D50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55F0F731-9A72-40B2-8339-9CB504D8B5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FB8B2-0547-413A-A0F2-140016EA8FA6}" type="datetime1">
              <a:rPr lang="ru-RU" smtClean="0"/>
              <a:t>17.06.2025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433B0A3E-121B-43C0-8B8F-93AF4998B6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1A88D178-2C5F-4D3F-814D-226A3F3E7B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5700F-DD86-4363-A548-2C2B475AD9A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92779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07BC7B3-C414-4410-8335-344A3D4252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7487AE7F-D1AF-4583-AE72-9E8D27C6C0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B36FC-942F-402D-B2F8-AC13D8625F00}" type="datetime1">
              <a:rPr lang="ru-RU" smtClean="0"/>
              <a:t>17.06.2025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5D1B929D-9F3C-4198-8605-C8C1422E57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BC0A49A1-953A-4852-9D72-B57F62A385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5700F-DD86-4363-A548-2C2B475AD9A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469313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3E756DFB-2B0F-4F7B-8307-B25D52053C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456AC0-E1F8-4F44-A5EC-4CF121934E36}" type="datetime1">
              <a:rPr lang="ru-RU" smtClean="0"/>
              <a:t>17.06.2025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04A01287-B75D-43D4-858C-CA1993F480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3BB91FC9-DD2A-4BE8-BDEA-9546D889C7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5700F-DD86-4363-A548-2C2B475AD9A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57053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3B7DCC4-CF58-4392-B692-031BB5BDE5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77C4FE4-EFDE-4174-A192-051BE95DB0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ACAC639F-32F8-472A-A6BC-BED75D7B010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0D1462BA-B2BA-4047-B4F6-D6CB343587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80FF2-4F38-4756-8495-245D7DE09FF9}" type="datetime1">
              <a:rPr lang="ru-RU" smtClean="0"/>
              <a:t>17.06.2025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1EF4488A-C6AE-43BC-9C6B-2A1D3DE1C4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17D8D478-7D48-42AE-A8D6-B919CFD1E0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5700F-DD86-4363-A548-2C2B475AD9A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3328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569EE68-01CF-41BF-8BF4-A8B2D8687C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29B45AF2-AEAE-40F7-9057-7872DF1C14C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FDEB553F-3D5B-40D0-87E4-882C2EC702A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BA9AB1C2-09A6-4751-A5F5-7E612D96AE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4D953-FBF0-4C1D-A411-52D42AF5C5EA}" type="datetime1">
              <a:rPr lang="ru-RU" smtClean="0"/>
              <a:t>17.06.2025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EA2A3C5D-DE1D-4C47-B3A2-9CA5B686AA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52354844-CEA1-4719-9F57-009C2B3C13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5700F-DD86-4363-A548-2C2B475AD9A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17738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5F63DE1-C041-44B4-B725-988B1E30D0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9DE93137-0B7A-4444-AE44-8161C59D89A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B638765-4D0A-4A5B-9D39-1296CEE151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4333A-7F0C-4F9B-88C3-9333B1BA3A5E}" type="datetime1">
              <a:rPr lang="ru-RU" smtClean="0"/>
              <a:t>17.06.2025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2839317-7B17-498B-88AE-93EFB415D5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C4415E8-C5FD-4911-9019-D62D315147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5700F-DD86-4363-A548-2C2B475AD9A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21514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B2F1938B-9EB5-4B18-9DB9-439016518FA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1B7F0AFD-3947-4216-B86D-6D580326C4C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A5FE022-5473-41DF-BCA8-CD8E8CEC72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A04065-132B-472A-B199-E46A1828BC2A}" type="datetime1">
              <a:rPr lang="ru-RU" smtClean="0"/>
              <a:t>17.06.2025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A329224-04B3-47B4-88D6-EA57037707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9AC0D65-ABC2-4005-92D3-53CAA75637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5700F-DD86-4363-A548-2C2B475AD9A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67986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27A1963-B694-49B5-A3AD-04A559E0A8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6D799945-F698-47F5-BC41-B7795F8093A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C0F4862-99A6-47FA-86EE-3B539AE70F0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2627C2-1734-4008-B2A2-D91C9B1807D0}" type="datetime1">
              <a:rPr lang="ru-RU" smtClean="0"/>
              <a:t>17.06.2025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B1A49AA-08DA-473E-BA72-D2AAA8EA92B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C24A99D-9113-4857-B388-0312A666286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35700F-DD86-4363-A548-2C2B475AD9A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840646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sv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sv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sv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sv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g"/><Relationship Id="rId4" Type="http://schemas.openxmlformats.org/officeDocument/2006/relationships/image" Target="../media/image5.sv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sv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sv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C97A20B0-688A-4E6D-85AB-80227199058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98003"/>
            <a:ext cx="6594831" cy="3236683"/>
          </a:xfrm>
          <a:prstGeom prst="rect">
            <a:avLst/>
          </a:prstGeom>
        </p:spPr>
      </p:pic>
      <p:pic>
        <p:nvPicPr>
          <p:cNvPr id="8" name="Picture 4" descr="D:\КОНФЕРЕНЦИЯ\Фирменный стиль_ФГАОУ ДПО ИРПО\Лого\Лого_01.png">
            <a:extLst>
              <a:ext uri="{FF2B5EF4-FFF2-40B4-BE49-F238E27FC236}">
                <a16:creationId xmlns:a16="http://schemas.microsoft.com/office/drawing/2014/main" id="{BCA34B68-AF4E-42DA-81DF-696E5E70998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926" r="3311" b="17514"/>
          <a:stretch/>
        </p:blipFill>
        <p:spPr bwMode="auto">
          <a:xfrm>
            <a:off x="4509557" y="196522"/>
            <a:ext cx="3172884" cy="7802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Заголовок 1">
            <a:extLst>
              <a:ext uri="{FF2B5EF4-FFF2-40B4-BE49-F238E27FC236}">
                <a16:creationId xmlns:a16="http://schemas.microsoft.com/office/drawing/2014/main" id="{D7EE1311-8058-41BC-9A8F-A658C13C098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52719" y="1878388"/>
            <a:ext cx="10284224" cy="1983051"/>
          </a:xfrm>
        </p:spPr>
        <p:txBody>
          <a:bodyPr>
            <a:noAutofit/>
          </a:bodyPr>
          <a:lstStyle/>
          <a:p>
            <a:pPr algn="l"/>
            <a:r>
              <a:rPr lang="ru-RU" sz="4400" b="1" dirty="0">
                <a:solidFill>
                  <a:srgbClr val="024285"/>
                </a:solidFill>
                <a:latin typeface="Akrobat Black" panose="00000A00000000000000" pitchFamily="50" charset="-52"/>
              </a:rPr>
              <a:t>Демонстрационный экзамен в системе государственной итоговой аттестации среднего профессионального образования</a:t>
            </a:r>
          </a:p>
        </p:txBody>
      </p:sp>
      <p:sp>
        <p:nvSpPr>
          <p:cNvPr id="13" name="Подзаголовок 2">
            <a:extLst>
              <a:ext uri="{FF2B5EF4-FFF2-40B4-BE49-F238E27FC236}">
                <a16:creationId xmlns:a16="http://schemas.microsoft.com/office/drawing/2014/main" id="{04E998A3-0EB6-4B4D-8703-593B1BD98F71}"/>
              </a:ext>
            </a:extLst>
          </p:cNvPr>
          <p:cNvSpPr txBox="1">
            <a:spLocks/>
          </p:cNvSpPr>
          <p:nvPr/>
        </p:nvSpPr>
        <p:spPr>
          <a:xfrm>
            <a:off x="286511" y="4763017"/>
            <a:ext cx="11618975" cy="98783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dirty="0">
                <a:solidFill>
                  <a:srgbClr val="024285"/>
                </a:solidFill>
                <a:latin typeface="Akrobat Black" panose="00000A00000000000000" pitchFamily="50" charset="-52"/>
              </a:rPr>
              <a:t>Щеглова Т.М., преподаватель, </a:t>
            </a:r>
            <a:r>
              <a:rPr lang="ru-RU" dirty="0" err="1">
                <a:solidFill>
                  <a:srgbClr val="024285"/>
                </a:solidFill>
                <a:latin typeface="Akrobat Black" panose="00000A00000000000000" pitchFamily="50" charset="-52"/>
              </a:rPr>
              <a:t>к.п.н</a:t>
            </a:r>
            <a:r>
              <a:rPr lang="ru-RU" dirty="0">
                <a:solidFill>
                  <a:srgbClr val="024285"/>
                </a:solidFill>
                <a:latin typeface="Akrobat Black" panose="00000A00000000000000" pitchFamily="50" charset="-52"/>
              </a:rPr>
              <a:t>. ОГАПОУ «Старооскольский техникум технологий и дизайна»</a:t>
            </a:r>
          </a:p>
        </p:txBody>
      </p:sp>
      <p:sp>
        <p:nvSpPr>
          <p:cNvPr id="14" name="Подзаголовок 2">
            <a:extLst>
              <a:ext uri="{FF2B5EF4-FFF2-40B4-BE49-F238E27FC236}">
                <a16:creationId xmlns:a16="http://schemas.microsoft.com/office/drawing/2014/main" id="{2A3E7418-8CBA-4945-95FA-1E45277634F2}"/>
              </a:ext>
            </a:extLst>
          </p:cNvPr>
          <p:cNvSpPr txBox="1">
            <a:spLocks/>
          </p:cNvSpPr>
          <p:nvPr/>
        </p:nvSpPr>
        <p:spPr>
          <a:xfrm>
            <a:off x="0" y="6390143"/>
            <a:ext cx="12191999" cy="370272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ru-RU" sz="2000" dirty="0">
                <a:solidFill>
                  <a:srgbClr val="024285"/>
                </a:solidFill>
                <a:latin typeface="Akrobat Black" panose="00000A00000000000000" pitchFamily="50" charset="-52"/>
              </a:rPr>
              <a:t>2025 год</a:t>
            </a:r>
          </a:p>
        </p:txBody>
      </p:sp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906B79E0-A7F1-46AA-9A31-41B694E5594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110282"/>
            <a:ext cx="2062230" cy="10121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21320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18364808-ED48-48A9-80AB-6C38E7BB8DB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642463" y="966214"/>
            <a:ext cx="3549537" cy="4925569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4399AB0C-6768-4C80-A81C-15AAAFD7769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89836" y="158469"/>
            <a:ext cx="1144455" cy="743362"/>
          </a:xfrm>
          <a:prstGeom prst="rect">
            <a:avLst/>
          </a:prstGeom>
        </p:spPr>
      </p:pic>
      <p:sp>
        <p:nvSpPr>
          <p:cNvPr id="33" name="Подзаголовок 2">
            <a:extLst>
              <a:ext uri="{FF2B5EF4-FFF2-40B4-BE49-F238E27FC236}">
                <a16:creationId xmlns:a16="http://schemas.microsoft.com/office/drawing/2014/main" id="{8A300849-62BF-4DE2-BA28-A5737E47D917}"/>
              </a:ext>
            </a:extLst>
          </p:cNvPr>
          <p:cNvSpPr txBox="1">
            <a:spLocks/>
          </p:cNvSpPr>
          <p:nvPr/>
        </p:nvSpPr>
        <p:spPr>
          <a:xfrm>
            <a:off x="1612799" y="4730774"/>
            <a:ext cx="4341809" cy="16207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endParaRPr lang="ru-RU" sz="2800" dirty="0">
              <a:solidFill>
                <a:srgbClr val="024285"/>
              </a:solidFill>
              <a:latin typeface="Akrobat" pitchFamily="2" charset="-52"/>
            </a:endParaRPr>
          </a:p>
        </p:txBody>
      </p:sp>
      <p:sp>
        <p:nvSpPr>
          <p:cNvPr id="12" name="Заголовок 1">
            <a:extLst>
              <a:ext uri="{FF2B5EF4-FFF2-40B4-BE49-F238E27FC236}">
                <a16:creationId xmlns:a16="http://schemas.microsoft.com/office/drawing/2014/main" id="{2F18DCA0-D3A3-4009-8489-D68062919ED9}"/>
              </a:ext>
            </a:extLst>
          </p:cNvPr>
          <p:cNvSpPr txBox="1">
            <a:spLocks/>
          </p:cNvSpPr>
          <p:nvPr/>
        </p:nvSpPr>
        <p:spPr>
          <a:xfrm>
            <a:off x="493295" y="2479829"/>
            <a:ext cx="6108952" cy="387172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br>
              <a:rPr lang="ru-RU" b="1" dirty="0">
                <a:solidFill>
                  <a:srgbClr val="024285"/>
                </a:solidFill>
                <a:latin typeface="Akrobat" panose="00000800000000000000" pitchFamily="2" charset="-52"/>
              </a:rPr>
            </a:br>
            <a:endParaRPr lang="ru-RU" b="1" dirty="0">
              <a:solidFill>
                <a:srgbClr val="024285"/>
              </a:solidFill>
              <a:latin typeface="Akrobat" panose="00000800000000000000" pitchFamily="2" charset="-52"/>
            </a:endParaRP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68AED325-D5CC-4D5F-9D82-E92E2351C8ED}"/>
              </a:ext>
            </a:extLst>
          </p:cNvPr>
          <p:cNvSpPr/>
          <p:nvPr/>
        </p:nvSpPr>
        <p:spPr>
          <a:xfrm>
            <a:off x="119923" y="1029365"/>
            <a:ext cx="8420307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/>
            <a:r>
              <a:rPr lang="ru-RU" sz="2800" dirty="0">
                <a:solidFill>
                  <a:schemeClr val="accent1">
                    <a:lumMod val="75000"/>
                  </a:schemeClr>
                </a:solidFill>
                <a:latin typeface="Akrobat Black" panose="00000A00000000000000" pitchFamily="50" charset="-52"/>
              </a:rPr>
              <a:t>Сегодня профессиональное образование развивается очень быстрыми темпами. В условиях введения экономических санкций возрастают требования как к отечественному производителю, так и к производственникам, в том числе к будущим рабочим и специалистам среднего звена. </a:t>
            </a:r>
          </a:p>
          <a:p>
            <a:pPr indent="457200"/>
            <a:r>
              <a:rPr lang="ru-RU" sz="2800" dirty="0">
                <a:solidFill>
                  <a:schemeClr val="accent1">
                    <a:lumMod val="75000"/>
                  </a:schemeClr>
                </a:solidFill>
                <a:latin typeface="Akrobat Black" panose="00000A00000000000000" pitchFamily="50" charset="-52"/>
              </a:rPr>
              <a:t>Потребность рынка труда в подготовленных к эффективной профессиональной деятельности выпускниках системы СПО в условиях изменяющегося производства диктует поиска эффективных инструментов диагностики сформированности компетенций выпускников техникумов/колледжей в системе государственной итоговой аттестации (ГИА).</a:t>
            </a:r>
          </a:p>
        </p:txBody>
      </p:sp>
    </p:spTree>
    <p:extLst>
      <p:ext uri="{BB962C8B-B14F-4D97-AF65-F5344CB8AC3E}">
        <p14:creationId xmlns:p14="http://schemas.microsoft.com/office/powerpoint/2010/main" val="24152658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23">
            <a:extLst>
              <a:ext uri="{FF2B5EF4-FFF2-40B4-BE49-F238E27FC236}">
                <a16:creationId xmlns:a16="http://schemas.microsoft.com/office/drawing/2014/main" id="{0C9FC653-B92C-4D38-A887-046C50EA81E2}"/>
              </a:ext>
            </a:extLst>
          </p:cNvPr>
          <p:cNvSpPr/>
          <p:nvPr/>
        </p:nvSpPr>
        <p:spPr>
          <a:xfrm>
            <a:off x="-15917" y="54203"/>
            <a:ext cx="6970007" cy="1033216"/>
          </a:xfrm>
          <a:prstGeom prst="roundRect">
            <a:avLst/>
          </a:prstGeom>
          <a:solidFill>
            <a:srgbClr val="02428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90BDD35E-29FB-4BD5-9CAC-353590938C6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883" y="54204"/>
            <a:ext cx="2400049" cy="1041503"/>
          </a:xfrm>
          <a:prstGeom prst="rect">
            <a:avLst/>
          </a:prstGeom>
        </p:spPr>
      </p:pic>
      <p:pic>
        <p:nvPicPr>
          <p:cNvPr id="7" name="Picture 4" descr="D:\КОНФЕРЕНЦИЯ\Фирменный стиль_ФГАОУ ДПО ИРПО\Лого\Лого_01.png">
            <a:extLst>
              <a:ext uri="{FF2B5EF4-FFF2-40B4-BE49-F238E27FC236}">
                <a16:creationId xmlns:a16="http://schemas.microsoft.com/office/drawing/2014/main" id="{9925D0CE-4815-4022-B1E5-109950B7CB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2639" y="384431"/>
            <a:ext cx="1361929" cy="4504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27D38BDF-5F6A-4977-B514-6236782019D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916" y="54203"/>
            <a:ext cx="2362112" cy="1025040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D93D2237-E8B6-4040-983E-8896A52D9F3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518223" y="122094"/>
            <a:ext cx="1611138" cy="1054430"/>
          </a:xfrm>
          <a:prstGeom prst="rect">
            <a:avLst/>
          </a:prstGeom>
        </p:spPr>
      </p:pic>
      <p:sp>
        <p:nvSpPr>
          <p:cNvPr id="384" name="Номер слайда 37">
            <a:extLst>
              <a:ext uri="{FF2B5EF4-FFF2-40B4-BE49-F238E27FC236}">
                <a16:creationId xmlns:a16="http://schemas.microsoft.com/office/drawing/2014/main" id="{5BD74D1A-F1FF-46D5-B031-BB0B51AABB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28877" y="6397625"/>
            <a:ext cx="2743200" cy="365125"/>
          </a:xfrm>
        </p:spPr>
        <p:txBody>
          <a:bodyPr/>
          <a:lstStyle/>
          <a:p>
            <a:fld id="{5D35700F-DD86-4363-A548-2C2B475AD9A0}" type="slidenum">
              <a:rPr lang="ru-RU" smtClean="0">
                <a:latin typeface="Akrobat" panose="00000800000000000000" pitchFamily="2" charset="-52"/>
              </a:rPr>
              <a:t>3</a:t>
            </a:fld>
            <a:endParaRPr lang="ru-RU" dirty="0">
              <a:latin typeface="Akrobat" panose="00000800000000000000" pitchFamily="2" charset="-52"/>
            </a:endParaRPr>
          </a:p>
        </p:txBody>
      </p:sp>
      <p:cxnSp>
        <p:nvCxnSpPr>
          <p:cNvPr id="86" name="Google Shape;1435;p36">
            <a:extLst>
              <a:ext uri="{FF2B5EF4-FFF2-40B4-BE49-F238E27FC236}">
                <a16:creationId xmlns:a16="http://schemas.microsoft.com/office/drawing/2014/main" id="{59D5EBEF-2F3F-433C-BAD7-CC9D1707CDB8}"/>
              </a:ext>
            </a:extLst>
          </p:cNvPr>
          <p:cNvCxnSpPr>
            <a:cxnSpLocks/>
          </p:cNvCxnSpPr>
          <p:nvPr/>
        </p:nvCxnSpPr>
        <p:spPr>
          <a:xfrm rot="16200000" flipH="1">
            <a:off x="6850239" y="3492816"/>
            <a:ext cx="3816988" cy="790394"/>
          </a:xfrm>
          <a:prstGeom prst="bentConnector3">
            <a:avLst>
              <a:gd name="adj1" fmla="val -42"/>
            </a:avLst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89" name="Google Shape;1395;p36">
            <a:extLst>
              <a:ext uri="{FF2B5EF4-FFF2-40B4-BE49-F238E27FC236}">
                <a16:creationId xmlns:a16="http://schemas.microsoft.com/office/drawing/2014/main" id="{2D0521F0-5910-4C74-A1E7-2210BC3635D4}"/>
              </a:ext>
            </a:extLst>
          </p:cNvPr>
          <p:cNvSpPr/>
          <p:nvPr/>
        </p:nvSpPr>
        <p:spPr>
          <a:xfrm>
            <a:off x="1298147" y="3262575"/>
            <a:ext cx="4076059" cy="2739900"/>
          </a:xfrm>
          <a:prstGeom prst="roundRect">
            <a:avLst>
              <a:gd name="adj" fmla="val 16667"/>
            </a:avLst>
          </a:prstGeom>
          <a:solidFill>
            <a:srgbClr val="E6E6E6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>
              <a:latin typeface="Akrobat" panose="00000800000000000000" pitchFamily="2" charset="-52"/>
            </a:endParaRPr>
          </a:p>
        </p:txBody>
      </p:sp>
      <p:sp>
        <p:nvSpPr>
          <p:cNvPr id="91" name="Google Shape;1398;p36">
            <a:extLst>
              <a:ext uri="{FF2B5EF4-FFF2-40B4-BE49-F238E27FC236}">
                <a16:creationId xmlns:a16="http://schemas.microsoft.com/office/drawing/2014/main" id="{379119D9-617C-4789-9524-57B805ED5603}"/>
              </a:ext>
            </a:extLst>
          </p:cNvPr>
          <p:cNvSpPr txBox="1"/>
          <p:nvPr/>
        </p:nvSpPr>
        <p:spPr>
          <a:xfrm>
            <a:off x="1399457" y="3338110"/>
            <a:ext cx="3825164" cy="273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algn="ctr">
              <a:lnSpc>
                <a:spcPct val="80000"/>
              </a:lnSpc>
            </a:pPr>
            <a:r>
              <a:rPr lang="ru-RU" sz="2400" dirty="0">
                <a:solidFill>
                  <a:srgbClr val="2E3D8A"/>
                </a:solidFill>
                <a:latin typeface="Akrobat Black" panose="00000A00000000000000" pitchFamily="50" charset="-52"/>
                <a:ea typeface="Poppins Medium"/>
                <a:cs typeface="Poppins Medium"/>
                <a:sym typeface="Poppins Medium"/>
              </a:rPr>
              <a:t>Реализация в системе СПО компетентностного подхода, меняющего объект педагогической оценки результатов образования от знаний, умений и навыков к компетенциям</a:t>
            </a:r>
            <a:endParaRPr lang="en-US" sz="2400" dirty="0">
              <a:solidFill>
                <a:srgbClr val="2E3D8A"/>
              </a:solidFill>
              <a:latin typeface="Akrobat Black" panose="00000A00000000000000" pitchFamily="50" charset="-52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98" name="Google Shape;1407;p36">
            <a:extLst>
              <a:ext uri="{FF2B5EF4-FFF2-40B4-BE49-F238E27FC236}">
                <a16:creationId xmlns:a16="http://schemas.microsoft.com/office/drawing/2014/main" id="{B6318B47-F222-4394-9EBC-7599651E13C4}"/>
              </a:ext>
            </a:extLst>
          </p:cNvPr>
          <p:cNvSpPr/>
          <p:nvPr/>
        </p:nvSpPr>
        <p:spPr>
          <a:xfrm>
            <a:off x="7262649" y="3188437"/>
            <a:ext cx="3825164" cy="3075667"/>
          </a:xfrm>
          <a:prstGeom prst="roundRect">
            <a:avLst>
              <a:gd name="adj" fmla="val 16667"/>
            </a:avLst>
          </a:prstGeom>
          <a:solidFill>
            <a:srgbClr val="E6E6E6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>
              <a:latin typeface="Akrobat" panose="00000800000000000000" pitchFamily="2" charset="-52"/>
            </a:endParaRPr>
          </a:p>
        </p:txBody>
      </p:sp>
      <p:sp>
        <p:nvSpPr>
          <p:cNvPr id="100" name="Google Shape;1410;p36">
            <a:extLst>
              <a:ext uri="{FF2B5EF4-FFF2-40B4-BE49-F238E27FC236}">
                <a16:creationId xmlns:a16="http://schemas.microsoft.com/office/drawing/2014/main" id="{D6837FE4-B1E1-4E95-A8D6-A83E15A24861}"/>
              </a:ext>
            </a:extLst>
          </p:cNvPr>
          <p:cNvSpPr txBox="1"/>
          <p:nvPr/>
        </p:nvSpPr>
        <p:spPr>
          <a:xfrm>
            <a:off x="7433378" y="3620394"/>
            <a:ext cx="3521090" cy="23733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algn="ctr">
              <a:lnSpc>
                <a:spcPct val="80000"/>
              </a:lnSpc>
            </a:pPr>
            <a:r>
              <a:rPr lang="ru-RU" sz="2400" b="1" dirty="0">
                <a:solidFill>
                  <a:srgbClr val="2E3D8A"/>
                </a:solidFill>
                <a:latin typeface="Akrobat Black" panose="00000A00000000000000" pitchFamily="50" charset="-52"/>
              </a:rPr>
              <a:t>Недостаточная готовность выпускников СПО к выполнению профессиональных действий в реальных производственных условиях</a:t>
            </a:r>
            <a:endParaRPr lang="en-US" sz="2400" dirty="0">
              <a:solidFill>
                <a:srgbClr val="2E3D8A"/>
              </a:solidFill>
              <a:latin typeface="Akrobat Black" panose="00000A00000000000000" pitchFamily="50" charset="-52"/>
              <a:ea typeface="Roboto"/>
              <a:cs typeface="Roboto"/>
              <a:sym typeface="Roboto"/>
            </a:endParaRPr>
          </a:p>
        </p:txBody>
      </p:sp>
      <p:sp>
        <p:nvSpPr>
          <p:cNvPr id="107" name="Google Shape;1426;p36">
            <a:extLst>
              <a:ext uri="{FF2B5EF4-FFF2-40B4-BE49-F238E27FC236}">
                <a16:creationId xmlns:a16="http://schemas.microsoft.com/office/drawing/2014/main" id="{D6C0F4A5-FC48-4410-B45E-A3CDD8929B7A}"/>
              </a:ext>
            </a:extLst>
          </p:cNvPr>
          <p:cNvSpPr/>
          <p:nvPr/>
        </p:nvSpPr>
        <p:spPr>
          <a:xfrm>
            <a:off x="3352283" y="1446906"/>
            <a:ext cx="5255581" cy="1646151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51000">
                <a:srgbClr val="1D7A9F"/>
              </a:gs>
              <a:gs pos="100000">
                <a:srgbClr val="05A198"/>
              </a:gs>
              <a:gs pos="0">
                <a:srgbClr val="2E3D8A"/>
              </a:gs>
            </a:gsLst>
            <a:lin ang="2700000" scaled="0"/>
            <a:tileRect/>
          </a:gra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>
              <a:latin typeface="Akrobat" panose="00000800000000000000" pitchFamily="2" charset="-52"/>
            </a:endParaRPr>
          </a:p>
        </p:txBody>
      </p:sp>
      <p:sp>
        <p:nvSpPr>
          <p:cNvPr id="109" name="Google Shape;1429;p36">
            <a:extLst>
              <a:ext uri="{FF2B5EF4-FFF2-40B4-BE49-F238E27FC236}">
                <a16:creationId xmlns:a16="http://schemas.microsoft.com/office/drawing/2014/main" id="{67C5F8E3-6BA8-438E-9FAF-56AE8F3381EE}"/>
              </a:ext>
            </a:extLst>
          </p:cNvPr>
          <p:cNvSpPr txBox="1"/>
          <p:nvPr/>
        </p:nvSpPr>
        <p:spPr>
          <a:xfrm flipH="1">
            <a:off x="3893556" y="1478158"/>
            <a:ext cx="4321383" cy="12241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algn="ctr">
              <a:lnSpc>
                <a:spcPct val="80000"/>
              </a:lnSpc>
              <a:buClr>
                <a:schemeClr val="dk1"/>
              </a:buClr>
              <a:buSzPts val="1100"/>
            </a:pPr>
            <a:r>
              <a:rPr lang="ru-RU" sz="2400" dirty="0">
                <a:solidFill>
                  <a:schemeClr val="bg1"/>
                </a:solidFill>
                <a:latin typeface="Akrobat Black" panose="00000A00000000000000" pitchFamily="50" charset="-52"/>
                <a:ea typeface="Roboto"/>
                <a:cs typeface="Roboto"/>
                <a:sym typeface="Roboto"/>
              </a:rPr>
              <a:t>Предпосылки, обусловливающие необходимость совершенствования педагогической системы ИА выпускников СПО</a:t>
            </a:r>
            <a:endParaRPr lang="en-US" sz="2400" dirty="0">
              <a:solidFill>
                <a:schemeClr val="bg1"/>
              </a:solidFill>
              <a:latin typeface="Akrobat Black" panose="00000A00000000000000" pitchFamily="50" charset="-52"/>
              <a:ea typeface="Roboto"/>
              <a:cs typeface="Roboto"/>
              <a:sym typeface="Roboto"/>
            </a:endParaRPr>
          </a:p>
        </p:txBody>
      </p:sp>
      <p:sp>
        <p:nvSpPr>
          <p:cNvPr id="111" name="Google Shape;1432;p36">
            <a:extLst>
              <a:ext uri="{FF2B5EF4-FFF2-40B4-BE49-F238E27FC236}">
                <a16:creationId xmlns:a16="http://schemas.microsoft.com/office/drawing/2014/main" id="{39FF6EDA-FD3C-4109-8DE1-F5DF1728B9BC}"/>
              </a:ext>
            </a:extLst>
          </p:cNvPr>
          <p:cNvSpPr txBox="1"/>
          <p:nvPr/>
        </p:nvSpPr>
        <p:spPr>
          <a:xfrm flipH="1">
            <a:off x="3898349" y="5796507"/>
            <a:ext cx="3825164" cy="33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/>
            <a:r>
              <a:rPr lang="ru-RU" sz="2400" dirty="0">
                <a:solidFill>
                  <a:schemeClr val="lt1"/>
                </a:solidFill>
                <a:latin typeface="Akrobat" panose="00000800000000000000" pitchFamily="2" charset="-52"/>
                <a:ea typeface="Fira Sans Extra Condensed SemiBold"/>
                <a:cs typeface="Fira Sans Extra Condensed SemiBold"/>
                <a:sym typeface="Fira Sans Extra Condensed SemiBold"/>
              </a:rPr>
              <a:t>Заголовок</a:t>
            </a:r>
          </a:p>
        </p:txBody>
      </p:sp>
      <p:cxnSp>
        <p:nvCxnSpPr>
          <p:cNvPr id="113" name="Google Shape;1434;p36">
            <a:extLst>
              <a:ext uri="{FF2B5EF4-FFF2-40B4-BE49-F238E27FC236}">
                <a16:creationId xmlns:a16="http://schemas.microsoft.com/office/drawing/2014/main" id="{C22C59F4-00DE-46E1-80B8-DD52560167DB}"/>
              </a:ext>
            </a:extLst>
          </p:cNvPr>
          <p:cNvCxnSpPr>
            <a:cxnSpLocks/>
            <a:stCxn id="107" idx="1"/>
          </p:cNvCxnSpPr>
          <p:nvPr/>
        </p:nvCxnSpPr>
        <p:spPr>
          <a:xfrm rot="10800000" flipV="1">
            <a:off x="3055091" y="2269982"/>
            <a:ext cx="297192" cy="992592"/>
          </a:xfrm>
          <a:prstGeom prst="bentConnector2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</p:spTree>
    <p:extLst>
      <p:ext uri="{BB962C8B-B14F-4D97-AF65-F5344CB8AC3E}">
        <p14:creationId xmlns:p14="http://schemas.microsoft.com/office/powerpoint/2010/main" val="8841947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18364808-ED48-48A9-80AB-6C38E7BB8DB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433789" y="753902"/>
            <a:ext cx="3680934" cy="5350196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4399AB0C-6768-4C80-A81C-15AAAFD7769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738220" y="252070"/>
            <a:ext cx="1564042" cy="1015898"/>
          </a:xfrm>
          <a:prstGeom prst="rect">
            <a:avLst/>
          </a:prstGeom>
        </p:spPr>
      </p:pic>
      <p:sp>
        <p:nvSpPr>
          <p:cNvPr id="33" name="Подзаголовок 2">
            <a:extLst>
              <a:ext uri="{FF2B5EF4-FFF2-40B4-BE49-F238E27FC236}">
                <a16:creationId xmlns:a16="http://schemas.microsoft.com/office/drawing/2014/main" id="{8A300849-62BF-4DE2-BA28-A5737E47D917}"/>
              </a:ext>
            </a:extLst>
          </p:cNvPr>
          <p:cNvSpPr txBox="1">
            <a:spLocks/>
          </p:cNvSpPr>
          <p:nvPr/>
        </p:nvSpPr>
        <p:spPr>
          <a:xfrm>
            <a:off x="1612799" y="4730774"/>
            <a:ext cx="4341809" cy="16207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endParaRPr lang="ru-RU" sz="2800" dirty="0">
              <a:solidFill>
                <a:srgbClr val="024285"/>
              </a:solidFill>
              <a:latin typeface="Akrobat" pitchFamily="2" charset="-52"/>
            </a:endParaRPr>
          </a:p>
        </p:txBody>
      </p:sp>
      <p:sp>
        <p:nvSpPr>
          <p:cNvPr id="38" name="Номер слайда 37">
            <a:extLst>
              <a:ext uri="{FF2B5EF4-FFF2-40B4-BE49-F238E27FC236}">
                <a16:creationId xmlns:a16="http://schemas.microsoft.com/office/drawing/2014/main" id="{2B535E40-079A-41F6-A738-0281F08218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28877" y="6397625"/>
            <a:ext cx="2743200" cy="365125"/>
          </a:xfrm>
        </p:spPr>
        <p:txBody>
          <a:bodyPr/>
          <a:lstStyle/>
          <a:p>
            <a:fld id="{5D35700F-DD86-4363-A548-2C2B475AD9A0}" type="slidenum">
              <a:rPr lang="ru-RU" smtClean="0">
                <a:latin typeface="Akrobat" panose="00000800000000000000" pitchFamily="2" charset="-52"/>
              </a:rPr>
              <a:t>4</a:t>
            </a:fld>
            <a:endParaRPr lang="ru-RU" dirty="0">
              <a:latin typeface="Akrobat" panose="00000800000000000000" pitchFamily="2" charset="-52"/>
            </a:endParaRPr>
          </a:p>
        </p:txBody>
      </p:sp>
      <p:sp>
        <p:nvSpPr>
          <p:cNvPr id="12" name="Заголовок 1">
            <a:extLst>
              <a:ext uri="{FF2B5EF4-FFF2-40B4-BE49-F238E27FC236}">
                <a16:creationId xmlns:a16="http://schemas.microsoft.com/office/drawing/2014/main" id="{2F18DCA0-D3A3-4009-8489-D68062919ED9}"/>
              </a:ext>
            </a:extLst>
          </p:cNvPr>
          <p:cNvSpPr txBox="1">
            <a:spLocks/>
          </p:cNvSpPr>
          <p:nvPr/>
        </p:nvSpPr>
        <p:spPr>
          <a:xfrm>
            <a:off x="493295" y="2479829"/>
            <a:ext cx="6108952" cy="387172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br>
              <a:rPr lang="ru-RU" b="1" dirty="0">
                <a:solidFill>
                  <a:srgbClr val="024285"/>
                </a:solidFill>
                <a:latin typeface="Akrobat" panose="00000800000000000000" pitchFamily="2" charset="-52"/>
              </a:rPr>
            </a:br>
            <a:endParaRPr lang="ru-RU" b="1" dirty="0">
              <a:solidFill>
                <a:srgbClr val="024285"/>
              </a:solidFill>
              <a:latin typeface="Akrobat" panose="00000800000000000000" pitchFamily="2" charset="-52"/>
            </a:endParaRP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68AED325-D5CC-4D5F-9D82-E92E2351C8ED}"/>
              </a:ext>
            </a:extLst>
          </p:cNvPr>
          <p:cNvSpPr/>
          <p:nvPr/>
        </p:nvSpPr>
        <p:spPr>
          <a:xfrm>
            <a:off x="280415" y="1377696"/>
            <a:ext cx="8153373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/>
            <a:r>
              <a:rPr lang="ru-RU" sz="2400" dirty="0">
                <a:solidFill>
                  <a:schemeClr val="accent1">
                    <a:lumMod val="75000"/>
                  </a:schemeClr>
                </a:solidFill>
                <a:latin typeface="Akrobat Black" panose="00000A00000000000000" pitchFamily="50" charset="-52"/>
              </a:rPr>
              <a:t>Образовательные организации СПО на современном этапе образования должны подготовить выпускников, которые будут обладать требуемым набором характеристик, возможных и необходимых для оценки в ходе итоговой аттестации (ИА) как уровень их учебных достижений.</a:t>
            </a:r>
          </a:p>
          <a:p>
            <a:pPr indent="457200"/>
            <a:r>
              <a:rPr lang="ru-RU" sz="2800" dirty="0">
                <a:solidFill>
                  <a:srgbClr val="024285"/>
                </a:solidFill>
                <a:latin typeface="Akrobat Black" panose="00000A00000000000000" pitchFamily="50" charset="-52"/>
              </a:rPr>
              <a:t>Приказом Министерства просвещения Российской Федерации от 8 ноября 2021 г. № 800 демонстрационный экзамен (ДЭ) определен как форма ГИА .</a:t>
            </a:r>
          </a:p>
          <a:p>
            <a:pPr indent="457200"/>
            <a:r>
              <a:rPr lang="ru-RU" sz="2400" u="sng" dirty="0">
                <a:solidFill>
                  <a:schemeClr val="accent1">
                    <a:lumMod val="75000"/>
                  </a:schemeClr>
                </a:solidFill>
                <a:latin typeface="Akrobat Black" panose="00000A00000000000000" pitchFamily="50" charset="-52"/>
              </a:rPr>
              <a:t>ФГБОУ ДПО «Институт развития профессионального образования» в 2023 году определен оператором </a:t>
            </a:r>
            <a:r>
              <a:rPr lang="ru-RU" sz="2400" dirty="0">
                <a:solidFill>
                  <a:schemeClr val="accent1">
                    <a:lumMod val="75000"/>
                  </a:schemeClr>
                </a:solidFill>
                <a:latin typeface="Akrobat Black" panose="00000A00000000000000" pitchFamily="50" charset="-52"/>
              </a:rPr>
              <a:t>демонстрационного экзамена базового и профильного уровней по образовательным программам СПО и обеспечивает разработку оценочных материалов (ОМ) для проведения ДЭ.</a:t>
            </a:r>
          </a:p>
        </p:txBody>
      </p:sp>
    </p:spTree>
    <p:extLst>
      <p:ext uri="{BB962C8B-B14F-4D97-AF65-F5344CB8AC3E}">
        <p14:creationId xmlns:p14="http://schemas.microsoft.com/office/powerpoint/2010/main" val="31266899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18364808-ED48-48A9-80AB-6C38E7BB8DB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492743" y="-1"/>
            <a:ext cx="2699256" cy="6858001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4399AB0C-6768-4C80-A81C-15AAAFD7769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55852" y="286003"/>
            <a:ext cx="1144455" cy="743362"/>
          </a:xfrm>
          <a:prstGeom prst="rect">
            <a:avLst/>
          </a:prstGeom>
        </p:spPr>
      </p:pic>
      <p:sp>
        <p:nvSpPr>
          <p:cNvPr id="33" name="Подзаголовок 2">
            <a:extLst>
              <a:ext uri="{FF2B5EF4-FFF2-40B4-BE49-F238E27FC236}">
                <a16:creationId xmlns:a16="http://schemas.microsoft.com/office/drawing/2014/main" id="{8A300849-62BF-4DE2-BA28-A5737E47D917}"/>
              </a:ext>
            </a:extLst>
          </p:cNvPr>
          <p:cNvSpPr txBox="1">
            <a:spLocks/>
          </p:cNvSpPr>
          <p:nvPr/>
        </p:nvSpPr>
        <p:spPr>
          <a:xfrm>
            <a:off x="1612799" y="4730774"/>
            <a:ext cx="4341809" cy="16207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endParaRPr lang="ru-RU" sz="2800" dirty="0">
              <a:solidFill>
                <a:srgbClr val="024285"/>
              </a:solidFill>
              <a:latin typeface="Akrobat" pitchFamily="2" charset="-52"/>
            </a:endParaRPr>
          </a:p>
        </p:txBody>
      </p:sp>
      <p:sp>
        <p:nvSpPr>
          <p:cNvPr id="38" name="Номер слайда 37">
            <a:extLst>
              <a:ext uri="{FF2B5EF4-FFF2-40B4-BE49-F238E27FC236}">
                <a16:creationId xmlns:a16="http://schemas.microsoft.com/office/drawing/2014/main" id="{2B535E40-079A-41F6-A738-0281F08218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28877" y="6397625"/>
            <a:ext cx="2743200" cy="365125"/>
          </a:xfrm>
        </p:spPr>
        <p:txBody>
          <a:bodyPr/>
          <a:lstStyle/>
          <a:p>
            <a:fld id="{5D35700F-DD86-4363-A548-2C2B475AD9A0}" type="slidenum">
              <a:rPr lang="ru-RU" smtClean="0">
                <a:latin typeface="Akrobat" panose="00000800000000000000" pitchFamily="2" charset="-52"/>
              </a:rPr>
              <a:t>5</a:t>
            </a:fld>
            <a:endParaRPr lang="ru-RU" dirty="0">
              <a:latin typeface="Akrobat" panose="00000800000000000000" pitchFamily="2" charset="-52"/>
            </a:endParaRPr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EFD6D076-2F96-4E8F-BBD6-1A3885B3DE57}"/>
              </a:ext>
            </a:extLst>
          </p:cNvPr>
          <p:cNvSpPr/>
          <p:nvPr/>
        </p:nvSpPr>
        <p:spPr>
          <a:xfrm>
            <a:off x="225231" y="1029365"/>
            <a:ext cx="9060497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/>
            <a:r>
              <a:rPr lang="ru-RU" sz="2800" dirty="0">
                <a:solidFill>
                  <a:schemeClr val="accent1">
                    <a:lumMod val="75000"/>
                  </a:schemeClr>
                </a:solidFill>
                <a:latin typeface="Akrobat Black" panose="00000A00000000000000" pitchFamily="50" charset="-52"/>
              </a:rPr>
              <a:t>Демонстрационный экзамен в современном образовании выступает как компонент педагогической системы ГИА выпускников СПО и интегративной формы оценивания достигнутых выпускниками результатов освоения основной профессиональной образовательной программы (ОПОП) при решении практических задач профессиональной деятельности в процессе моделирования реальных производственных процессов. При этом обеспечивается объективность и всесторонность определения уровня подготовки будущих специалистов среднего звена (независимая экспертная оценка), отвечающая требованиям ФГОС СПО и корпоративных, профессиональных, международных стандартов работодателей.</a:t>
            </a:r>
          </a:p>
        </p:txBody>
      </p:sp>
    </p:spTree>
    <p:extLst>
      <p:ext uri="{BB962C8B-B14F-4D97-AF65-F5344CB8AC3E}">
        <p14:creationId xmlns:p14="http://schemas.microsoft.com/office/powerpoint/2010/main" val="313922561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18364808-ED48-48A9-80AB-6C38E7BB8DB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473695" y="-1"/>
            <a:ext cx="4718304" cy="6858001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4399AB0C-6768-4C80-A81C-15AAAFD7769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825055" y="248656"/>
            <a:ext cx="1134866" cy="737134"/>
          </a:xfrm>
          <a:prstGeom prst="rect">
            <a:avLst/>
          </a:prstGeom>
        </p:spPr>
      </p:pic>
      <p:sp>
        <p:nvSpPr>
          <p:cNvPr id="33" name="Подзаголовок 2">
            <a:extLst>
              <a:ext uri="{FF2B5EF4-FFF2-40B4-BE49-F238E27FC236}">
                <a16:creationId xmlns:a16="http://schemas.microsoft.com/office/drawing/2014/main" id="{8A300849-62BF-4DE2-BA28-A5737E47D917}"/>
              </a:ext>
            </a:extLst>
          </p:cNvPr>
          <p:cNvSpPr txBox="1">
            <a:spLocks/>
          </p:cNvSpPr>
          <p:nvPr/>
        </p:nvSpPr>
        <p:spPr>
          <a:xfrm>
            <a:off x="1612799" y="4730774"/>
            <a:ext cx="4341809" cy="16207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endParaRPr lang="ru-RU" sz="2800" dirty="0">
              <a:solidFill>
                <a:srgbClr val="024285"/>
              </a:solidFill>
              <a:latin typeface="Akrobat" pitchFamily="2" charset="-52"/>
            </a:endParaRPr>
          </a:p>
        </p:txBody>
      </p:sp>
      <p:sp>
        <p:nvSpPr>
          <p:cNvPr id="38" name="Номер слайда 37">
            <a:extLst>
              <a:ext uri="{FF2B5EF4-FFF2-40B4-BE49-F238E27FC236}">
                <a16:creationId xmlns:a16="http://schemas.microsoft.com/office/drawing/2014/main" id="{2B535E40-079A-41F6-A738-0281F08218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28877" y="6397625"/>
            <a:ext cx="2743200" cy="365125"/>
          </a:xfrm>
        </p:spPr>
        <p:txBody>
          <a:bodyPr/>
          <a:lstStyle/>
          <a:p>
            <a:fld id="{5D35700F-DD86-4363-A548-2C2B475AD9A0}" type="slidenum">
              <a:rPr lang="ru-RU" smtClean="0">
                <a:latin typeface="Akrobat" panose="00000800000000000000" pitchFamily="2" charset="-52"/>
              </a:rPr>
              <a:t>6</a:t>
            </a:fld>
            <a:endParaRPr lang="ru-RU" dirty="0">
              <a:latin typeface="Akrobat" panose="00000800000000000000" pitchFamily="2" charset="-52"/>
            </a:endParaRPr>
          </a:p>
        </p:txBody>
      </p:sp>
      <p:sp>
        <p:nvSpPr>
          <p:cNvPr id="12" name="Заголовок 1">
            <a:extLst>
              <a:ext uri="{FF2B5EF4-FFF2-40B4-BE49-F238E27FC236}">
                <a16:creationId xmlns:a16="http://schemas.microsoft.com/office/drawing/2014/main" id="{2F18DCA0-D3A3-4009-8489-D68062919ED9}"/>
              </a:ext>
            </a:extLst>
          </p:cNvPr>
          <p:cNvSpPr txBox="1">
            <a:spLocks/>
          </p:cNvSpPr>
          <p:nvPr/>
        </p:nvSpPr>
        <p:spPr>
          <a:xfrm>
            <a:off x="493295" y="2479829"/>
            <a:ext cx="6108952" cy="387172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br>
              <a:rPr lang="ru-RU" b="1" dirty="0">
                <a:solidFill>
                  <a:srgbClr val="024285"/>
                </a:solidFill>
                <a:latin typeface="Akrobat" panose="00000800000000000000" pitchFamily="2" charset="-52"/>
              </a:rPr>
            </a:br>
            <a:endParaRPr lang="ru-RU" b="1" dirty="0">
              <a:solidFill>
                <a:srgbClr val="024285"/>
              </a:solidFill>
              <a:latin typeface="Akrobat" panose="00000800000000000000" pitchFamily="2" charset="-52"/>
            </a:endParaRP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68AED325-D5CC-4D5F-9D82-E92E2351C8ED}"/>
              </a:ext>
            </a:extLst>
          </p:cNvPr>
          <p:cNvSpPr/>
          <p:nvPr/>
        </p:nvSpPr>
        <p:spPr>
          <a:xfrm>
            <a:off x="106817" y="1038588"/>
            <a:ext cx="7353772" cy="55707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/>
            <a:r>
              <a:rPr lang="ru-RU" sz="2800" dirty="0">
                <a:solidFill>
                  <a:schemeClr val="accent1">
                    <a:lumMod val="75000"/>
                  </a:schemeClr>
                </a:solidFill>
                <a:latin typeface="Akrobat Black" panose="00000A00000000000000" pitchFamily="50" charset="-52"/>
              </a:rPr>
              <a:t>ДЭ направлен на совершенствование ГИА.</a:t>
            </a:r>
          </a:p>
          <a:p>
            <a:pPr indent="457200"/>
            <a:endParaRPr lang="ru-RU" sz="2200" dirty="0">
              <a:solidFill>
                <a:schemeClr val="accent1">
                  <a:lumMod val="75000"/>
                </a:schemeClr>
              </a:solidFill>
              <a:latin typeface="Akrobat Black" panose="00000A00000000000000" pitchFamily="50" charset="-52"/>
            </a:endParaRPr>
          </a:p>
          <a:p>
            <a:pPr indent="457200"/>
            <a:r>
              <a:rPr lang="ru-RU" sz="2400" dirty="0">
                <a:solidFill>
                  <a:schemeClr val="accent1">
                    <a:lumMod val="75000"/>
                  </a:schemeClr>
                </a:solidFill>
                <a:latin typeface="Akrobat Black" panose="00000A00000000000000" pitchFamily="50" charset="-52"/>
              </a:rPr>
              <a:t>Существенной инновацией ДЭ выступает практико-ориентированность аттестационных процедур.</a:t>
            </a:r>
          </a:p>
          <a:p>
            <a:pPr indent="457200"/>
            <a:endParaRPr lang="ru-RU" sz="2200" dirty="0">
              <a:solidFill>
                <a:schemeClr val="accent1">
                  <a:lumMod val="75000"/>
                </a:schemeClr>
              </a:solidFill>
              <a:latin typeface="Akrobat Black" panose="00000A00000000000000" pitchFamily="50" charset="-52"/>
            </a:endParaRPr>
          </a:p>
          <a:p>
            <a:pPr indent="457200"/>
            <a:r>
              <a:rPr lang="ru-RU" sz="2400" dirty="0">
                <a:solidFill>
                  <a:schemeClr val="accent1">
                    <a:lumMod val="75000"/>
                  </a:schemeClr>
                </a:solidFill>
                <a:latin typeface="Akrobat Black" panose="00000A00000000000000" pitchFamily="50" charset="-52"/>
              </a:rPr>
              <a:t>Задание ДЭ включает комплексную практическую задачу, моделирующую профессиональную деятельность и выполняемую в режиме реального времени.</a:t>
            </a:r>
          </a:p>
          <a:p>
            <a:pPr indent="457200"/>
            <a:endParaRPr lang="ru-RU" sz="2200" dirty="0">
              <a:solidFill>
                <a:schemeClr val="accent1">
                  <a:lumMod val="75000"/>
                </a:schemeClr>
              </a:solidFill>
              <a:latin typeface="Akrobat Black" panose="00000A00000000000000" pitchFamily="50" charset="-52"/>
            </a:endParaRPr>
          </a:p>
          <a:p>
            <a:pPr indent="457200"/>
            <a:r>
              <a:rPr lang="ru-RU" sz="3200" dirty="0">
                <a:solidFill>
                  <a:schemeClr val="accent1">
                    <a:lumMod val="75000"/>
                  </a:schemeClr>
                </a:solidFill>
                <a:latin typeface="Akrobat Black" panose="00000A00000000000000" pitchFamily="50" charset="-52"/>
              </a:rPr>
              <a:t>Единый универсальный КОД </a:t>
            </a:r>
            <a:r>
              <a:rPr lang="ru-RU" sz="2200" dirty="0">
                <a:solidFill>
                  <a:schemeClr val="accent1">
                    <a:lumMod val="75000"/>
                  </a:schemeClr>
                </a:solidFill>
                <a:latin typeface="Akrobat Black" panose="00000A00000000000000" pitchFamily="50" charset="-52"/>
              </a:rPr>
              <a:t>(Единое базовое ядро) применим к промежуточной аттестации (ПА) и ГИА в форме ДЭ (базовый и профильный уровни). Ядро формируется на основе ФГОС СПО и с учетом мнения работодателей и является общим (сквозным) для содержания КОД вне зависимости от вида аттестации и уровня ДЭ.</a:t>
            </a:r>
          </a:p>
        </p:txBody>
      </p:sp>
    </p:spTree>
    <p:extLst>
      <p:ext uri="{BB962C8B-B14F-4D97-AF65-F5344CB8AC3E}">
        <p14:creationId xmlns:p14="http://schemas.microsoft.com/office/powerpoint/2010/main" val="34122870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18364808-ED48-48A9-80AB-6C38E7BB8DB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473695" y="-1"/>
            <a:ext cx="4718304" cy="6858001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4399AB0C-6768-4C80-A81C-15AAAFD7769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73739" y="192215"/>
            <a:ext cx="1058042" cy="687234"/>
          </a:xfrm>
          <a:prstGeom prst="rect">
            <a:avLst/>
          </a:prstGeom>
        </p:spPr>
      </p:pic>
      <p:sp>
        <p:nvSpPr>
          <p:cNvPr id="33" name="Подзаголовок 2">
            <a:extLst>
              <a:ext uri="{FF2B5EF4-FFF2-40B4-BE49-F238E27FC236}">
                <a16:creationId xmlns:a16="http://schemas.microsoft.com/office/drawing/2014/main" id="{8A300849-62BF-4DE2-BA28-A5737E47D917}"/>
              </a:ext>
            </a:extLst>
          </p:cNvPr>
          <p:cNvSpPr txBox="1">
            <a:spLocks/>
          </p:cNvSpPr>
          <p:nvPr/>
        </p:nvSpPr>
        <p:spPr>
          <a:xfrm>
            <a:off x="1612799" y="4730774"/>
            <a:ext cx="4341809" cy="16207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endParaRPr lang="ru-RU" sz="2800" dirty="0">
              <a:solidFill>
                <a:srgbClr val="024285"/>
              </a:solidFill>
              <a:latin typeface="Akrobat" pitchFamily="2" charset="-52"/>
            </a:endParaRPr>
          </a:p>
        </p:txBody>
      </p:sp>
      <p:sp>
        <p:nvSpPr>
          <p:cNvPr id="38" name="Номер слайда 37">
            <a:extLst>
              <a:ext uri="{FF2B5EF4-FFF2-40B4-BE49-F238E27FC236}">
                <a16:creationId xmlns:a16="http://schemas.microsoft.com/office/drawing/2014/main" id="{2B535E40-079A-41F6-A738-0281F08218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28877" y="6397625"/>
            <a:ext cx="2743200" cy="365125"/>
          </a:xfrm>
        </p:spPr>
        <p:txBody>
          <a:bodyPr/>
          <a:lstStyle/>
          <a:p>
            <a:fld id="{5D35700F-DD86-4363-A548-2C2B475AD9A0}" type="slidenum">
              <a:rPr lang="ru-RU" smtClean="0">
                <a:latin typeface="Akrobat" panose="00000800000000000000" pitchFamily="2" charset="-52"/>
              </a:rPr>
              <a:t>7</a:t>
            </a:fld>
            <a:endParaRPr lang="ru-RU" dirty="0">
              <a:latin typeface="Akrobat" panose="00000800000000000000" pitchFamily="2" charset="-52"/>
            </a:endParaRPr>
          </a:p>
        </p:txBody>
      </p:sp>
      <p:sp>
        <p:nvSpPr>
          <p:cNvPr id="12" name="Заголовок 1">
            <a:extLst>
              <a:ext uri="{FF2B5EF4-FFF2-40B4-BE49-F238E27FC236}">
                <a16:creationId xmlns:a16="http://schemas.microsoft.com/office/drawing/2014/main" id="{2F18DCA0-D3A3-4009-8489-D68062919ED9}"/>
              </a:ext>
            </a:extLst>
          </p:cNvPr>
          <p:cNvSpPr txBox="1">
            <a:spLocks/>
          </p:cNvSpPr>
          <p:nvPr/>
        </p:nvSpPr>
        <p:spPr>
          <a:xfrm>
            <a:off x="493295" y="2479829"/>
            <a:ext cx="6108952" cy="387172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br>
              <a:rPr lang="ru-RU" b="1" dirty="0">
                <a:solidFill>
                  <a:srgbClr val="024285"/>
                </a:solidFill>
                <a:latin typeface="Akrobat" panose="00000800000000000000" pitchFamily="2" charset="-52"/>
              </a:rPr>
            </a:br>
            <a:endParaRPr lang="ru-RU" b="1" dirty="0">
              <a:solidFill>
                <a:srgbClr val="024285"/>
              </a:solidFill>
              <a:latin typeface="Akrobat" panose="00000800000000000000" pitchFamily="2" charset="-52"/>
            </a:endParaRP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68AED325-D5CC-4D5F-9D82-E92E2351C8ED}"/>
              </a:ext>
            </a:extLst>
          </p:cNvPr>
          <p:cNvSpPr/>
          <p:nvPr/>
        </p:nvSpPr>
        <p:spPr>
          <a:xfrm>
            <a:off x="493295" y="189358"/>
            <a:ext cx="719328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ctr"/>
            <a:r>
              <a:rPr lang="ru-RU" sz="3200" dirty="0">
                <a:solidFill>
                  <a:schemeClr val="accent1">
                    <a:lumMod val="75000"/>
                  </a:schemeClr>
                </a:solidFill>
                <a:latin typeface="Akrobat Black" panose="00000A00000000000000" pitchFamily="50" charset="-52"/>
              </a:rPr>
              <a:t>Принципы формирования единого КОД</a:t>
            </a:r>
          </a:p>
          <a:p>
            <a:pPr indent="457200"/>
            <a:endParaRPr lang="ru-RU" sz="2200" dirty="0">
              <a:solidFill>
                <a:schemeClr val="accent1">
                  <a:lumMod val="75000"/>
                </a:schemeClr>
              </a:solidFill>
              <a:latin typeface="Akrobat Black" panose="00000A00000000000000" pitchFamily="50" charset="-52"/>
            </a:endParaRPr>
          </a:p>
        </p:txBody>
      </p:sp>
      <p:pic>
        <p:nvPicPr>
          <p:cNvPr id="10" name="Объект 4">
            <a:extLst>
              <a:ext uri="{FF2B5EF4-FFF2-40B4-BE49-F238E27FC236}">
                <a16:creationId xmlns:a16="http://schemas.microsoft.com/office/drawing/2014/main" id="{2591793B-3762-44D2-9452-4C725101CE3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944" y="1054330"/>
            <a:ext cx="10120188" cy="5708419"/>
          </a:xfrm>
        </p:spPr>
      </p:pic>
    </p:spTree>
    <p:extLst>
      <p:ext uri="{BB962C8B-B14F-4D97-AF65-F5344CB8AC3E}">
        <p14:creationId xmlns:p14="http://schemas.microsoft.com/office/powerpoint/2010/main" val="18517798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90BDD35E-29FB-4BD5-9CAC-353590938C6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883" y="54204"/>
            <a:ext cx="2830746" cy="1228404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27D38BDF-5F6A-4977-B514-6236782019D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916" y="54203"/>
            <a:ext cx="2830746" cy="1228404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D93D2237-E8B6-4040-983E-8896A52D9F3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473806" y="184687"/>
            <a:ext cx="1294677" cy="847318"/>
          </a:xfrm>
          <a:prstGeom prst="rect">
            <a:avLst/>
          </a:prstGeom>
        </p:spPr>
      </p:pic>
      <p:sp>
        <p:nvSpPr>
          <p:cNvPr id="384" name="Номер слайда 37">
            <a:extLst>
              <a:ext uri="{FF2B5EF4-FFF2-40B4-BE49-F238E27FC236}">
                <a16:creationId xmlns:a16="http://schemas.microsoft.com/office/drawing/2014/main" id="{5BD74D1A-F1FF-46D5-B031-BB0B51AABB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28877" y="6397625"/>
            <a:ext cx="2743200" cy="365125"/>
          </a:xfrm>
        </p:spPr>
        <p:txBody>
          <a:bodyPr/>
          <a:lstStyle/>
          <a:p>
            <a:fld id="{5D35700F-DD86-4363-A548-2C2B475AD9A0}" type="slidenum">
              <a:rPr lang="ru-RU" smtClean="0">
                <a:latin typeface="Akrobat" panose="00000800000000000000" pitchFamily="2" charset="-52"/>
              </a:rPr>
              <a:t>8</a:t>
            </a:fld>
            <a:endParaRPr lang="ru-RU" dirty="0">
              <a:latin typeface="Akrobat" panose="00000800000000000000" pitchFamily="2" charset="-52"/>
            </a:endParaRPr>
          </a:p>
        </p:txBody>
      </p:sp>
      <p:cxnSp>
        <p:nvCxnSpPr>
          <p:cNvPr id="86" name="Google Shape;1435;p36">
            <a:extLst>
              <a:ext uri="{FF2B5EF4-FFF2-40B4-BE49-F238E27FC236}">
                <a16:creationId xmlns:a16="http://schemas.microsoft.com/office/drawing/2014/main" id="{59D5EBEF-2F3F-433C-BAD7-CC9D1707CDB8}"/>
              </a:ext>
            </a:extLst>
          </p:cNvPr>
          <p:cNvCxnSpPr>
            <a:cxnSpLocks/>
          </p:cNvCxnSpPr>
          <p:nvPr/>
        </p:nvCxnSpPr>
        <p:spPr>
          <a:xfrm rot="16200000" flipH="1">
            <a:off x="8413124" y="3357017"/>
            <a:ext cx="3816988" cy="790394"/>
          </a:xfrm>
          <a:prstGeom prst="bentConnector3">
            <a:avLst>
              <a:gd name="adj1" fmla="val -42"/>
            </a:avLst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87" name="Google Shape;1443;p36">
            <a:extLst>
              <a:ext uri="{FF2B5EF4-FFF2-40B4-BE49-F238E27FC236}">
                <a16:creationId xmlns:a16="http://schemas.microsoft.com/office/drawing/2014/main" id="{D4288E1F-BD5F-4AAD-B3DA-FA9A13207898}"/>
              </a:ext>
            </a:extLst>
          </p:cNvPr>
          <p:cNvCxnSpPr>
            <a:cxnSpLocks/>
          </p:cNvCxnSpPr>
          <p:nvPr/>
        </p:nvCxnSpPr>
        <p:spPr>
          <a:xfrm>
            <a:off x="5095922" y="2353727"/>
            <a:ext cx="0" cy="3440400"/>
          </a:xfrm>
          <a:prstGeom prst="straightConnector1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88" name="Google Shape;1443;p36">
            <a:extLst>
              <a:ext uri="{FF2B5EF4-FFF2-40B4-BE49-F238E27FC236}">
                <a16:creationId xmlns:a16="http://schemas.microsoft.com/office/drawing/2014/main" id="{46884C04-3EDE-4884-9D74-627C75C9DEED}"/>
              </a:ext>
            </a:extLst>
          </p:cNvPr>
          <p:cNvCxnSpPr>
            <a:cxnSpLocks/>
          </p:cNvCxnSpPr>
          <p:nvPr/>
        </p:nvCxnSpPr>
        <p:spPr>
          <a:xfrm>
            <a:off x="3462345" y="2093454"/>
            <a:ext cx="0" cy="3442781"/>
          </a:xfrm>
          <a:prstGeom prst="straightConnector1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89" name="Google Shape;1395;p36">
            <a:extLst>
              <a:ext uri="{FF2B5EF4-FFF2-40B4-BE49-F238E27FC236}">
                <a16:creationId xmlns:a16="http://schemas.microsoft.com/office/drawing/2014/main" id="{2D0521F0-5910-4C74-A1E7-2210BC3635D4}"/>
              </a:ext>
            </a:extLst>
          </p:cNvPr>
          <p:cNvSpPr/>
          <p:nvPr/>
        </p:nvSpPr>
        <p:spPr>
          <a:xfrm>
            <a:off x="212153" y="2761780"/>
            <a:ext cx="1787741" cy="3785040"/>
          </a:xfrm>
          <a:prstGeom prst="roundRect">
            <a:avLst>
              <a:gd name="adj" fmla="val 16667"/>
            </a:avLst>
          </a:prstGeom>
          <a:solidFill>
            <a:srgbClr val="E6E6E6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>
              <a:latin typeface="Akrobat" panose="00000800000000000000" pitchFamily="2" charset="-52"/>
            </a:endParaRPr>
          </a:p>
        </p:txBody>
      </p:sp>
      <p:sp>
        <p:nvSpPr>
          <p:cNvPr id="90" name="Google Shape;1397;p36">
            <a:extLst>
              <a:ext uri="{FF2B5EF4-FFF2-40B4-BE49-F238E27FC236}">
                <a16:creationId xmlns:a16="http://schemas.microsoft.com/office/drawing/2014/main" id="{39AEB043-1FBB-4288-BE8B-F00085C0C324}"/>
              </a:ext>
            </a:extLst>
          </p:cNvPr>
          <p:cNvSpPr txBox="1"/>
          <p:nvPr/>
        </p:nvSpPr>
        <p:spPr>
          <a:xfrm>
            <a:off x="379372" y="2712927"/>
            <a:ext cx="1529984" cy="34076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/>
            <a:r>
              <a:rPr lang="ru-RU" sz="2400" dirty="0">
                <a:solidFill>
                  <a:srgbClr val="2E3D8A"/>
                </a:solidFill>
                <a:latin typeface="Akrobat Black" panose="00000A00000000000000" pitchFamily="50" charset="-52"/>
                <a:ea typeface="Fira Sans Extra Condensed SemiBold"/>
                <a:cs typeface="Fira Sans Extra Condensed SemiBold"/>
                <a:sym typeface="Fira Sans Extra Condensed SemiBold"/>
              </a:rPr>
              <a:t>Варианты заданий ДЭ</a:t>
            </a:r>
          </a:p>
        </p:txBody>
      </p:sp>
      <p:sp>
        <p:nvSpPr>
          <p:cNvPr id="92" name="Google Shape;1399;p36">
            <a:extLst>
              <a:ext uri="{FF2B5EF4-FFF2-40B4-BE49-F238E27FC236}">
                <a16:creationId xmlns:a16="http://schemas.microsoft.com/office/drawing/2014/main" id="{AADE3D11-5811-4A8E-829F-9E95DC535AC9}"/>
              </a:ext>
            </a:extLst>
          </p:cNvPr>
          <p:cNvSpPr/>
          <p:nvPr/>
        </p:nvSpPr>
        <p:spPr>
          <a:xfrm>
            <a:off x="2165049" y="2951610"/>
            <a:ext cx="1970816" cy="3446015"/>
          </a:xfrm>
          <a:prstGeom prst="roundRect">
            <a:avLst>
              <a:gd name="adj" fmla="val 16667"/>
            </a:avLst>
          </a:prstGeom>
          <a:solidFill>
            <a:srgbClr val="E6E6E6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>
              <a:latin typeface="Akrobat" panose="00000800000000000000" pitchFamily="2" charset="-52"/>
            </a:endParaRPr>
          </a:p>
        </p:txBody>
      </p:sp>
      <p:sp>
        <p:nvSpPr>
          <p:cNvPr id="93" name="Google Shape;1401;p36">
            <a:extLst>
              <a:ext uri="{FF2B5EF4-FFF2-40B4-BE49-F238E27FC236}">
                <a16:creationId xmlns:a16="http://schemas.microsoft.com/office/drawing/2014/main" id="{80E92C7A-277E-4EFC-B46E-432249F09F6D}"/>
              </a:ext>
            </a:extLst>
          </p:cNvPr>
          <p:cNvSpPr txBox="1"/>
          <p:nvPr/>
        </p:nvSpPr>
        <p:spPr>
          <a:xfrm>
            <a:off x="2154356" y="2917385"/>
            <a:ext cx="1868482" cy="32031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/>
            <a:r>
              <a:rPr lang="ru-RU" sz="2400" dirty="0">
                <a:solidFill>
                  <a:srgbClr val="2E3D8A"/>
                </a:solidFill>
                <a:latin typeface="Akrobat Black" panose="00000A00000000000000" pitchFamily="50" charset="-52"/>
                <a:ea typeface="Fira Sans Extra Condensed SemiBold"/>
                <a:cs typeface="Fira Sans Extra Condensed SemiBold"/>
                <a:sym typeface="Fira Sans Extra Condensed SemiBold"/>
              </a:rPr>
              <a:t>Требования к </a:t>
            </a:r>
            <a:r>
              <a:rPr lang="ru-RU" sz="2400" dirty="0" err="1">
                <a:solidFill>
                  <a:srgbClr val="2E3D8A"/>
                </a:solidFill>
                <a:latin typeface="Akrobat Black" panose="00000A00000000000000" pitchFamily="50" charset="-52"/>
                <a:ea typeface="Fira Sans Extra Condensed SemiBold"/>
                <a:cs typeface="Fira Sans Extra Condensed SemiBold"/>
                <a:sym typeface="Fira Sans Extra Condensed SemiBold"/>
              </a:rPr>
              <a:t>оборудова</a:t>
            </a:r>
            <a:endParaRPr lang="ru-RU" sz="2400" dirty="0">
              <a:solidFill>
                <a:srgbClr val="2E3D8A"/>
              </a:solidFill>
              <a:latin typeface="Akrobat Black" panose="00000A00000000000000" pitchFamily="50" charset="-52"/>
              <a:ea typeface="Fira Sans Extra Condensed SemiBold"/>
              <a:cs typeface="Fira Sans Extra Condensed SemiBold"/>
              <a:sym typeface="Fira Sans Extra Condensed SemiBold"/>
            </a:endParaRPr>
          </a:p>
          <a:p>
            <a:pPr algn="ctr"/>
            <a:r>
              <a:rPr lang="ru-RU" sz="2400" dirty="0" err="1">
                <a:solidFill>
                  <a:srgbClr val="2E3D8A"/>
                </a:solidFill>
                <a:latin typeface="Akrobat Black" panose="00000A00000000000000" pitchFamily="50" charset="-52"/>
                <a:ea typeface="Fira Sans Extra Condensed SemiBold"/>
                <a:cs typeface="Fira Sans Extra Condensed SemiBold"/>
                <a:sym typeface="Fira Sans Extra Condensed SemiBold"/>
              </a:rPr>
              <a:t>нию</a:t>
            </a:r>
            <a:r>
              <a:rPr lang="ru-RU" sz="2400" dirty="0">
                <a:solidFill>
                  <a:srgbClr val="2E3D8A"/>
                </a:solidFill>
                <a:latin typeface="Akrobat Black" panose="00000A00000000000000" pitchFamily="50" charset="-52"/>
                <a:ea typeface="Fira Sans Extra Condensed SemiBold"/>
                <a:cs typeface="Fira Sans Extra Condensed SemiBold"/>
                <a:sym typeface="Fira Sans Extra Condensed SemiBold"/>
              </a:rPr>
              <a:t>, оснащению и расходным материалам</a:t>
            </a:r>
          </a:p>
        </p:txBody>
      </p:sp>
      <p:sp>
        <p:nvSpPr>
          <p:cNvPr id="95" name="Google Shape;1403;p36">
            <a:extLst>
              <a:ext uri="{FF2B5EF4-FFF2-40B4-BE49-F238E27FC236}">
                <a16:creationId xmlns:a16="http://schemas.microsoft.com/office/drawing/2014/main" id="{FEF1879E-4A40-47C7-B34D-947171941EE0}"/>
              </a:ext>
            </a:extLst>
          </p:cNvPr>
          <p:cNvSpPr/>
          <p:nvPr/>
        </p:nvSpPr>
        <p:spPr>
          <a:xfrm>
            <a:off x="4277874" y="2668326"/>
            <a:ext cx="1924809" cy="3785040"/>
          </a:xfrm>
          <a:prstGeom prst="roundRect">
            <a:avLst>
              <a:gd name="adj" fmla="val 16667"/>
            </a:avLst>
          </a:prstGeom>
          <a:solidFill>
            <a:srgbClr val="E6E6E6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>
              <a:latin typeface="Akrobat" panose="00000800000000000000" pitchFamily="2" charset="-52"/>
            </a:endParaRPr>
          </a:p>
        </p:txBody>
      </p:sp>
      <p:sp>
        <p:nvSpPr>
          <p:cNvPr id="96" name="Google Shape;1405;p36">
            <a:extLst>
              <a:ext uri="{FF2B5EF4-FFF2-40B4-BE49-F238E27FC236}">
                <a16:creationId xmlns:a16="http://schemas.microsoft.com/office/drawing/2014/main" id="{B80586FA-338C-4F95-BA74-BC2183F63F42}"/>
              </a:ext>
            </a:extLst>
          </p:cNvPr>
          <p:cNvSpPr txBox="1"/>
          <p:nvPr/>
        </p:nvSpPr>
        <p:spPr>
          <a:xfrm>
            <a:off x="4302413" y="2993772"/>
            <a:ext cx="1912464" cy="33595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/>
            <a:r>
              <a:rPr lang="ru-RU" sz="2400" dirty="0">
                <a:solidFill>
                  <a:srgbClr val="2E3D8A"/>
                </a:solidFill>
                <a:latin typeface="Akrobat Black" panose="00000A00000000000000" pitchFamily="50" charset="-52"/>
                <a:ea typeface="Fira Sans Extra Condensed SemiBold"/>
                <a:cs typeface="Fira Sans Extra Condensed SemiBold"/>
                <a:sym typeface="Fira Sans Extra Condensed SemiBold"/>
              </a:rPr>
              <a:t>Требования к составу экспертных групп для оценки заданий</a:t>
            </a:r>
          </a:p>
        </p:txBody>
      </p:sp>
      <p:sp>
        <p:nvSpPr>
          <p:cNvPr id="98" name="Google Shape;1407;p36">
            <a:extLst>
              <a:ext uri="{FF2B5EF4-FFF2-40B4-BE49-F238E27FC236}">
                <a16:creationId xmlns:a16="http://schemas.microsoft.com/office/drawing/2014/main" id="{B6318B47-F222-4394-9EBC-7599651E13C4}"/>
              </a:ext>
            </a:extLst>
          </p:cNvPr>
          <p:cNvSpPr/>
          <p:nvPr/>
        </p:nvSpPr>
        <p:spPr>
          <a:xfrm>
            <a:off x="8576997" y="2951610"/>
            <a:ext cx="1809377" cy="3501755"/>
          </a:xfrm>
          <a:prstGeom prst="roundRect">
            <a:avLst>
              <a:gd name="adj" fmla="val 16667"/>
            </a:avLst>
          </a:prstGeom>
          <a:solidFill>
            <a:srgbClr val="E6E6E6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>
              <a:latin typeface="Akrobat" panose="00000800000000000000" pitchFamily="2" charset="-52"/>
            </a:endParaRPr>
          </a:p>
        </p:txBody>
      </p:sp>
      <p:sp>
        <p:nvSpPr>
          <p:cNvPr id="99" name="Google Shape;1409;p36">
            <a:extLst>
              <a:ext uri="{FF2B5EF4-FFF2-40B4-BE49-F238E27FC236}">
                <a16:creationId xmlns:a16="http://schemas.microsoft.com/office/drawing/2014/main" id="{90EA89B1-9366-465E-8196-C11FEB1D6A2D}"/>
              </a:ext>
            </a:extLst>
          </p:cNvPr>
          <p:cNvSpPr txBox="1"/>
          <p:nvPr/>
        </p:nvSpPr>
        <p:spPr>
          <a:xfrm>
            <a:off x="8608351" y="3200864"/>
            <a:ext cx="1856074" cy="24317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/>
            <a:r>
              <a:rPr lang="ru-RU" sz="2400" dirty="0">
                <a:solidFill>
                  <a:srgbClr val="2E3D8A"/>
                </a:solidFill>
                <a:latin typeface="Akrobat Black" panose="00000A00000000000000" pitchFamily="50" charset="-52"/>
                <a:ea typeface="Fira Sans Extra Condensed SemiBold"/>
                <a:cs typeface="Fira Sans Extra Condensed SemiBold"/>
                <a:sym typeface="Fira Sans Extra Condensed SemiBold"/>
              </a:rPr>
              <a:t>Примерный план застройки</a:t>
            </a:r>
          </a:p>
        </p:txBody>
      </p:sp>
      <p:sp>
        <p:nvSpPr>
          <p:cNvPr id="107" name="Google Shape;1426;p36">
            <a:extLst>
              <a:ext uri="{FF2B5EF4-FFF2-40B4-BE49-F238E27FC236}">
                <a16:creationId xmlns:a16="http://schemas.microsoft.com/office/drawing/2014/main" id="{D6C0F4A5-FC48-4410-B45E-A3CDD8929B7A}"/>
              </a:ext>
            </a:extLst>
          </p:cNvPr>
          <p:cNvSpPr/>
          <p:nvPr/>
        </p:nvSpPr>
        <p:spPr>
          <a:xfrm>
            <a:off x="2512588" y="1446907"/>
            <a:ext cx="7431241" cy="9092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51000">
                <a:srgbClr val="1D7A9F"/>
              </a:gs>
              <a:gs pos="100000">
                <a:srgbClr val="05A198"/>
              </a:gs>
              <a:gs pos="0">
                <a:srgbClr val="2E3D8A"/>
              </a:gs>
            </a:gsLst>
            <a:lin ang="2700000" scaled="0"/>
            <a:tileRect/>
          </a:gra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>
              <a:latin typeface="Akrobat" panose="00000800000000000000" pitchFamily="2" charset="-52"/>
            </a:endParaRPr>
          </a:p>
        </p:txBody>
      </p:sp>
      <p:sp>
        <p:nvSpPr>
          <p:cNvPr id="108" name="Google Shape;1428;p36">
            <a:extLst>
              <a:ext uri="{FF2B5EF4-FFF2-40B4-BE49-F238E27FC236}">
                <a16:creationId xmlns:a16="http://schemas.microsoft.com/office/drawing/2014/main" id="{5C8FFA47-619A-4156-ABAC-373310BA77DF}"/>
              </a:ext>
            </a:extLst>
          </p:cNvPr>
          <p:cNvSpPr txBox="1"/>
          <p:nvPr/>
        </p:nvSpPr>
        <p:spPr>
          <a:xfrm flipH="1">
            <a:off x="3345860" y="1645624"/>
            <a:ext cx="6017005" cy="3961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/>
            <a:r>
              <a:rPr lang="ru-RU" sz="3200" dirty="0">
                <a:solidFill>
                  <a:schemeClr val="lt1"/>
                </a:solidFill>
                <a:latin typeface="Akrobat Black" panose="00000A00000000000000" pitchFamily="50" charset="-52"/>
                <a:ea typeface="Fira Sans Extra Condensed SemiBold"/>
                <a:cs typeface="Fira Sans Extra Condensed SemiBold"/>
                <a:sym typeface="Fira Sans Extra Condensed SemiBold"/>
              </a:rPr>
              <a:t>Структурные составляющие КОД</a:t>
            </a:r>
          </a:p>
        </p:txBody>
      </p:sp>
      <p:cxnSp>
        <p:nvCxnSpPr>
          <p:cNvPr id="113" name="Google Shape;1434;p36">
            <a:extLst>
              <a:ext uri="{FF2B5EF4-FFF2-40B4-BE49-F238E27FC236}">
                <a16:creationId xmlns:a16="http://schemas.microsoft.com/office/drawing/2014/main" id="{C22C59F4-00DE-46E1-80B8-DD52560167DB}"/>
              </a:ext>
            </a:extLst>
          </p:cNvPr>
          <p:cNvCxnSpPr>
            <a:cxnSpLocks/>
            <a:stCxn id="107" idx="1"/>
            <a:endCxn id="89" idx="0"/>
          </p:cNvCxnSpPr>
          <p:nvPr/>
        </p:nvCxnSpPr>
        <p:spPr>
          <a:xfrm rot="10800000" flipV="1">
            <a:off x="1106024" y="1901506"/>
            <a:ext cx="1406564" cy="860273"/>
          </a:xfrm>
          <a:prstGeom prst="bentConnector2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49" name="Google Shape;1443;p36">
            <a:extLst>
              <a:ext uri="{FF2B5EF4-FFF2-40B4-BE49-F238E27FC236}">
                <a16:creationId xmlns:a16="http://schemas.microsoft.com/office/drawing/2014/main" id="{D37AA467-9429-4DBF-AA6F-217FE66C0A25}"/>
              </a:ext>
            </a:extLst>
          </p:cNvPr>
          <p:cNvCxnSpPr>
            <a:cxnSpLocks/>
          </p:cNvCxnSpPr>
          <p:nvPr/>
        </p:nvCxnSpPr>
        <p:spPr>
          <a:xfrm>
            <a:off x="7209405" y="2353727"/>
            <a:ext cx="0" cy="3440400"/>
          </a:xfrm>
          <a:prstGeom prst="straightConnector1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50" name="Google Shape;1399;p36">
            <a:extLst>
              <a:ext uri="{FF2B5EF4-FFF2-40B4-BE49-F238E27FC236}">
                <a16:creationId xmlns:a16="http://schemas.microsoft.com/office/drawing/2014/main" id="{88F6465C-3CC3-4E5C-AB81-8A372139F1BE}"/>
              </a:ext>
            </a:extLst>
          </p:cNvPr>
          <p:cNvSpPr/>
          <p:nvPr/>
        </p:nvSpPr>
        <p:spPr>
          <a:xfrm>
            <a:off x="6369338" y="2626298"/>
            <a:ext cx="2094631" cy="3771328"/>
          </a:xfrm>
          <a:prstGeom prst="roundRect">
            <a:avLst>
              <a:gd name="adj" fmla="val 16667"/>
            </a:avLst>
          </a:prstGeom>
          <a:solidFill>
            <a:srgbClr val="E6E6E6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/>
            <a:r>
              <a:rPr lang="ru-RU" sz="2400" dirty="0">
                <a:solidFill>
                  <a:schemeClr val="accent1">
                    <a:lumMod val="75000"/>
                  </a:schemeClr>
                </a:solidFill>
                <a:latin typeface="Akrobat Black" panose="00000A00000000000000" pitchFamily="50" charset="-52"/>
              </a:rPr>
              <a:t>Инструктаж по технике </a:t>
            </a:r>
            <a:r>
              <a:rPr lang="ru-RU" sz="2400" dirty="0" err="1">
                <a:solidFill>
                  <a:schemeClr val="accent1">
                    <a:lumMod val="75000"/>
                  </a:schemeClr>
                </a:solidFill>
                <a:latin typeface="Akrobat Black" panose="00000A00000000000000" pitchFamily="50" charset="-52"/>
              </a:rPr>
              <a:t>безопаснос</a:t>
            </a:r>
            <a:endParaRPr lang="ru-RU" sz="2400" dirty="0">
              <a:solidFill>
                <a:schemeClr val="accent1">
                  <a:lumMod val="75000"/>
                </a:schemeClr>
              </a:solidFill>
              <a:latin typeface="Akrobat Black" panose="00000A00000000000000" pitchFamily="50" charset="-52"/>
            </a:endParaRPr>
          </a:p>
          <a:p>
            <a:pPr algn="ctr"/>
            <a:r>
              <a:rPr lang="ru-RU" sz="2400" dirty="0" err="1">
                <a:solidFill>
                  <a:schemeClr val="accent1">
                    <a:lumMod val="75000"/>
                  </a:schemeClr>
                </a:solidFill>
                <a:latin typeface="Akrobat Black" panose="00000A00000000000000" pitchFamily="50" charset="-52"/>
              </a:rPr>
              <a:t>ти</a:t>
            </a:r>
            <a:endParaRPr sz="2400" dirty="0">
              <a:solidFill>
                <a:schemeClr val="accent1">
                  <a:lumMod val="75000"/>
                </a:schemeClr>
              </a:solidFill>
              <a:latin typeface="Akrobat Black" panose="00000A00000000000000" pitchFamily="50" charset="-52"/>
            </a:endParaRPr>
          </a:p>
        </p:txBody>
      </p:sp>
      <p:sp>
        <p:nvSpPr>
          <p:cNvPr id="58" name="Google Shape;1407;p36">
            <a:extLst>
              <a:ext uri="{FF2B5EF4-FFF2-40B4-BE49-F238E27FC236}">
                <a16:creationId xmlns:a16="http://schemas.microsoft.com/office/drawing/2014/main" id="{AB62F8C0-D9CD-4DEA-9FC2-B431F96361AE}"/>
              </a:ext>
            </a:extLst>
          </p:cNvPr>
          <p:cNvSpPr/>
          <p:nvPr/>
        </p:nvSpPr>
        <p:spPr>
          <a:xfrm>
            <a:off x="10558318" y="2626299"/>
            <a:ext cx="1507921" cy="3727046"/>
          </a:xfrm>
          <a:prstGeom prst="roundRect">
            <a:avLst>
              <a:gd name="adj" fmla="val 16667"/>
            </a:avLst>
          </a:prstGeom>
          <a:solidFill>
            <a:srgbClr val="E6E6E6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/>
            <a:r>
              <a:rPr lang="ru-RU" sz="2400" dirty="0" err="1">
                <a:solidFill>
                  <a:schemeClr val="accent1">
                    <a:lumMod val="75000"/>
                  </a:schemeClr>
                </a:solidFill>
                <a:latin typeface="Akrobat Black" panose="00000A00000000000000" pitchFamily="50" charset="-52"/>
              </a:rPr>
              <a:t>Оценоч</a:t>
            </a:r>
            <a:endParaRPr lang="ru-RU" sz="2400" dirty="0">
              <a:solidFill>
                <a:schemeClr val="accent1">
                  <a:lumMod val="75000"/>
                </a:schemeClr>
              </a:solidFill>
              <a:latin typeface="Akrobat Black" panose="00000A00000000000000" pitchFamily="50" charset="-52"/>
            </a:endParaRPr>
          </a:p>
          <a:p>
            <a:pPr algn="ctr"/>
            <a:r>
              <a:rPr lang="ru-RU" sz="2400" dirty="0" err="1">
                <a:solidFill>
                  <a:schemeClr val="accent1">
                    <a:lumMod val="75000"/>
                  </a:schemeClr>
                </a:solidFill>
                <a:latin typeface="Akrobat Black" panose="00000A00000000000000" pitchFamily="50" charset="-52"/>
              </a:rPr>
              <a:t>ные</a:t>
            </a:r>
            <a:r>
              <a:rPr lang="ru-RU" sz="2400" dirty="0">
                <a:solidFill>
                  <a:schemeClr val="accent1">
                    <a:lumMod val="75000"/>
                  </a:schemeClr>
                </a:solidFill>
                <a:latin typeface="Akrobat Black" panose="00000A00000000000000" pitchFamily="50" charset="-52"/>
              </a:rPr>
              <a:t> средства</a:t>
            </a:r>
            <a:endParaRPr sz="2400" dirty="0">
              <a:solidFill>
                <a:schemeClr val="accent1">
                  <a:lumMod val="75000"/>
                </a:schemeClr>
              </a:solidFill>
              <a:latin typeface="Akrobat Black" panose="00000A00000000000000" pitchFamily="50" charset="-52"/>
            </a:endParaRPr>
          </a:p>
        </p:txBody>
      </p:sp>
      <p:cxnSp>
        <p:nvCxnSpPr>
          <p:cNvPr id="62" name="Google Shape;1443;p36">
            <a:extLst>
              <a:ext uri="{FF2B5EF4-FFF2-40B4-BE49-F238E27FC236}">
                <a16:creationId xmlns:a16="http://schemas.microsoft.com/office/drawing/2014/main" id="{2A61C124-8CF8-4191-95F2-923A097718ED}"/>
              </a:ext>
            </a:extLst>
          </p:cNvPr>
          <p:cNvCxnSpPr>
            <a:cxnSpLocks/>
          </p:cNvCxnSpPr>
          <p:nvPr/>
        </p:nvCxnSpPr>
        <p:spPr>
          <a:xfrm>
            <a:off x="9208893" y="2353727"/>
            <a:ext cx="0" cy="584013"/>
          </a:xfrm>
          <a:prstGeom prst="straightConnector1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</p:spTree>
    <p:extLst>
      <p:ext uri="{BB962C8B-B14F-4D97-AF65-F5344CB8AC3E}">
        <p14:creationId xmlns:p14="http://schemas.microsoft.com/office/powerpoint/2010/main" val="334871373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689;p20">
            <a:extLst>
              <a:ext uri="{FF2B5EF4-FFF2-40B4-BE49-F238E27FC236}">
                <a16:creationId xmlns:a16="http://schemas.microsoft.com/office/drawing/2014/main" id="{7710799B-3DBD-49F4-9CBE-0AD194DF5117}"/>
              </a:ext>
            </a:extLst>
          </p:cNvPr>
          <p:cNvSpPr txBox="1"/>
          <p:nvPr/>
        </p:nvSpPr>
        <p:spPr>
          <a:xfrm>
            <a:off x="411132" y="2633472"/>
            <a:ext cx="4801844" cy="30653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>
              <a:buClr>
                <a:schemeClr val="dk1"/>
              </a:buClr>
              <a:buSzPts val="1600"/>
            </a:pPr>
            <a:r>
              <a:rPr lang="ru-RU" sz="2400" dirty="0">
                <a:solidFill>
                  <a:schemeClr val="accent1">
                    <a:lumMod val="75000"/>
                  </a:schemeClr>
                </a:solidFill>
                <a:latin typeface="Akrobat Black" panose="00000A00000000000000" pitchFamily="50" charset="-52"/>
                <a:sym typeface="Arial"/>
              </a:rPr>
              <a:t>Подразумевает активное использование практических заданий, упражнений и ситуаций, позволяющих применять студентам полученные знания и навыки на практике</a:t>
            </a:r>
            <a:endParaRPr sz="2400" dirty="0">
              <a:solidFill>
                <a:schemeClr val="accent1">
                  <a:lumMod val="75000"/>
                </a:schemeClr>
              </a:solidFill>
              <a:latin typeface="Akrobat Black" panose="00000A00000000000000" pitchFamily="50" charset="-52"/>
            </a:endParaRPr>
          </a:p>
        </p:txBody>
      </p:sp>
      <p:sp>
        <p:nvSpPr>
          <p:cNvPr id="26" name="Скругленный прямоугольник 23">
            <a:extLst>
              <a:ext uri="{FF2B5EF4-FFF2-40B4-BE49-F238E27FC236}">
                <a16:creationId xmlns:a16="http://schemas.microsoft.com/office/drawing/2014/main" id="{E8FEC5E6-A74F-4429-879E-89B49CDCA77A}"/>
              </a:ext>
            </a:extLst>
          </p:cNvPr>
          <p:cNvSpPr/>
          <p:nvPr/>
        </p:nvSpPr>
        <p:spPr>
          <a:xfrm>
            <a:off x="-15917" y="54202"/>
            <a:ext cx="8432332" cy="1686609"/>
          </a:xfrm>
          <a:prstGeom prst="roundRect">
            <a:avLst/>
          </a:prstGeom>
          <a:solidFill>
            <a:srgbClr val="02428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krobat" panose="00000800000000000000" pitchFamily="2" charset="-52"/>
            </a:endParaRPr>
          </a:p>
        </p:txBody>
      </p:sp>
      <p:pic>
        <p:nvPicPr>
          <p:cNvPr id="27" name="Рисунок 26">
            <a:extLst>
              <a:ext uri="{FF2B5EF4-FFF2-40B4-BE49-F238E27FC236}">
                <a16:creationId xmlns:a16="http://schemas.microsoft.com/office/drawing/2014/main" id="{3F6D18B9-A031-4F9A-B931-5508D660A5D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883" y="54204"/>
            <a:ext cx="2830746" cy="1228404"/>
          </a:xfrm>
          <a:prstGeom prst="rect">
            <a:avLst/>
          </a:prstGeom>
        </p:spPr>
      </p:pic>
      <p:pic>
        <p:nvPicPr>
          <p:cNvPr id="29" name="Picture 4" descr="D:\КОНФЕРЕНЦИЯ\Фирменный стиль_ФГАОУ ДПО ИРПО\Лого\Лого_01.png">
            <a:extLst>
              <a:ext uri="{FF2B5EF4-FFF2-40B4-BE49-F238E27FC236}">
                <a16:creationId xmlns:a16="http://schemas.microsoft.com/office/drawing/2014/main" id="{FF2F4013-B0AC-4993-B601-94FBD2C043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2639" y="384431"/>
            <a:ext cx="1361929" cy="4504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Рисунок 30">
            <a:extLst>
              <a:ext uri="{FF2B5EF4-FFF2-40B4-BE49-F238E27FC236}">
                <a16:creationId xmlns:a16="http://schemas.microsoft.com/office/drawing/2014/main" id="{804E9852-DE33-4341-95CA-F73D75B2A91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692" y="54203"/>
            <a:ext cx="2830746" cy="1228404"/>
          </a:xfrm>
          <a:prstGeom prst="rect">
            <a:avLst/>
          </a:prstGeom>
        </p:spPr>
      </p:pic>
      <p:pic>
        <p:nvPicPr>
          <p:cNvPr id="36" name="Рисунок 35">
            <a:extLst>
              <a:ext uri="{FF2B5EF4-FFF2-40B4-BE49-F238E27FC236}">
                <a16:creationId xmlns:a16="http://schemas.microsoft.com/office/drawing/2014/main" id="{63D3DB6A-2A45-4FEC-B804-AC01A0AEF6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460769" y="301534"/>
            <a:ext cx="1583312" cy="1036219"/>
          </a:xfrm>
          <a:prstGeom prst="rect">
            <a:avLst/>
          </a:prstGeom>
        </p:spPr>
      </p:pic>
      <p:sp>
        <p:nvSpPr>
          <p:cNvPr id="37" name="TextBox 36">
            <a:extLst>
              <a:ext uri="{FF2B5EF4-FFF2-40B4-BE49-F238E27FC236}">
                <a16:creationId xmlns:a16="http://schemas.microsoft.com/office/drawing/2014/main" id="{10F25F8D-4922-45FA-9A30-662ACC660F82}"/>
              </a:ext>
            </a:extLst>
          </p:cNvPr>
          <p:cNvSpPr txBox="1"/>
          <p:nvPr/>
        </p:nvSpPr>
        <p:spPr>
          <a:xfrm>
            <a:off x="1267305" y="188269"/>
            <a:ext cx="7085129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4000" dirty="0">
                <a:solidFill>
                  <a:schemeClr val="bg1"/>
                </a:solidFill>
                <a:latin typeface="Akrobat Black" panose="00000A00000000000000" pitchFamily="50" charset="-52"/>
              </a:rPr>
              <a:t>Принцип практической направленности </a:t>
            </a:r>
          </a:p>
        </p:txBody>
      </p:sp>
      <p:sp>
        <p:nvSpPr>
          <p:cNvPr id="38" name="Номер слайда 37">
            <a:extLst>
              <a:ext uri="{FF2B5EF4-FFF2-40B4-BE49-F238E27FC236}">
                <a16:creationId xmlns:a16="http://schemas.microsoft.com/office/drawing/2014/main" id="{3B890D0C-9687-4AF8-92CE-976FD5A7A4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28877" y="6397625"/>
            <a:ext cx="2743200" cy="365125"/>
          </a:xfrm>
        </p:spPr>
        <p:txBody>
          <a:bodyPr/>
          <a:lstStyle/>
          <a:p>
            <a:fld id="{5D35700F-DD86-4363-A548-2C2B475AD9A0}" type="slidenum">
              <a:rPr lang="ru-RU" smtClean="0">
                <a:latin typeface="Akrobat" panose="00000800000000000000" pitchFamily="2" charset="-52"/>
              </a:rPr>
              <a:t>9</a:t>
            </a:fld>
            <a:endParaRPr lang="ru-RU" dirty="0">
              <a:latin typeface="Akrobat" panose="00000800000000000000" pitchFamily="2" charset="-52"/>
            </a:endParaRPr>
          </a:p>
        </p:txBody>
      </p:sp>
      <p:sp>
        <p:nvSpPr>
          <p:cNvPr id="24" name="Google Shape;689;p20">
            <a:extLst>
              <a:ext uri="{FF2B5EF4-FFF2-40B4-BE49-F238E27FC236}">
                <a16:creationId xmlns:a16="http://schemas.microsoft.com/office/drawing/2014/main" id="{2D4AD388-F5B2-4586-BFA3-CF53D00FC9F6}"/>
              </a:ext>
            </a:extLst>
          </p:cNvPr>
          <p:cNvSpPr txBox="1"/>
          <p:nvPr/>
        </p:nvSpPr>
        <p:spPr>
          <a:xfrm>
            <a:off x="6571063" y="2893976"/>
            <a:ext cx="5209805" cy="23739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>
              <a:buClr>
                <a:schemeClr val="dk1"/>
              </a:buClr>
              <a:buSzPts val="1600"/>
            </a:pPr>
            <a:r>
              <a:rPr lang="ru-RU" sz="2400" dirty="0">
                <a:solidFill>
                  <a:schemeClr val="accent1">
                    <a:lumMod val="75000"/>
                  </a:schemeClr>
                </a:solidFill>
                <a:latin typeface="Akrobat Black" panose="00000A00000000000000" pitchFamily="50" charset="-52"/>
                <a:sym typeface="Arial"/>
              </a:rPr>
              <a:t>Реализует требования личностно-ориентированного развития личности студента</a:t>
            </a:r>
            <a:endParaRPr sz="2400" dirty="0">
              <a:solidFill>
                <a:schemeClr val="accent1">
                  <a:lumMod val="75000"/>
                </a:schemeClr>
              </a:solidFill>
              <a:latin typeface="Akrobat Black" panose="00000A00000000000000" pitchFamily="50" charset="-52"/>
            </a:endParaRPr>
          </a:p>
        </p:txBody>
      </p:sp>
      <p:sp>
        <p:nvSpPr>
          <p:cNvPr id="3" name="Стрелка: шеврон 2">
            <a:extLst>
              <a:ext uri="{FF2B5EF4-FFF2-40B4-BE49-F238E27FC236}">
                <a16:creationId xmlns:a16="http://schemas.microsoft.com/office/drawing/2014/main" id="{DEA1D428-8139-4B40-944F-0E05FC578224}"/>
              </a:ext>
            </a:extLst>
          </p:cNvPr>
          <p:cNvSpPr/>
          <p:nvPr/>
        </p:nvSpPr>
        <p:spPr>
          <a:xfrm>
            <a:off x="5517369" y="3223572"/>
            <a:ext cx="749300" cy="1567491"/>
          </a:xfrm>
          <a:prstGeom prst="chevron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776886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Объект 2"/>
          <p:cNvSpPr>
            <a:spLocks noGrp="1"/>
          </p:cNvSpPr>
          <p:nvPr>
            <p:ph idx="1"/>
          </p:nvPr>
        </p:nvSpPr>
        <p:spPr>
          <a:xfrm>
            <a:off x="207264" y="1594323"/>
            <a:ext cx="8028575" cy="5055981"/>
          </a:xfrm>
        </p:spPr>
        <p:txBody>
          <a:bodyPr>
            <a:normAutofit/>
          </a:bodyPr>
          <a:lstStyle/>
          <a:p>
            <a:pPr marL="0" indent="457200">
              <a:buNone/>
            </a:pPr>
            <a:r>
              <a:rPr lang="ru-RU" sz="2600" dirty="0">
                <a:solidFill>
                  <a:srgbClr val="024285"/>
                </a:solidFill>
                <a:latin typeface="Akrobat Black" panose="00000A00000000000000" pitchFamily="50" charset="-52"/>
              </a:rPr>
              <a:t>Экспертная комиссия, в состав которой входят работодатели, оценивает сформированность компетенций выпускников СПО в разрезе требований ФГОС и готовность к профессиональной деятельности. </a:t>
            </a:r>
          </a:p>
          <a:p>
            <a:pPr marL="0" indent="457200">
              <a:buNone/>
            </a:pPr>
            <a:r>
              <a:rPr lang="ru-RU" sz="2600" dirty="0">
                <a:solidFill>
                  <a:srgbClr val="024285"/>
                </a:solidFill>
                <a:latin typeface="Akrobat Black" panose="00000A00000000000000" pitchFamily="50" charset="-52"/>
              </a:rPr>
              <a:t>По результатам ДЭ выпускники имеют дополнительные возможности трудоустройства, т.к. организации-работодатели, участвующие в оценке экзамена, могут осуществить подбор лучших молодых специалистов по востребованным компетенциям, оценив на практике их профессиональные умения и навыки.</a:t>
            </a:r>
          </a:p>
          <a:p>
            <a:pPr marL="0" indent="457200">
              <a:buNone/>
            </a:pPr>
            <a:endParaRPr lang="ru-RU" sz="2400" dirty="0">
              <a:solidFill>
                <a:srgbClr val="024285"/>
              </a:solidFill>
              <a:latin typeface="Akrobat Black" panose="00000A00000000000000" pitchFamily="50" charset="-52"/>
            </a:endParaRPr>
          </a:p>
        </p:txBody>
      </p:sp>
      <p:sp>
        <p:nvSpPr>
          <p:cNvPr id="27" name="Скругленный прямоугольник 23">
            <a:extLst>
              <a:ext uri="{FF2B5EF4-FFF2-40B4-BE49-F238E27FC236}">
                <a16:creationId xmlns:a16="http://schemas.microsoft.com/office/drawing/2014/main" id="{A1C8EEA7-2534-42A4-943C-21AF78D7E3EB}"/>
              </a:ext>
            </a:extLst>
          </p:cNvPr>
          <p:cNvSpPr/>
          <p:nvPr/>
        </p:nvSpPr>
        <p:spPr>
          <a:xfrm>
            <a:off x="-15917" y="54203"/>
            <a:ext cx="8378723" cy="1228404"/>
          </a:xfrm>
          <a:prstGeom prst="roundRect">
            <a:avLst/>
          </a:prstGeom>
          <a:solidFill>
            <a:srgbClr val="02428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8" name="Рисунок 27">
            <a:extLst>
              <a:ext uri="{FF2B5EF4-FFF2-40B4-BE49-F238E27FC236}">
                <a16:creationId xmlns:a16="http://schemas.microsoft.com/office/drawing/2014/main" id="{4A63383C-6935-44EA-98A5-0B6A03EA6BC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883" y="54204"/>
            <a:ext cx="2830746" cy="1228404"/>
          </a:xfrm>
          <a:prstGeom prst="rect">
            <a:avLst/>
          </a:prstGeom>
        </p:spPr>
      </p:pic>
      <p:pic>
        <p:nvPicPr>
          <p:cNvPr id="30" name="Picture 4" descr="D:\КОНФЕРЕНЦИЯ\Фирменный стиль_ФГАОУ ДПО ИРПО\Лого\Лого_01.png">
            <a:extLst>
              <a:ext uri="{FF2B5EF4-FFF2-40B4-BE49-F238E27FC236}">
                <a16:creationId xmlns:a16="http://schemas.microsoft.com/office/drawing/2014/main" id="{C5DB2528-63D1-4A8C-A078-3D31B2E5B6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2639" y="384431"/>
            <a:ext cx="1361929" cy="4504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4" name="Рисунок 43">
            <a:extLst>
              <a:ext uri="{FF2B5EF4-FFF2-40B4-BE49-F238E27FC236}">
                <a16:creationId xmlns:a16="http://schemas.microsoft.com/office/drawing/2014/main" id="{9720BE65-149C-4648-9098-E607A5C3CD4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916" y="54203"/>
            <a:ext cx="2830746" cy="1228404"/>
          </a:xfrm>
          <a:prstGeom prst="rect">
            <a:avLst/>
          </a:prstGeom>
        </p:spPr>
      </p:pic>
      <p:pic>
        <p:nvPicPr>
          <p:cNvPr id="49" name="Рисунок 48">
            <a:extLst>
              <a:ext uri="{FF2B5EF4-FFF2-40B4-BE49-F238E27FC236}">
                <a16:creationId xmlns:a16="http://schemas.microsoft.com/office/drawing/2014/main" id="{B6263799-448D-4920-BE7E-C81D82E1AAF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529432" y="174499"/>
            <a:ext cx="1361200" cy="890855"/>
          </a:xfrm>
          <a:prstGeom prst="rect">
            <a:avLst/>
          </a:prstGeom>
        </p:spPr>
      </p:pic>
      <p:sp>
        <p:nvSpPr>
          <p:cNvPr id="50" name="TextBox 49">
            <a:extLst>
              <a:ext uri="{FF2B5EF4-FFF2-40B4-BE49-F238E27FC236}">
                <a16:creationId xmlns:a16="http://schemas.microsoft.com/office/drawing/2014/main" id="{CB7D60BE-CC98-4605-83EE-9AC541D7ACEE}"/>
              </a:ext>
            </a:extLst>
          </p:cNvPr>
          <p:cNvSpPr txBox="1"/>
          <p:nvPr/>
        </p:nvSpPr>
        <p:spPr>
          <a:xfrm>
            <a:off x="1150710" y="34703"/>
            <a:ext cx="7085129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4000" dirty="0">
                <a:solidFill>
                  <a:schemeClr val="bg1"/>
                </a:solidFill>
                <a:latin typeface="Akrobat Black" panose="00000A00000000000000" pitchFamily="50" charset="-52"/>
              </a:rPr>
              <a:t>Независимая экспертная оценка уровня подготовки выпускников</a:t>
            </a:r>
          </a:p>
        </p:txBody>
      </p:sp>
      <p:sp>
        <p:nvSpPr>
          <p:cNvPr id="51" name="Номер слайда 37">
            <a:extLst>
              <a:ext uri="{FF2B5EF4-FFF2-40B4-BE49-F238E27FC236}">
                <a16:creationId xmlns:a16="http://schemas.microsoft.com/office/drawing/2014/main" id="{8CC5AFBF-000C-4302-9575-803D44539D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28877" y="6397625"/>
            <a:ext cx="2743200" cy="365125"/>
          </a:xfrm>
        </p:spPr>
        <p:txBody>
          <a:bodyPr/>
          <a:lstStyle/>
          <a:p>
            <a:fld id="{5D35700F-DD86-4363-A548-2C2B475AD9A0}" type="slidenum">
              <a:rPr lang="ru-RU" smtClean="0">
                <a:latin typeface="Akrobat" panose="00000800000000000000" pitchFamily="2" charset="-52"/>
              </a:rPr>
              <a:t>10</a:t>
            </a:fld>
            <a:endParaRPr lang="ru-RU" dirty="0">
              <a:latin typeface="Akrobat" panose="00000800000000000000" pitchFamily="2" charset="-52"/>
            </a:endParaRP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15CC3DAC-1DCF-4CEF-ABE7-FA83F361B99F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7648" t="12790" r="1927" b="790"/>
          <a:stretch/>
        </p:blipFill>
        <p:spPr>
          <a:xfrm>
            <a:off x="8218387" y="1991378"/>
            <a:ext cx="3844599" cy="36657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720243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Объект 2"/>
          <p:cNvSpPr>
            <a:spLocks noGrp="1"/>
          </p:cNvSpPr>
          <p:nvPr>
            <p:ph idx="1"/>
          </p:nvPr>
        </p:nvSpPr>
        <p:spPr>
          <a:xfrm>
            <a:off x="207265" y="1594323"/>
            <a:ext cx="4169663" cy="5055981"/>
          </a:xfrm>
        </p:spPr>
        <p:txBody>
          <a:bodyPr>
            <a:normAutofit/>
          </a:bodyPr>
          <a:lstStyle/>
          <a:p>
            <a:pPr marL="0" indent="457200">
              <a:buNone/>
            </a:pPr>
            <a:r>
              <a:rPr lang="ru-RU" dirty="0">
                <a:solidFill>
                  <a:srgbClr val="024285"/>
                </a:solidFill>
                <a:latin typeface="Akrobat Black" panose="00000A00000000000000" pitchFamily="50" charset="-52"/>
              </a:rPr>
              <a:t>Результатом по итогам ГИА в формате ДЭ в личном профиле каждого участника в системе учета и хранения результатов проведения ГИА </a:t>
            </a:r>
            <a:r>
              <a:rPr lang="ru-RU" b="1" dirty="0">
                <a:solidFill>
                  <a:srgbClr val="024285"/>
                </a:solidFill>
                <a:latin typeface="Akrobat Black" panose="00000A00000000000000" pitchFamily="50" charset="-52"/>
              </a:rPr>
              <a:t>формируется </a:t>
            </a:r>
            <a:r>
              <a:rPr lang="ru-RU" b="1" u="sng" dirty="0">
                <a:solidFill>
                  <a:srgbClr val="024285"/>
                </a:solidFill>
                <a:latin typeface="Akrobat Black" panose="00000A00000000000000" pitchFamily="50" charset="-52"/>
              </a:rPr>
              <a:t>цифровой паспорт компетенций </a:t>
            </a:r>
            <a:r>
              <a:rPr lang="ru-RU" dirty="0">
                <a:solidFill>
                  <a:srgbClr val="024285"/>
                </a:solidFill>
                <a:latin typeface="Akrobat Black" panose="00000A00000000000000" pitchFamily="50" charset="-52"/>
              </a:rPr>
              <a:t>(ЦПК), отражающий уровень мастерства и представляет знания и умения в удобной и доступной форме.</a:t>
            </a:r>
          </a:p>
          <a:p>
            <a:pPr marL="0" indent="457200">
              <a:buNone/>
            </a:pPr>
            <a:endParaRPr lang="ru-RU" sz="2400" dirty="0">
              <a:solidFill>
                <a:srgbClr val="024285"/>
              </a:solidFill>
              <a:latin typeface="Akrobat Black" panose="00000A00000000000000" pitchFamily="50" charset="-52"/>
            </a:endParaRPr>
          </a:p>
        </p:txBody>
      </p:sp>
      <p:sp>
        <p:nvSpPr>
          <p:cNvPr id="27" name="Скругленный прямоугольник 23">
            <a:extLst>
              <a:ext uri="{FF2B5EF4-FFF2-40B4-BE49-F238E27FC236}">
                <a16:creationId xmlns:a16="http://schemas.microsoft.com/office/drawing/2014/main" id="{A1C8EEA7-2534-42A4-943C-21AF78D7E3EB}"/>
              </a:ext>
            </a:extLst>
          </p:cNvPr>
          <p:cNvSpPr/>
          <p:nvPr/>
        </p:nvSpPr>
        <p:spPr>
          <a:xfrm>
            <a:off x="-15917" y="54203"/>
            <a:ext cx="8378723" cy="1228404"/>
          </a:xfrm>
          <a:prstGeom prst="roundRect">
            <a:avLst/>
          </a:prstGeom>
          <a:solidFill>
            <a:srgbClr val="02428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8" name="Рисунок 27">
            <a:extLst>
              <a:ext uri="{FF2B5EF4-FFF2-40B4-BE49-F238E27FC236}">
                <a16:creationId xmlns:a16="http://schemas.microsoft.com/office/drawing/2014/main" id="{4A63383C-6935-44EA-98A5-0B6A03EA6BC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883" y="54204"/>
            <a:ext cx="2830746" cy="1228404"/>
          </a:xfrm>
          <a:prstGeom prst="rect">
            <a:avLst/>
          </a:prstGeom>
        </p:spPr>
      </p:pic>
      <p:pic>
        <p:nvPicPr>
          <p:cNvPr id="30" name="Picture 4" descr="D:\КОНФЕРЕНЦИЯ\Фирменный стиль_ФГАОУ ДПО ИРПО\Лого\Лого_01.png">
            <a:extLst>
              <a:ext uri="{FF2B5EF4-FFF2-40B4-BE49-F238E27FC236}">
                <a16:creationId xmlns:a16="http://schemas.microsoft.com/office/drawing/2014/main" id="{C5DB2528-63D1-4A8C-A078-3D31B2E5B6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2639" y="384431"/>
            <a:ext cx="1361929" cy="4504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4" name="Рисунок 43">
            <a:extLst>
              <a:ext uri="{FF2B5EF4-FFF2-40B4-BE49-F238E27FC236}">
                <a16:creationId xmlns:a16="http://schemas.microsoft.com/office/drawing/2014/main" id="{9720BE65-149C-4648-9098-E607A5C3CD4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53" y="54203"/>
            <a:ext cx="2830746" cy="1228404"/>
          </a:xfrm>
          <a:prstGeom prst="rect">
            <a:avLst/>
          </a:prstGeom>
        </p:spPr>
      </p:pic>
      <p:pic>
        <p:nvPicPr>
          <p:cNvPr id="49" name="Рисунок 48">
            <a:extLst>
              <a:ext uri="{FF2B5EF4-FFF2-40B4-BE49-F238E27FC236}">
                <a16:creationId xmlns:a16="http://schemas.microsoft.com/office/drawing/2014/main" id="{B6263799-448D-4920-BE7E-C81D82E1AAF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529432" y="174499"/>
            <a:ext cx="1361200" cy="890855"/>
          </a:xfrm>
          <a:prstGeom prst="rect">
            <a:avLst/>
          </a:prstGeom>
        </p:spPr>
      </p:pic>
      <p:sp>
        <p:nvSpPr>
          <p:cNvPr id="50" name="TextBox 49">
            <a:extLst>
              <a:ext uri="{FF2B5EF4-FFF2-40B4-BE49-F238E27FC236}">
                <a16:creationId xmlns:a16="http://schemas.microsoft.com/office/drawing/2014/main" id="{CB7D60BE-CC98-4605-83EE-9AC541D7ACEE}"/>
              </a:ext>
            </a:extLst>
          </p:cNvPr>
          <p:cNvSpPr txBox="1"/>
          <p:nvPr/>
        </p:nvSpPr>
        <p:spPr>
          <a:xfrm>
            <a:off x="1277677" y="220779"/>
            <a:ext cx="7085129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4000" dirty="0">
                <a:solidFill>
                  <a:schemeClr val="bg1"/>
                </a:solidFill>
                <a:latin typeface="Akrobat Black" panose="00000A00000000000000" pitchFamily="50" charset="-52"/>
              </a:rPr>
              <a:t>Цифровой паспорт компетенций</a:t>
            </a:r>
          </a:p>
        </p:txBody>
      </p:sp>
      <p:sp>
        <p:nvSpPr>
          <p:cNvPr id="51" name="Номер слайда 37">
            <a:extLst>
              <a:ext uri="{FF2B5EF4-FFF2-40B4-BE49-F238E27FC236}">
                <a16:creationId xmlns:a16="http://schemas.microsoft.com/office/drawing/2014/main" id="{8CC5AFBF-000C-4302-9575-803D44539D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28877" y="6397625"/>
            <a:ext cx="2743200" cy="365125"/>
          </a:xfrm>
        </p:spPr>
        <p:txBody>
          <a:bodyPr/>
          <a:lstStyle/>
          <a:p>
            <a:fld id="{5D35700F-DD86-4363-A548-2C2B475AD9A0}" type="slidenum">
              <a:rPr lang="ru-RU" smtClean="0">
                <a:latin typeface="Akrobat" panose="00000800000000000000" pitchFamily="2" charset="-52"/>
              </a:rPr>
              <a:t>11</a:t>
            </a:fld>
            <a:endParaRPr lang="ru-RU" dirty="0">
              <a:latin typeface="Akrobat" panose="00000800000000000000" pitchFamily="2" charset="-52"/>
            </a:endParaRPr>
          </a:p>
        </p:txBody>
      </p:sp>
      <p:pic>
        <p:nvPicPr>
          <p:cNvPr id="1026" name="Рисунок 2" descr="Picture background">
            <a:extLst>
              <a:ext uri="{FF2B5EF4-FFF2-40B4-BE49-F238E27FC236}">
                <a16:creationId xmlns:a16="http://schemas.microsoft.com/office/drawing/2014/main" id="{F8673CE6-82E2-4783-A89A-A11A504E20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1301" y="1377857"/>
            <a:ext cx="6447546" cy="54801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0089678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18364808-ED48-48A9-80AB-6C38E7BB8DB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314431" y="508118"/>
            <a:ext cx="1863377" cy="5889507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4399AB0C-6768-4C80-A81C-15AAAFD7769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211880" y="301731"/>
            <a:ext cx="1695435" cy="1101242"/>
          </a:xfrm>
          <a:prstGeom prst="rect">
            <a:avLst/>
          </a:prstGeom>
        </p:spPr>
      </p:pic>
      <p:sp>
        <p:nvSpPr>
          <p:cNvPr id="31" name="Заголовок 1">
            <a:extLst>
              <a:ext uri="{FF2B5EF4-FFF2-40B4-BE49-F238E27FC236}">
                <a16:creationId xmlns:a16="http://schemas.microsoft.com/office/drawing/2014/main" id="{8AB6567E-2B80-425C-8C36-0330251F5E65}"/>
              </a:ext>
            </a:extLst>
          </p:cNvPr>
          <p:cNvSpPr txBox="1">
            <a:spLocks/>
          </p:cNvSpPr>
          <p:nvPr/>
        </p:nvSpPr>
        <p:spPr>
          <a:xfrm>
            <a:off x="4413504" y="506450"/>
            <a:ext cx="3976352" cy="88182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b="1" dirty="0">
                <a:solidFill>
                  <a:srgbClr val="024285"/>
                </a:solidFill>
                <a:latin typeface="Akrobat Black" panose="00000A00000000000000" pitchFamily="50" charset="-52"/>
              </a:rPr>
              <a:t>Выводы</a:t>
            </a:r>
            <a:endParaRPr lang="ru-RU" b="1" dirty="0">
              <a:solidFill>
                <a:srgbClr val="024285"/>
              </a:solidFill>
              <a:latin typeface="Akrobat" panose="00000800000000000000" pitchFamily="2" charset="-52"/>
            </a:endParaRPr>
          </a:p>
        </p:txBody>
      </p:sp>
      <p:sp>
        <p:nvSpPr>
          <p:cNvPr id="33" name="Подзаголовок 2">
            <a:extLst>
              <a:ext uri="{FF2B5EF4-FFF2-40B4-BE49-F238E27FC236}">
                <a16:creationId xmlns:a16="http://schemas.microsoft.com/office/drawing/2014/main" id="{8A300849-62BF-4DE2-BA28-A5737E47D917}"/>
              </a:ext>
            </a:extLst>
          </p:cNvPr>
          <p:cNvSpPr txBox="1">
            <a:spLocks/>
          </p:cNvSpPr>
          <p:nvPr/>
        </p:nvSpPr>
        <p:spPr>
          <a:xfrm>
            <a:off x="1612799" y="4730774"/>
            <a:ext cx="4341809" cy="16207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endParaRPr lang="ru-RU" sz="2800" dirty="0">
              <a:solidFill>
                <a:srgbClr val="024285"/>
              </a:solidFill>
              <a:latin typeface="Akrobat" pitchFamily="2" charset="-52"/>
            </a:endParaRPr>
          </a:p>
        </p:txBody>
      </p:sp>
      <p:sp>
        <p:nvSpPr>
          <p:cNvPr id="38" name="Номер слайда 37">
            <a:extLst>
              <a:ext uri="{FF2B5EF4-FFF2-40B4-BE49-F238E27FC236}">
                <a16:creationId xmlns:a16="http://schemas.microsoft.com/office/drawing/2014/main" id="{2B535E40-079A-41F6-A738-0281F08218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28877" y="6397625"/>
            <a:ext cx="2743200" cy="365125"/>
          </a:xfrm>
        </p:spPr>
        <p:txBody>
          <a:bodyPr/>
          <a:lstStyle/>
          <a:p>
            <a:fld id="{5D35700F-DD86-4363-A548-2C2B475AD9A0}" type="slidenum">
              <a:rPr lang="ru-RU" smtClean="0">
                <a:latin typeface="Akrobat" panose="00000800000000000000" pitchFamily="2" charset="-52"/>
              </a:rPr>
              <a:t>12</a:t>
            </a:fld>
            <a:endParaRPr lang="ru-RU" dirty="0">
              <a:latin typeface="Akrobat" panose="00000800000000000000" pitchFamily="2" charset="-52"/>
            </a:endParaRP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05A32A9F-54B3-4BAA-A725-F12AEEEDADE5}"/>
              </a:ext>
            </a:extLst>
          </p:cNvPr>
          <p:cNvSpPr/>
          <p:nvPr/>
        </p:nvSpPr>
        <p:spPr>
          <a:xfrm>
            <a:off x="454202" y="1720840"/>
            <a:ext cx="936745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/>
            <a:r>
              <a:rPr lang="ru-RU" sz="2400" dirty="0">
                <a:solidFill>
                  <a:schemeClr val="accent1">
                    <a:lumMod val="75000"/>
                  </a:schemeClr>
                </a:solidFill>
                <a:latin typeface="Akrobat Black" panose="00000A00000000000000" pitchFamily="50" charset="-52"/>
              </a:rPr>
              <a:t>Система ГИА становится важным компонентом управления качеством образования и неотъемлемой частью образовательного процесса в ОО СПО. В процессе ИА, как важного «инструмента» контроля качества образования, осуществляется мониторинг результатов учебной деятельности, уровня сформированности компетенций выпускника, формулируются выводы о корректировке образовательных программ, о соответствии или несоответствии требованиям стандартов или требованиям работодателей. Поэтому так важно иметь «качественный инструмент», который позволяет достигать поставленных целей ИА.</a:t>
            </a:r>
          </a:p>
        </p:txBody>
      </p:sp>
    </p:spTree>
    <p:extLst>
      <p:ext uri="{BB962C8B-B14F-4D97-AF65-F5344CB8AC3E}">
        <p14:creationId xmlns:p14="http://schemas.microsoft.com/office/powerpoint/2010/main" val="96108096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18364808-ED48-48A9-80AB-6C38E7BB8DB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1801" y="0"/>
            <a:ext cx="5333999" cy="6858001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4399AB0C-6768-4C80-A81C-15AAAFD7769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138566" y="189220"/>
            <a:ext cx="1786436" cy="1169156"/>
          </a:xfrm>
          <a:prstGeom prst="rect">
            <a:avLst/>
          </a:prstGeom>
        </p:spPr>
      </p:pic>
      <p:sp>
        <p:nvSpPr>
          <p:cNvPr id="31" name="Заголовок 1">
            <a:extLst>
              <a:ext uri="{FF2B5EF4-FFF2-40B4-BE49-F238E27FC236}">
                <a16:creationId xmlns:a16="http://schemas.microsoft.com/office/drawing/2014/main" id="{8AB6567E-2B80-425C-8C36-0330251F5E65}"/>
              </a:ext>
            </a:extLst>
          </p:cNvPr>
          <p:cNvSpPr txBox="1">
            <a:spLocks/>
          </p:cNvSpPr>
          <p:nvPr/>
        </p:nvSpPr>
        <p:spPr>
          <a:xfrm>
            <a:off x="5510847" y="1487424"/>
            <a:ext cx="6348409" cy="25481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br>
              <a:rPr lang="ru-RU" sz="4800" b="1" dirty="0">
                <a:solidFill>
                  <a:srgbClr val="024285"/>
                </a:solidFill>
                <a:latin typeface="Akrobat" panose="00000800000000000000" pitchFamily="2" charset="-52"/>
              </a:rPr>
            </a:br>
            <a:r>
              <a:rPr lang="ru-RU" sz="7200" b="1" dirty="0">
                <a:solidFill>
                  <a:srgbClr val="024285"/>
                </a:solidFill>
                <a:latin typeface="Akrobat Black" panose="00000A00000000000000" pitchFamily="50" charset="-52"/>
              </a:rPr>
              <a:t>Спасибо </a:t>
            </a:r>
          </a:p>
          <a:p>
            <a:pPr algn="ctr"/>
            <a:r>
              <a:rPr lang="ru-RU" sz="7200" b="1" dirty="0">
                <a:solidFill>
                  <a:srgbClr val="024285"/>
                </a:solidFill>
                <a:latin typeface="Akrobat Black" panose="00000A00000000000000" pitchFamily="50" charset="-52"/>
              </a:rPr>
              <a:t>за внимание!</a:t>
            </a:r>
          </a:p>
        </p:txBody>
      </p:sp>
      <p:sp>
        <p:nvSpPr>
          <p:cNvPr id="38" name="Номер слайда 37">
            <a:extLst>
              <a:ext uri="{FF2B5EF4-FFF2-40B4-BE49-F238E27FC236}">
                <a16:creationId xmlns:a16="http://schemas.microsoft.com/office/drawing/2014/main" id="{2B535E40-079A-41F6-A738-0281F08218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28877" y="6397625"/>
            <a:ext cx="2743200" cy="365125"/>
          </a:xfrm>
        </p:spPr>
        <p:txBody>
          <a:bodyPr/>
          <a:lstStyle/>
          <a:p>
            <a:fld id="{5D35700F-DD86-4363-A548-2C2B475AD9A0}" type="slidenum">
              <a:rPr lang="ru-RU" smtClean="0">
                <a:latin typeface="Akrobat" panose="00000800000000000000" pitchFamily="2" charset="-52"/>
              </a:rPr>
              <a:t>13</a:t>
            </a:fld>
            <a:endParaRPr lang="ru-RU" dirty="0">
              <a:latin typeface="Akrobat" panose="00000800000000000000" pitchFamily="2" charset="-52"/>
            </a:endParaRPr>
          </a:p>
        </p:txBody>
      </p:sp>
    </p:spTree>
    <p:extLst>
      <p:ext uri="{BB962C8B-B14F-4D97-AF65-F5344CB8AC3E}">
        <p14:creationId xmlns:p14="http://schemas.microsoft.com/office/powerpoint/2010/main" val="2674104664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14335</TotalTime>
  <Words>673</Words>
  <Application>Microsoft Office PowerPoint</Application>
  <PresentationFormat>Широкоэкранный</PresentationFormat>
  <Paragraphs>58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9" baseType="lpstr">
      <vt:lpstr>Akrobat</vt:lpstr>
      <vt:lpstr>Akrobat Black</vt:lpstr>
      <vt:lpstr>Arial</vt:lpstr>
      <vt:lpstr>Calibri</vt:lpstr>
      <vt:lpstr>Calibri Light</vt:lpstr>
      <vt:lpstr>Тема Office</vt:lpstr>
      <vt:lpstr>Демонстрационный экзамен в системе государственной итоговой аттестации среднего профессионального образования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Заголовок</dc:title>
  <dc:creator>Медведева Юлия</dc:creator>
  <cp:lastModifiedBy>Татьяна</cp:lastModifiedBy>
  <cp:revision>78</cp:revision>
  <dcterms:created xsi:type="dcterms:W3CDTF">2024-07-15T07:37:15Z</dcterms:created>
  <dcterms:modified xsi:type="dcterms:W3CDTF">2025-06-17T20:29:17Z</dcterms:modified>
</cp:coreProperties>
</file>