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8"/>
  </p:notesMasterIdLst>
  <p:sldIdLst>
    <p:sldId id="270" r:id="rId2"/>
    <p:sldId id="258" r:id="rId3"/>
    <p:sldId id="328" r:id="rId4"/>
    <p:sldId id="259" r:id="rId5"/>
    <p:sldId id="304" r:id="rId6"/>
    <p:sldId id="261" r:id="rId7"/>
    <p:sldId id="299" r:id="rId8"/>
    <p:sldId id="300" r:id="rId9"/>
    <p:sldId id="301" r:id="rId10"/>
    <p:sldId id="327" r:id="rId11"/>
    <p:sldId id="302" r:id="rId12"/>
    <p:sldId id="303" r:id="rId13"/>
    <p:sldId id="305" r:id="rId14"/>
    <p:sldId id="306" r:id="rId15"/>
    <p:sldId id="307" r:id="rId16"/>
    <p:sldId id="308" r:id="rId17"/>
    <p:sldId id="309" r:id="rId18"/>
    <p:sldId id="310" r:id="rId19"/>
    <p:sldId id="312" r:id="rId20"/>
    <p:sldId id="311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31" r:id="rId31"/>
    <p:sldId id="329" r:id="rId32"/>
    <p:sldId id="330" r:id="rId33"/>
    <p:sldId id="322" r:id="rId34"/>
    <p:sldId id="324" r:id="rId35"/>
    <p:sldId id="325" r:id="rId36"/>
    <p:sldId id="297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3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2A04"/>
    <a:srgbClr val="753805"/>
    <a:srgbClr val="432003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6" d="100"/>
          <a:sy n="56" d="100"/>
        </p:scale>
        <p:origin x="-1085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119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CE5A9-B903-4461-90F5-1598F49FD5A5}" type="datetimeFigureOut">
              <a:rPr lang="ru-RU" smtClean="0"/>
              <a:pPr/>
              <a:t>01.10.2019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D6A720-EF53-4A19-A2B4-C4B8BE458C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123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10/1/2019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10/1/2019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media1.mp3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file:///C:\Users\&#1102;&#1089;&#1077;&#1088;\Desktop\&#1073;&#1072;&#1096;&#1072;&#1077;&#1074;&#1072;-&#1082;&#1086;&#1085;&#1082;&#1091;&#1088;&#1089;\60-e.mp3" TargetMode="Externa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26" Type="http://schemas.openxmlformats.org/officeDocument/2006/relationships/slide" Target="slide26.xml"/><Relationship Id="rId3" Type="http://schemas.openxmlformats.org/officeDocument/2006/relationships/image" Target="../media/image5.jpeg"/><Relationship Id="rId21" Type="http://schemas.openxmlformats.org/officeDocument/2006/relationships/slide" Target="slide21.xml"/><Relationship Id="rId34" Type="http://schemas.openxmlformats.org/officeDocument/2006/relationships/slide" Target="slide30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5" Type="http://schemas.openxmlformats.org/officeDocument/2006/relationships/slide" Target="slide25.xml"/><Relationship Id="rId33" Type="http://schemas.openxmlformats.org/officeDocument/2006/relationships/slide" Target="slide10.xml"/><Relationship Id="rId2" Type="http://schemas.openxmlformats.org/officeDocument/2006/relationships/image" Target="../media/image9.jpeg"/><Relationship Id="rId16" Type="http://schemas.openxmlformats.org/officeDocument/2006/relationships/slide" Target="slide16.xml"/><Relationship Id="rId20" Type="http://schemas.openxmlformats.org/officeDocument/2006/relationships/slide" Target="slide19.xml"/><Relationship Id="rId29" Type="http://schemas.openxmlformats.org/officeDocument/2006/relationships/slide" Target="slide2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32" Type="http://schemas.openxmlformats.org/officeDocument/2006/relationships/slide" Target="slide35.xml"/><Relationship Id="rId5" Type="http://schemas.openxmlformats.org/officeDocument/2006/relationships/image" Target="../media/image10.png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28" Type="http://schemas.openxmlformats.org/officeDocument/2006/relationships/slide" Target="slide28.xml"/><Relationship Id="rId36" Type="http://schemas.openxmlformats.org/officeDocument/2006/relationships/slide" Target="slide32.xml"/><Relationship Id="rId10" Type="http://schemas.openxmlformats.org/officeDocument/2006/relationships/slide" Target="slide9.xml"/><Relationship Id="rId19" Type="http://schemas.openxmlformats.org/officeDocument/2006/relationships/slide" Target="slide20.xml"/><Relationship Id="rId31" Type="http://schemas.openxmlformats.org/officeDocument/2006/relationships/slide" Target="slide34.xml"/><Relationship Id="rId4" Type="http://schemas.openxmlformats.org/officeDocument/2006/relationships/slide" Target="slide4.xml"/><Relationship Id="rId9" Type="http://schemas.openxmlformats.org/officeDocument/2006/relationships/slide" Target="slide8.xml"/><Relationship Id="rId14" Type="http://schemas.openxmlformats.org/officeDocument/2006/relationships/slide" Target="slide14.xml"/><Relationship Id="rId22" Type="http://schemas.openxmlformats.org/officeDocument/2006/relationships/slide" Target="slide22.xml"/><Relationship Id="rId27" Type="http://schemas.openxmlformats.org/officeDocument/2006/relationships/slide" Target="slide27.xml"/><Relationship Id="rId30" Type="http://schemas.openxmlformats.org/officeDocument/2006/relationships/slide" Target="slide33.xml"/><Relationship Id="rId35" Type="http://schemas.openxmlformats.org/officeDocument/2006/relationships/slide" Target="slide3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5.jpeg"/><Relationship Id="rId7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jpeg"/><Relationship Id="rId7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18.pn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5.jpeg"/><Relationship Id="rId7" Type="http://schemas.openxmlformats.org/officeDocument/2006/relationships/image" Target="../media/image3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30.jpeg"/><Relationship Id="rId9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jpeg"/><Relationship Id="rId7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38.jpeg"/><Relationship Id="rId4" Type="http://schemas.openxmlformats.org/officeDocument/2006/relationships/image" Target="../media/image3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18.png"/><Relationship Id="rId4" Type="http://schemas.openxmlformats.org/officeDocument/2006/relationships/slide" Target="slid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18.png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18.png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jpeg"/><Relationship Id="rId7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jpeg"/><Relationship Id="rId9" Type="http://schemas.openxmlformats.org/officeDocument/2006/relationships/image" Target="../media/image6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18.png"/><Relationship Id="rId4" Type="http://schemas.openxmlformats.org/officeDocument/2006/relationships/slide" Target="slide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jpeg"/><Relationship Id="rId7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3.xml"/><Relationship Id="rId4" Type="http://schemas.openxmlformats.org/officeDocument/2006/relationships/image" Target="../media/image6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70.jpeg"/><Relationship Id="rId4" Type="http://schemas.openxmlformats.org/officeDocument/2006/relationships/image" Target="../media/image69.tif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png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5.jpeg"/><Relationship Id="rId7" Type="http://schemas.openxmlformats.org/officeDocument/2006/relationships/image" Target="../media/image7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Relationship Id="rId9" Type="http://schemas.openxmlformats.org/officeDocument/2006/relationships/image" Target="../media/image7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Вера Павловна\Pictures\Рисунок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537" y="332656"/>
            <a:ext cx="5040560" cy="32043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72446" y="3933056"/>
            <a:ext cx="852003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Алфавитная книга</a:t>
            </a:r>
          </a:p>
          <a:p>
            <a:pPr algn="ctr"/>
            <a:r>
              <a:rPr lang="ru-RU" sz="6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</a:t>
            </a:r>
            <a:r>
              <a:rPr lang="ru-RU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 </a:t>
            </a:r>
            <a:r>
              <a:rPr lang="ru-RU" sz="66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Непа</a:t>
            </a:r>
            <a:endParaRPr lang="ru-RU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6" name="Рисунок 5" descr="C:\Users\Вера Павловна\Desktop\проекты\проект Артем\Непа-история\nepa-40208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7540"/>
            <a:ext cx="3858017" cy="29257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5"/>
          <p:cNvPicPr>
            <a:picLocks noChangeAspect="1"/>
          </p:cNvPicPr>
          <p:nvPr/>
        </p:nvPicPr>
        <p:blipFill>
          <a:blip r:embed="rId5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142" y="0"/>
            <a:ext cx="4963528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4"/>
          <p:cNvPicPr>
            <a:picLocks noChangeAspect="1"/>
          </p:cNvPicPr>
          <p:nvPr/>
        </p:nvPicPr>
        <p:blipFill>
          <a:blip r:embed="rId6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84"/>
            <a:ext cx="435597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0-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0" y="6143644"/>
            <a:ext cx="714356" cy="71435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2495" y="986825"/>
            <a:ext cx="333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Алфавитная книга с.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Непа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95658" y="386660"/>
            <a:ext cx="44644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Составила: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итель с.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учитель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географии                   МКОУ СОШ с.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Инешина Вера Павловна</a:t>
            </a: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Вера Павловна\Desktop\DCIM\20170901_12054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28953" y="3108973"/>
            <a:ext cx="3597905" cy="269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30447" y="2642305"/>
            <a:ext cx="35667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Посвящена Юбилею села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395 лет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Катангскому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району – 90 лет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катанга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496" y="6257140"/>
            <a:ext cx="487363" cy="4873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72120" y="5661248"/>
            <a:ext cx="31797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представлена в виде электронной презентации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86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53030" numSld="36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-5464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602599"/>
            <a:ext cx="1177950" cy="1282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1941771" y="764704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7" action="ppaction://hlinksldjump"/>
          </p:cNvPr>
          <p:cNvSpPr/>
          <p:nvPr/>
        </p:nvSpPr>
        <p:spPr>
          <a:xfrm>
            <a:off x="658931" y="2024649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Г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>
            <a:hlinkClick r:id="rId8" action="ppaction://hlinksldjump"/>
          </p:cNvPr>
          <p:cNvSpPr/>
          <p:nvPr/>
        </p:nvSpPr>
        <p:spPr>
          <a:xfrm>
            <a:off x="3216558" y="764704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>
            <a:hlinkClick r:id="rId9" action="ppaction://hlinksldjump"/>
          </p:cNvPr>
          <p:cNvSpPr/>
          <p:nvPr/>
        </p:nvSpPr>
        <p:spPr>
          <a:xfrm>
            <a:off x="1919031" y="2024649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Д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>
            <a:hlinkClick r:id="rId10" action="ppaction://hlinksldjump"/>
          </p:cNvPr>
          <p:cNvSpPr/>
          <p:nvPr/>
        </p:nvSpPr>
        <p:spPr>
          <a:xfrm>
            <a:off x="3216558" y="1969354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Е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>
            <a:hlinkClick r:id="rId11" action="ppaction://hlinksldjump"/>
          </p:cNvPr>
          <p:cNvSpPr/>
          <p:nvPr/>
        </p:nvSpPr>
        <p:spPr>
          <a:xfrm>
            <a:off x="2008870" y="3161292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Ж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>
            <a:hlinkClick r:id="rId12" action="ppaction://hlinksldjump"/>
          </p:cNvPr>
          <p:cNvSpPr/>
          <p:nvPr/>
        </p:nvSpPr>
        <p:spPr>
          <a:xfrm>
            <a:off x="3211235" y="3156815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>
            <a:hlinkClick r:id="rId13" action="ppaction://hlinksldjump"/>
          </p:cNvPr>
          <p:cNvSpPr/>
          <p:nvPr/>
        </p:nvSpPr>
        <p:spPr>
          <a:xfrm>
            <a:off x="722191" y="4380381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13" action="ppaction://hlinksldjump"/>
              </a:rPr>
              <a:t>И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>
            <a:hlinkClick r:id="rId14" action="ppaction://hlinksldjump"/>
          </p:cNvPr>
          <p:cNvSpPr/>
          <p:nvPr/>
        </p:nvSpPr>
        <p:spPr>
          <a:xfrm>
            <a:off x="1986504" y="4380382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14" action="ppaction://hlinksldjump"/>
              </a:rPr>
              <a:t>К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>
            <a:hlinkClick r:id="rId15" action="ppaction://hlinksldjump"/>
          </p:cNvPr>
          <p:cNvSpPr/>
          <p:nvPr/>
        </p:nvSpPr>
        <p:spPr>
          <a:xfrm>
            <a:off x="3260484" y="4380384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15" action="ppaction://hlinksldjump"/>
              </a:rPr>
              <a:t>Л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>
            <a:hlinkClick r:id="rId16" action="ppaction://hlinksldjump"/>
          </p:cNvPr>
          <p:cNvSpPr/>
          <p:nvPr/>
        </p:nvSpPr>
        <p:spPr>
          <a:xfrm>
            <a:off x="670707" y="5517216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16" action="ppaction://hlinksldjump"/>
              </a:rPr>
              <a:t>М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>
            <a:hlinkClick r:id="rId17" action="ppaction://hlinksldjump"/>
          </p:cNvPr>
          <p:cNvSpPr/>
          <p:nvPr/>
        </p:nvSpPr>
        <p:spPr>
          <a:xfrm>
            <a:off x="1943708" y="5517216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>
            <a:hlinkClick r:id="rId18" action="ppaction://hlinksldjump"/>
          </p:cNvPr>
          <p:cNvSpPr/>
          <p:nvPr/>
        </p:nvSpPr>
        <p:spPr>
          <a:xfrm>
            <a:off x="3329536" y="5517216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>
            <a:hlinkClick r:id="rId19" action="ppaction://hlinksldjump"/>
          </p:cNvPr>
          <p:cNvSpPr/>
          <p:nvPr/>
        </p:nvSpPr>
        <p:spPr>
          <a:xfrm>
            <a:off x="4888611" y="116632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>
            <a:hlinkClick r:id="rId20" action="ppaction://hlinksldjump"/>
          </p:cNvPr>
          <p:cNvSpPr/>
          <p:nvPr/>
        </p:nvSpPr>
        <p:spPr>
          <a:xfrm>
            <a:off x="6163707" y="55076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0" action="ppaction://hlinksldjump"/>
              </a:rPr>
              <a:t>Р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>
            <a:hlinkClick r:id="rId21" action="ppaction://hlinksldjump"/>
          </p:cNvPr>
          <p:cNvSpPr/>
          <p:nvPr/>
        </p:nvSpPr>
        <p:spPr>
          <a:xfrm>
            <a:off x="7586576" y="44716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>
            <a:hlinkClick r:id="rId22" action="ppaction://hlinksldjump"/>
          </p:cNvPr>
          <p:cNvSpPr/>
          <p:nvPr/>
        </p:nvSpPr>
        <p:spPr>
          <a:xfrm>
            <a:off x="4888611" y="1169448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2" action="ppaction://hlinksldjump"/>
              </a:rPr>
              <a:t>Т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>
            <a:hlinkClick r:id="rId23" action="ppaction://hlinksldjump"/>
          </p:cNvPr>
          <p:cNvSpPr/>
          <p:nvPr/>
        </p:nvSpPr>
        <p:spPr>
          <a:xfrm>
            <a:off x="6238690" y="1138050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3" action="ppaction://hlinksldjump"/>
              </a:rPr>
              <a:t>У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>
            <a:hlinkClick r:id="rId24" action="ppaction://hlinksldjump"/>
          </p:cNvPr>
          <p:cNvSpPr/>
          <p:nvPr/>
        </p:nvSpPr>
        <p:spPr>
          <a:xfrm>
            <a:off x="7599955" y="1087562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>
            <a:hlinkClick r:id="rId25" action="ppaction://hlinksldjump"/>
          </p:cNvPr>
          <p:cNvSpPr/>
          <p:nvPr/>
        </p:nvSpPr>
        <p:spPr>
          <a:xfrm>
            <a:off x="4888611" y="2204864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>
            <a:hlinkClick r:id="rId26" action="ppaction://hlinksldjump"/>
          </p:cNvPr>
          <p:cNvSpPr/>
          <p:nvPr/>
        </p:nvSpPr>
        <p:spPr>
          <a:xfrm>
            <a:off x="6281936" y="2208783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>
            <a:hlinkClick r:id="rId27" action="ppaction://hlinksldjump"/>
          </p:cNvPr>
          <p:cNvSpPr/>
          <p:nvPr/>
        </p:nvSpPr>
        <p:spPr>
          <a:xfrm>
            <a:off x="7639778" y="2176450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>
            <a:hlinkClick r:id="rId28" action="ppaction://hlinksldjump"/>
          </p:cNvPr>
          <p:cNvSpPr/>
          <p:nvPr/>
        </p:nvSpPr>
        <p:spPr>
          <a:xfrm>
            <a:off x="4888611" y="3278832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8" action="ppaction://hlinksldjump"/>
              </a:rPr>
              <a:t>Ш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>
            <a:hlinkClick r:id="rId29" action="ppaction://hlinksldjump"/>
          </p:cNvPr>
          <p:cNvSpPr/>
          <p:nvPr/>
        </p:nvSpPr>
        <p:spPr>
          <a:xfrm>
            <a:off x="6344183" y="3273316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9" action="ppaction://hlinksldjump"/>
              </a:rPr>
              <a:t>Щ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>
            <a:hlinkClick r:id="rId30" action="ppaction://hlinksldjump"/>
          </p:cNvPr>
          <p:cNvSpPr/>
          <p:nvPr/>
        </p:nvSpPr>
        <p:spPr>
          <a:xfrm>
            <a:off x="7746430" y="4372091"/>
            <a:ext cx="976010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>
            <a:hlinkClick r:id="rId31" action="ppaction://hlinksldjump"/>
          </p:cNvPr>
          <p:cNvSpPr/>
          <p:nvPr/>
        </p:nvSpPr>
        <p:spPr>
          <a:xfrm>
            <a:off x="5648670" y="5545708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hlinkClick r:id="rId32" action="ppaction://hlinksldjump"/>
          </p:cNvPr>
          <p:cNvSpPr/>
          <p:nvPr/>
        </p:nvSpPr>
        <p:spPr>
          <a:xfrm>
            <a:off x="7171819" y="5545707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16632"/>
            <a:ext cx="3240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АЛФАВИТ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>
            <a:hlinkClick r:id="rId33" action="ppaction://hlinksldjump"/>
          </p:cNvPr>
          <p:cNvSpPr/>
          <p:nvPr/>
        </p:nvSpPr>
        <p:spPr>
          <a:xfrm>
            <a:off x="723696" y="3273317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Ё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>
            <a:hlinkClick r:id="rId34" action="ppaction://hlinksldjump"/>
          </p:cNvPr>
          <p:cNvSpPr/>
          <p:nvPr/>
        </p:nvSpPr>
        <p:spPr>
          <a:xfrm>
            <a:off x="7714328" y="3278832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Ъ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>
            <a:hlinkClick r:id="rId35" action="ppaction://hlinksldjump"/>
          </p:cNvPr>
          <p:cNvSpPr/>
          <p:nvPr/>
        </p:nvSpPr>
        <p:spPr>
          <a:xfrm>
            <a:off x="5013014" y="4380384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Ы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>
            <a:hlinkClick r:id="rId36" action="ppaction://hlinksldjump"/>
          </p:cNvPr>
          <p:cNvSpPr/>
          <p:nvPr/>
        </p:nvSpPr>
        <p:spPr>
          <a:xfrm>
            <a:off x="6437666" y="4372092"/>
            <a:ext cx="1008112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smtClean="0">
                <a:ln w="18000">
                  <a:solidFill>
                    <a:srgbClr val="4584D3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Ь</a:t>
            </a:r>
            <a:endParaRPr lang="ru-RU" sz="4800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50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5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191" y="7674"/>
            <a:ext cx="4947294" cy="688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8490" y="0"/>
            <a:ext cx="4270824" cy="6614593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7" y="1124744"/>
            <a:ext cx="2376265" cy="156966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</a:t>
            </a:r>
            <a:endParaRPr lang="ru-RU" sz="9600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3645024"/>
            <a:ext cx="29523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чего все начиналось?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4353" y="28436"/>
            <a:ext cx="4572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600" b="1" dirty="0">
                <a:latin typeface="Times New Roman"/>
                <a:ea typeface="Calibri"/>
              </a:rPr>
              <a:t>Самое древнее село </a:t>
            </a:r>
            <a:r>
              <a:rPr lang="ru-RU" sz="1600" b="1" dirty="0" err="1">
                <a:latin typeface="Times New Roman"/>
                <a:ea typeface="Calibri"/>
              </a:rPr>
              <a:t>Катангского</a:t>
            </a:r>
            <a:r>
              <a:rPr lang="ru-RU" sz="1600" b="1" dirty="0">
                <a:latin typeface="Times New Roman"/>
                <a:ea typeface="Calibri"/>
              </a:rPr>
              <a:t> района – </a:t>
            </a:r>
            <a:r>
              <a:rPr lang="ru-RU" sz="1600" b="1" dirty="0" err="1">
                <a:latin typeface="Times New Roman"/>
                <a:ea typeface="Calibri"/>
              </a:rPr>
              <a:t>Непа</a:t>
            </a:r>
            <a:r>
              <a:rPr lang="ru-RU" sz="1600" b="1" dirty="0">
                <a:latin typeface="Times New Roman"/>
                <a:ea typeface="Calibri"/>
              </a:rPr>
              <a:t> обязано своим рождением землепроходцу </a:t>
            </a:r>
            <a:r>
              <a:rPr lang="ru-RU" sz="1600" b="1" dirty="0" err="1" smtClean="0">
                <a:latin typeface="Times New Roman"/>
                <a:ea typeface="Calibri"/>
              </a:rPr>
              <a:t>Пянда</a:t>
            </a:r>
            <a:r>
              <a:rPr lang="ru-RU" sz="1600" b="1" dirty="0">
                <a:latin typeface="Times New Roman"/>
                <a:ea typeface="Calibri"/>
              </a:rPr>
              <a:t> </a:t>
            </a:r>
            <a:r>
              <a:rPr lang="ru-RU" sz="1600" b="1" dirty="0" smtClean="0">
                <a:latin typeface="Times New Roman"/>
                <a:ea typeface="Calibri"/>
              </a:rPr>
              <a:t>(знаток </a:t>
            </a:r>
            <a:r>
              <a:rPr lang="ru-RU" sz="1600" b="1" dirty="0">
                <a:latin typeface="Times New Roman"/>
                <a:ea typeface="Calibri"/>
              </a:rPr>
              <a:t>истории географических открытий И.П. Магидович утверждает, что </a:t>
            </a:r>
            <a:r>
              <a:rPr lang="ru-RU" sz="1600" b="1" dirty="0" err="1">
                <a:latin typeface="Times New Roman"/>
                <a:ea typeface="Calibri"/>
              </a:rPr>
              <a:t>Пянда</a:t>
            </a:r>
            <a:r>
              <a:rPr lang="ru-RU" sz="1600" b="1" dirty="0">
                <a:latin typeface="Times New Roman"/>
                <a:ea typeface="Calibri"/>
              </a:rPr>
              <a:t> – не фамилия, а </a:t>
            </a:r>
            <a:r>
              <a:rPr lang="ru-RU" sz="1600" b="1" dirty="0" smtClean="0">
                <a:latin typeface="Times New Roman"/>
                <a:ea typeface="Calibri"/>
              </a:rPr>
              <a:t>прозвище), </a:t>
            </a:r>
            <a:r>
              <a:rPr lang="ru-RU" sz="1600" b="1" dirty="0">
                <a:latin typeface="Times New Roman"/>
                <a:ea typeface="Calibri"/>
              </a:rPr>
              <a:t>который в 1624 году основал </a:t>
            </a:r>
            <a:r>
              <a:rPr lang="ru-RU" sz="1600" b="1" dirty="0" err="1">
                <a:latin typeface="Times New Roman"/>
                <a:ea typeface="Calibri"/>
              </a:rPr>
              <a:t>Усть-Непское</a:t>
            </a:r>
            <a:r>
              <a:rPr lang="ru-RU" sz="1600" b="1" dirty="0">
                <a:latin typeface="Times New Roman"/>
                <a:ea typeface="Calibri"/>
              </a:rPr>
              <a:t> или </a:t>
            </a:r>
            <a:r>
              <a:rPr lang="ru-RU" sz="1600" b="1" dirty="0" err="1">
                <a:latin typeface="Times New Roman"/>
                <a:ea typeface="Calibri"/>
              </a:rPr>
              <a:t>шиляжное</a:t>
            </a:r>
            <a:r>
              <a:rPr lang="ru-RU" sz="1600" b="1" dirty="0">
                <a:latin typeface="Times New Roman"/>
                <a:ea typeface="Calibri"/>
              </a:rPr>
              <a:t> ясачное зимовье (</a:t>
            </a:r>
            <a:r>
              <a:rPr lang="ru-RU" sz="1600" b="1" dirty="0" err="1">
                <a:latin typeface="Times New Roman"/>
                <a:ea typeface="Calibri"/>
              </a:rPr>
              <a:t>шиляги</a:t>
            </a:r>
            <a:r>
              <a:rPr lang="ru-RU" sz="1600" b="1" dirty="0">
                <a:latin typeface="Times New Roman"/>
                <a:ea typeface="Calibri"/>
              </a:rPr>
              <a:t> – род тунгусов, проживающих на этой территории в то время</a:t>
            </a:r>
            <a:r>
              <a:rPr lang="ru-RU" sz="1600" b="1" dirty="0" smtClean="0">
                <a:latin typeface="Times New Roman"/>
                <a:ea typeface="Calibri"/>
              </a:rPr>
              <a:t>). </a:t>
            </a:r>
            <a:r>
              <a:rPr lang="ru-RU" sz="1600" b="1" dirty="0">
                <a:latin typeface="Times New Roman"/>
                <a:ea typeface="Calibri"/>
              </a:rPr>
              <a:t>Это зимовье просуществовало как место сбора ясака с тунгусов в царскую казну 74 года. Место сбора ясака было перенесено в другое место, а зимовье вместе с постройками осталось. Так шли годы, века…. </a:t>
            </a:r>
            <a:endParaRPr lang="ru-RU" sz="1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786" y="3307296"/>
            <a:ext cx="2201765" cy="2554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922" y="4162478"/>
            <a:ext cx="2452115" cy="2452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трелка вверх 6">
            <a:hlinkClick r:id="rId6" action="ppaction://hlinksldjump"/>
          </p:cNvPr>
          <p:cNvSpPr/>
          <p:nvPr/>
        </p:nvSpPr>
        <p:spPr>
          <a:xfrm>
            <a:off x="4572000" y="6309320"/>
            <a:ext cx="216024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0"/>
            <a:ext cx="4860032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62"/>
            <a:ext cx="43559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1124744"/>
            <a:ext cx="325625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spc="300" dirty="0" smtClean="0">
                <a:ln w="11430" cmpd="sng">
                  <a:solidFill>
                    <a:srgbClr val="31B6FD">
                      <a:tint val="10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31B6FD">
                        <a:tint val="83000"/>
                        <a:shade val="100000"/>
                        <a:satMod val="200000"/>
                      </a:srgbClr>
                    </a:gs>
                    <a:gs pos="75000">
                      <a:srgbClr val="31B6FD">
                        <a:tint val="100000"/>
                        <a:shade val="50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45500">
                    <a:srgbClr val="31B6FD">
                      <a:satMod val="220000"/>
                      <a:alpha val="35000"/>
                    </a:srgbClr>
                  </a:glow>
                </a:effectLst>
                <a:latin typeface="Times New Roman" pitchFamily="18" charset="0"/>
                <a:cs typeface="Times New Roman" pitchFamily="18" charset="0"/>
              </a:rPr>
              <a:t>Б</a:t>
            </a:r>
            <a:endParaRPr lang="ru-RU" sz="9600" b="1" spc="300" dirty="0">
              <a:ln w="11430" cmpd="sng">
                <a:solidFill>
                  <a:srgbClr val="31B6FD">
                    <a:tint val="10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31B6FD">
                      <a:tint val="83000"/>
                      <a:shade val="100000"/>
                      <a:satMod val="200000"/>
                    </a:srgbClr>
                  </a:gs>
                  <a:gs pos="75000">
                    <a:srgbClr val="31B6FD">
                      <a:tint val="100000"/>
                      <a:shade val="50000"/>
                      <a:satMod val="150000"/>
                    </a:srgbClr>
                  </a:gs>
                </a:gsLst>
                <a:lin ang="5400000"/>
              </a:gradFill>
              <a:effectLst>
                <a:glow rad="45500">
                  <a:srgbClr val="31B6FD">
                    <a:satMod val="220000"/>
                    <a:alpha val="35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2976927"/>
            <a:ext cx="33843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огатства </a:t>
            </a:r>
            <a:r>
              <a:rPr lang="ru-RU" sz="4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Непского</a:t>
            </a:r>
            <a:r>
              <a:rPr lang="ru-RU" sz="4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МО </a:t>
            </a:r>
            <a:endParaRPr lang="ru-RU" sz="4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5976" y="332656"/>
            <a:ext cx="453650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Непское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месторождение калийных солей.</a:t>
            </a: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Даниловское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нефтегазоносное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месторождение.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Лесные ресурсы.</a:t>
            </a: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Охотничьи ресурсы.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Зубовское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месторождение поделочных камней.</a:t>
            </a:r>
          </a:p>
          <a:p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5" descr="лось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513" y="4581127"/>
            <a:ext cx="1861344" cy="1215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stat18.privet.ru/lr/0a2adb55b678441d92eb536b16caff2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45" y="3081016"/>
            <a:ext cx="1584176" cy="135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 descr="C:\Users\Вера Павловна\AppData\Local\Microsoft\Windows\Temporary Internet Files\Content.Word\20161226_03204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845" y="962516"/>
            <a:ext cx="1602512" cy="1894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Содержимое 3" descr="DSC0223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82220" y="2659256"/>
            <a:ext cx="2079726" cy="1559795"/>
          </a:xfrm>
          <a:prstGeom prst="rect">
            <a:avLst/>
          </a:prstGeom>
        </p:spPr>
      </p:pic>
      <p:pic>
        <p:nvPicPr>
          <p:cNvPr id="1026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38" y="6237312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3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5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46219" y="1268760"/>
            <a:ext cx="100540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endParaRPr lang="ru-RU" sz="9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2776" y="299695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есна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548680"/>
            <a:ext cx="4104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Весна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время таяния снега, вскрытия рек – половодье, расцветание подснежников, вербы, когда кругом еще лежит снег.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сон-трава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76" y="4293096"/>
            <a:ext cx="2549273" cy="18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Вера Павловна\Desktop\фото на стену\DSCF05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58372"/>
            <a:ext cx="2376264" cy="195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Содержимое 3" descr="09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10516" y="4509120"/>
            <a:ext cx="2581964" cy="1936473"/>
          </a:xfrm>
          <a:prstGeom prst="rect">
            <a:avLst/>
          </a:prstGeom>
        </p:spPr>
      </p:pic>
      <p:pic>
        <p:nvPicPr>
          <p:cNvPr id="2050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8155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440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64653" y="1268760"/>
            <a:ext cx="96853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3284984"/>
            <a:ext cx="38164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еографическое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положение села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867" y="175345"/>
            <a:ext cx="5275133" cy="3756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348880"/>
            <a:ext cx="354013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62912" y="3931835"/>
            <a:ext cx="44015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- центр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Непского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образования 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Катангском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районе, расположено на севере Иркутской области  Российской Федерации, на материке Евразия, на планете Земля в Солнечной системе, в Галактике «Млечный путь» нашей Вселенной.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973" y="6095855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64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33395" y="1268760"/>
            <a:ext cx="103105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3573016"/>
            <a:ext cx="266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еревня </a:t>
            </a:r>
            <a:r>
              <a:rPr lang="ru-RU" sz="7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откон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13784" y="300355"/>
            <a:ext cx="37444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Деревня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Доткон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одна из многих деревень и сел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Гаженка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Мартыново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Данилово и т.д.), исчезнувших с карты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Катангского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района. Деревня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Доткон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входило в состав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сельского Совета. Жители работали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Непском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отделении КЗПХ, занимались охотой, рыбалкой, содержали ферму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 ликвидации деревни жители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переехали в ближайшие села: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Ика.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Фото18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492" y="4005064"/>
            <a:ext cx="3073512" cy="2304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114472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64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46218" y="1268760"/>
            <a:ext cx="10054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4580" y="3459862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err="1" smtClean="0">
                <a:solidFill>
                  <a:srgbClr val="753805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5400" b="1" dirty="0" err="1" smtClean="0">
                <a:latin typeface="Times New Roman" pitchFamily="18" charset="0"/>
                <a:cs typeface="Times New Roman" pitchFamily="18" charset="0"/>
              </a:rPr>
              <a:t>рбогачен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332656"/>
            <a:ext cx="40324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Ербогачен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центр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Катангского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района, на территории которого расположено село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Из села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Ербогачена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можно добраться по реке Нижняя Тунгуска (380 км.), по автозимнику  (310 км.), на вертолете (225 км.)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Вера Павловна\Desktop\проекты\проект Артем\ербогачен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2397125"/>
            <a:ext cx="2782648" cy="2086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932039" y="4941168"/>
            <a:ext cx="39347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Отдаленный, Отдаленный,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Белый зимой, а летом зеленый,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Солнцем печен, стужей сечен</a:t>
            </a:r>
          </a:p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Ербогачен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Ербогачен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051072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64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46218" y="1268760"/>
            <a:ext cx="10054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F5C040">
                    <a:lumMod val="50000"/>
                  </a:srgb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Ё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F5C040">
                  <a:lumMod val="50000"/>
                </a:srgb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4580" y="3459862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Ай</a:t>
            </a:r>
            <a:r>
              <a:rPr lang="ru-RU" sz="7200" b="1" dirty="0" smtClean="0">
                <a:solidFill>
                  <a:srgbClr val="753805"/>
                </a:solidFill>
                <a:latin typeface="Times New Roman" pitchFamily="18" charset="0"/>
                <a:cs typeface="Times New Roman" pitchFamily="18" charset="0"/>
              </a:rPr>
              <a:t> -Ё</a:t>
            </a:r>
            <a:endParaRPr lang="ru-RU" sz="5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62912" y="404664"/>
            <a:ext cx="44735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Ай – Ё, Обо –обо и другие возгласы, выражающие различные чувства, я впервые услышала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И много других слов, которые встречаются только  в речи местных жителей: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Вачиги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зимние рабочие рукавицы,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Окостыжилась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замерзла,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Мохнатки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рукавицы из овчины,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Вакара – медлительный человек,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Атымалка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полотенце,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Туесок,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чуман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посуда из бересты,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Сечка – инструмент для нарезания капусты,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Парка – шуба из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шкур собак  или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медведей,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Зыбать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качать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ребенка,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Шибко – сильно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т.п.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036975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Вера Павловна\Desktop\алфавитная книга с. Непа\алфавит 2\20170112_1429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800" y="3861048"/>
            <a:ext cx="2094914" cy="279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0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48248" y="1268760"/>
            <a:ext cx="140134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890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арки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548680"/>
            <a:ext cx="3960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Жарки – цветы, растущие на лугах вокруг села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Цветы, которые занесены в Красную Книгу Иркутской области и охраняются законом.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3" descr="1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95107" y="3068960"/>
            <a:ext cx="3803915" cy="2852936"/>
          </a:xfrm>
          <a:prstGeom prst="rect">
            <a:avLst/>
          </a:prstGeom>
        </p:spPr>
      </p:pic>
      <p:pic>
        <p:nvPicPr>
          <p:cNvPr id="717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002" y="6093296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64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377" y="64917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9939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31979" y="1268760"/>
            <a:ext cx="83388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3857170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Зимник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6016" y="332656"/>
            <a:ext cx="40324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Зимник – автодорога «Вилюй», соединяющая  г. Усть-Кут и г. Мирный. Автозимник проходит мимо села и с.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– единственное село на этой дороге в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Катангском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районе. От автозимника «Вилюй» отходят автозимники до с.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Ербогачен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с. Ика, с. Бур. По этой дороге в зимний период можно добраться из села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до этих городов и сел.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Вера Павловна\Desktop\МАРТ 2015\Фото Преображенка\Дорога домой\P321005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87201"/>
            <a:ext cx="2304256" cy="177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 descr="C:\Users\Вера Павловна\Desktop\DCIM\фото школьные\DSCF015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653385"/>
            <a:ext cx="3247433" cy="216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237312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64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770" y="19847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78092" y="1268760"/>
            <a:ext cx="11416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3789040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нешины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8023" y="476672"/>
            <a:ext cx="41308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Инешины – одна из самых распространённых фамилий в селе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да и в районе тоже. 15 % жителей села носят эту фамилию.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 также распространены фамилии: Верхотуровы,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Сафьянниковы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Юрьевы, Колесниковы,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Боковиковы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Ходаковские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Вера Павловна\Desktop\DCIM\фото школьные\DSCF0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67270"/>
            <a:ext cx="1885084" cy="141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140988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Вера Павловна\Desktop\алфавитная книга с. Непа\алфавит 2\DSCN137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147" y="3187188"/>
            <a:ext cx="2100063" cy="157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Вера Павловна\Desktop\алфавитная книга с. Непа\алфавит 2\IMG_6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697450"/>
            <a:ext cx="1491630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Вера Павловна\Desktop\алфавитная книга с. Непа\алфавит 2\SDC1054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874" y="4989369"/>
            <a:ext cx="2369017" cy="154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81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5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75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30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9" y="544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10152" y="1268760"/>
            <a:ext cx="107753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582A04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582A04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3789040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582A04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ультура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548680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6016" y="260648"/>
            <a:ext cx="41764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Культуру в селе представляет Сельский Дом Культуры. Это действительно цент культурной жизни на селе. Здесь проводятся различные мероприятия, посвященные разным праздникам и датам (День Победы, Юбилеи села и района, Встреча Нового года, День матери и женский день и т.д.)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946" y="2845971"/>
            <a:ext cx="2474961" cy="185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904" y="2845971"/>
            <a:ext cx="1884576" cy="2786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 descr="C:\Users\Вера Павловна\Desktop\последние звонки\Новая папка\DSCN049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718" y="4776096"/>
            <a:ext cx="3700047" cy="2081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021288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081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8129" y="1268760"/>
            <a:ext cx="11015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890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юди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404664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Люди – главное богатство и ресурсы села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красивые, умные, добрые, разные!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912" y="1623472"/>
            <a:ext cx="3024337" cy="2268253"/>
          </a:xfrm>
          <a:prstGeom prst="rect">
            <a:avLst/>
          </a:prstGeom>
        </p:spPr>
      </p:pic>
      <p:pic>
        <p:nvPicPr>
          <p:cNvPr id="2052" name="Picture 4" descr="C:\Users\Вера Павловна\Desktop\алфавитная книга с. Непа\DSC_05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459" y="4081575"/>
            <a:ext cx="3467021" cy="231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003003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081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75499" y="1268760"/>
            <a:ext cx="13468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FFC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546" y="3573016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ногодетные семьи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13764" y="33632"/>
            <a:ext cx="434445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Многие семьи, проживающие ранее имели в семье до 7 – 11 детей. (Инешины Георгий Алексеевич  и  Пелагея Павловна – 11 детей, Верхотуровы Николай Яковлевич и Анна Георгиевна – 7 детей и другие). С 60-десятых годов  стали рожать  по 1-2 ребенка. А вот в конце 80 и начало 90-х годов, когда многодетной семьей признавали семьи с 3 и более детей, многие решились родить третьего ребенка. (Арбатские Т.П. 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, Новиковы Н.С. и Н.А.,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Сафьянниковы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Т.Л. и А.В., Верхотуровы Е.И. и С.Н., Инешины В.П. и В.Г., Инешины Д. Н. и Г.И.….)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Вера Павловна\Desktop\DCIM\с флешки лена\лена\фото\дет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966" y="3785678"/>
            <a:ext cx="3628506" cy="258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021288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680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9" y="59433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52098" y="1521273"/>
            <a:ext cx="114165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8761" y="429309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7200" b="1" dirty="0" err="1" smtClean="0">
                <a:latin typeface="Times New Roman" pitchFamily="18" charset="0"/>
                <a:cs typeface="Times New Roman" pitchFamily="18" charset="0"/>
              </a:rPr>
              <a:t>епа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Вера Павловна\Desktop\проекты\проект Артем\село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61396"/>
            <a:ext cx="2462838" cy="184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62912" y="332656"/>
            <a:ext cx="4581087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Песня 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Непе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Бушевала река, пропадая в предутренней дымке,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Где с ватагой обустроился пришлый отважный казак,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Загудела братка на таежной безвестной заимке,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Где служивые люди царю собирали ясак.</a:t>
            </a:r>
          </a:p>
          <a:p>
            <a:pPr algn="just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 назвали заимку веселым названием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Непой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Чтоб с годами ее осветила большая заря.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Моя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жила неосознанной жизнью нелепой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 тех пор, пока плетью грозили холуям царя.</a:t>
            </a:r>
          </a:p>
          <a:p>
            <a:pPr algn="just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Миновали века, унося и утраты , и боли,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Откатились в былое весенние сны навсегда,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Нас опять ожидают суровые тропы собольи,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Земляками своими опять моя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горда.</a:t>
            </a:r>
          </a:p>
          <a:p>
            <a:pPr algn="just"/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Вот уходит охотник по берегу Нижней Тунгуски…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 теперь до удачи, до радости путь недалек.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Моя древняя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ты песня эвенков и русских,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Беспокойная 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охотничий мой уголок.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081" y="6217999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680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21" y="55795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78092" y="1268760"/>
            <a:ext cx="114165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890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хота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6405" y="486560"/>
            <a:ext cx="4244067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Охота – одно из основных занятий местных жителей.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«Ну 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 мы-то звероловы и охотники</a:t>
            </a:r>
            <a:endParaRPr lang="ru-RU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Соболюем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чащах до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весны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cs typeface="Times New Roman"/>
              </a:rPr>
              <a:t>»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Вера Павловна\Desktop\алфавитная книга с. Непа\DSC_02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53088"/>
            <a:ext cx="2989168" cy="199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405" y="3815786"/>
            <a:ext cx="2304256" cy="295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093296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680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80683" y="1268760"/>
            <a:ext cx="93647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3789040"/>
            <a:ext cx="4095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ыбалка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Вера Павловна\Desktop\алфавитная книга с. Непа\алфавит 1\SDC1164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185" y="2246067"/>
            <a:ext cx="278431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03795" y="309572"/>
            <a:ext cx="41886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Рыбалка – одно из любимых занятий местных жителей независимо от пола. Рыбалкой занимаются для пропитания, для отдыха. Один из любимых праздников – День Рыбака в июле.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237312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340" y="4507555"/>
            <a:ext cx="2827043" cy="2120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680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78092" y="1268760"/>
            <a:ext cx="114165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6963" y="3376413"/>
            <a:ext cx="366888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6600" b="1" dirty="0" smtClean="0">
                <a:latin typeface="Times New Roman" pitchFamily="18" charset="0"/>
                <a:cs typeface="Times New Roman" pitchFamily="18" charset="0"/>
              </a:rPr>
              <a:t>обеда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021288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16016" y="404664"/>
            <a:ext cx="41044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Победа в Великой Отечественной Войне – великое событие в жизни страны, района и села. Вклад  в Победу внесли и жители села. Многие односельчане ушли на фронт и не вернулись домой, некоторым повезло вернуться. А те, кто остался в тылу, все силы и средства отдавали для достижения ПОБЕДЫ.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302736"/>
            <a:ext cx="1935285" cy="2580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611" y="2989987"/>
            <a:ext cx="2886271" cy="1924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680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8129" y="1268760"/>
            <a:ext cx="11015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3789040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оболь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376" y="3021052"/>
            <a:ext cx="364722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37195" y="404664"/>
            <a:ext cx="36724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Соболь – красивый пушной зверек, обитающий в лесах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Катангского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района. Охота на соболей ведется с давних времен. Соболями платили ясак. В царской России его называли «мягким золотом».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458" y="6187698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9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46219" y="1268760"/>
            <a:ext cx="100540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890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айга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9944" y="30862"/>
            <a:ext cx="3950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Тайга – природная зона, в которой расположено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Непское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М.О. Большое значение имеет тайга для местных жителей. Она дает нам и дрова и пушнину и ягоды и грибы. И просто приятно пройти по лесу и отдохнуть душой.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250" y="2067939"/>
            <a:ext cx="2782524" cy="2086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021288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C:\Users\Вера Павловна\Desktop\алфавитная книга с. Непа\алфавит 2\20170917_09165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374" y="3995873"/>
            <a:ext cx="2110610" cy="281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9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8129" y="1268760"/>
            <a:ext cx="11015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6712" y="2490365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грюм-река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-31263"/>
            <a:ext cx="3244775" cy="243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27834" y="2490365"/>
            <a:ext cx="422294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Угрюм – река так назвал писатель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В.Я.Шишков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реку Нижняя Тунгуска. Одной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 первых экспедиций, которая в 1911 году прошла по Нижней Тунгуске, была экспедиция В.Я. Шишкова.  Писатель побывал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Непе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 где записал песню Пелагеи Инешиной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Ах ты, матушка Угрюм-река,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Государыня мать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свырепыя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 тебе-то идет слава громкая,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Слава громкая, речь хорошая.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У тебя бережки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посеребряны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Крыты берега скатным жемчугом, </a:t>
            </a: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донышко позолочено.</a:t>
            </a:r>
          </a:p>
        </p:txBody>
      </p:sp>
      <p:pic>
        <p:nvPicPr>
          <p:cNvPr id="1026" name="Picture 2" descr="C:\Users\Вера Павловна\Desktop\алфавитная книга с. Непа\алфавит 1\SDC100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23" y="4676939"/>
            <a:ext cx="3730080" cy="209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42" y="6165304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9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27597" y="1268760"/>
            <a:ext cx="12426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890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акт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434" y="5949280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716016" y="455910"/>
            <a:ext cx="41764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Невероятно, но факт!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 ноября 2018 года  у нас в селе появился первый долгожитель, отпраздновавший 100 –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летие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Карасова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Екатерина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Парфентьевна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(д.р.:23.11.1918). 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Отличник просвещения. При встрече с ней в этот знаменательный день Екатерина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Парфентьевна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прочитала нам наизусть очень длинное стихотворение, которое она сочинила сама о своей жизни.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067" y="4077072"/>
            <a:ext cx="3240361" cy="243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9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8129" y="1268760"/>
            <a:ext cx="11015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6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3789040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озяин тайги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973" y="6105596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562912" y="320541"/>
            <a:ext cx="4257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Хозяином тайги называют медведя. Охотиться на медведя можно только имея лицензию. Обычно медведь не представляет опасности и не нападает на человека. Но иногда он становится опасным. Несколько раз медведь выходил к нашему селу и даже подходил к домам. Один, видно очень любопытный мишка, залез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поварку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 съел пирожки. Они ему очень понравились и он пришел еще раз, но тут его уже караулили охотники.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2" descr="Картинки по запросу фото медведя в лес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338" y="3814527"/>
            <a:ext cx="3968707" cy="2284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9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78092" y="1268760"/>
            <a:ext cx="114165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89040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вет дождя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101" y="2858211"/>
            <a:ext cx="4374294" cy="32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13784" y="692696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 дождя над реками Нижняя Тунгуска 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часто можно увидеть радугу – «цвет дождя».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Радуга –это одно из прекрасных физических явлений.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002" y="6138931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9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8129" y="1268760"/>
            <a:ext cx="11015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3789040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7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истое</a:t>
            </a:r>
            <a:endParaRPr lang="ru-RU" sz="7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242" y="4389204"/>
            <a:ext cx="2557860" cy="1918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16832"/>
            <a:ext cx="2834275" cy="2125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21796" y="476672"/>
            <a:ext cx="352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Чистое небо, чистая вода, чистый воздух – преимущества Нашего Края.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144" y="6112336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797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539" y="34428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80922" y="1268760"/>
            <a:ext cx="153599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3789040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кола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539" y="334104"/>
            <a:ext cx="2358008" cy="1750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62912" y="2118695"/>
            <a:ext cx="45810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1924  году открылась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Непская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туземная школа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Учебный год начинался в декабре и заканчивался в мае.  С годами название школы менялось. В данное время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работает средняя общеобразовательная школа.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455" y="334103"/>
            <a:ext cx="2356501" cy="1631091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539" y="3789040"/>
            <a:ext cx="2888978" cy="1926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759" y="6165304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Вера Павловна\Desktop\алфавитная книга с. Непа\алфавит 2\DSCN612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017" y="5229200"/>
            <a:ext cx="2176004" cy="1632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92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80922" y="1268760"/>
            <a:ext cx="15359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8904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Щука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260648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Щука – хищная рыба, которая водиться в водоемах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Непского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МО, является предметом рыбалки. Блюда, приготовленные из щуки, постоянно присутствуют на столах жителей села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192309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084" y="2838420"/>
            <a:ext cx="2808311" cy="3744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92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1" y="7057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85305" y="836712"/>
            <a:ext cx="112723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Ъ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9424" y="2492896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err="1" smtClean="0">
                <a:latin typeface="Times New Roman" pitchFamily="18" charset="0"/>
                <a:cs typeface="Times New Roman" pitchFamily="18" charset="0"/>
              </a:rPr>
              <a:t>Под</a:t>
            </a:r>
            <a:r>
              <a:rPr lang="ru-RU" sz="7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Ъ</a:t>
            </a:r>
            <a:r>
              <a:rPr lang="ru-RU" sz="7200" b="1" dirty="0" err="1" smtClean="0">
                <a:latin typeface="Times New Roman" pitchFamily="18" charset="0"/>
                <a:cs typeface="Times New Roman" pitchFamily="18" charset="0"/>
              </a:rPr>
              <a:t>ем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26528" y="30862"/>
            <a:ext cx="43295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Подъем и спад экономического развития села:</a:t>
            </a: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ачиная с 70-х годов 20 века начинается подъем экономического развития села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В селе открываются новые предприятия          (КПП Киренского КБО, отделение сбербанка, частные предприниматели, фермерские хозяйства) и продолжают работать такие крупные организации как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Непское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отделение КЗПХ, Авиабаза охраны лесов,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Непское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сельпо . Растет население села. В 90-х годах после развала СССР начинается резкий спад в хозяйстве села. Многие организации закрылись, некоторые реорганизовали, прошло большое сокращение штатов, появилась безработица.</a:t>
            </a:r>
            <a:r>
              <a:rPr lang="ru-RU" b="1" dirty="0"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sz="1400" b="1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endParaRPr lang="ru-RU" b="1" dirty="0"/>
          </a:p>
        </p:txBody>
      </p:sp>
      <p:pic>
        <p:nvPicPr>
          <p:cNvPr id="3074" name="Picture 2" descr="C:\Users\Вера Павловна\Desktop\проекты\проект Артем\по проекту\IMG_20180503_1913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796951" y="3979120"/>
            <a:ext cx="1540841" cy="273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ера Павловна\Desktop\проекты\проект Артем\по проекту\IMG_20180503_1914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24" y="4009950"/>
            <a:ext cx="1540119" cy="273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736" y="6165304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Вера Павловна\Desktop\алфавитная книга с. Непа\алфавит 2\SDC1210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748" y="5157192"/>
            <a:ext cx="2977039" cy="1674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32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52256" y="1268760"/>
            <a:ext cx="139333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05E0DB">
                    <a:lumMod val="50000"/>
                  </a:srgb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Ы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05E0DB">
                  <a:lumMod val="50000"/>
                </a:srgb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32797" y="3715764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7200" b="1" dirty="0" smtClean="0">
                <a:solidFill>
                  <a:srgbClr val="05E0DB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endParaRPr lang="ru-RU" sz="7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332656"/>
            <a:ext cx="3816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– жители села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любящие свою малую Родину, старающиеся сделать свое село красивее, чище, уютнее. Кто-то из нас здесь родился, кто-то переехал из ближайших сел, которые исчезли с карты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Катангского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района, кто-то вообще приехал из других районов области или даже страны.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Вера Павловна\Desktop\DCIM\Новая папка (2)\20160112_1336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992" y="4916093"/>
            <a:ext cx="2182195" cy="163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Вера Павловна\Desktop\DCIM\Новая папка (2)\DSCF009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721" y="5066354"/>
            <a:ext cx="2229515" cy="148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982" y="2917979"/>
            <a:ext cx="2718020" cy="2038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6162214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55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500" y="-3643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49426" y="1268760"/>
            <a:ext cx="9989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05E0DB">
                    <a:lumMod val="50000"/>
                  </a:srgb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Ь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05E0DB">
                  <a:lumMod val="50000"/>
                </a:srgb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378904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err="1" smtClean="0">
                <a:latin typeface="Times New Roman" pitchFamily="18" charset="0"/>
                <a:cs typeface="Times New Roman" pitchFamily="18" charset="0"/>
              </a:rPr>
              <a:t>Церков</a:t>
            </a:r>
            <a:r>
              <a:rPr lang="ru-RU" sz="7200" b="1" dirty="0" err="1" smtClean="0">
                <a:solidFill>
                  <a:srgbClr val="05E0DB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endParaRPr lang="ru-RU" sz="7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8862"/>
            <a:ext cx="3292905" cy="2469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43444" y="2628541"/>
            <a:ext cx="432104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Церковь</a:t>
            </a:r>
            <a:r>
              <a:rPr lang="ru-RU" b="1" dirty="0"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14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 pitchFamily="18" charset="0"/>
                <a:ea typeface="Calibri"/>
                <a:cs typeface="Times New Roman" pitchFamily="18" charset="0"/>
              </a:rPr>
              <a:t>  	 Была в селе церковь, сложенная из бревен, наверху находилось два колокола. Внутри было очень красиво, чисто, много икон и церковных книг. Своего священнослужителя не было, поп был приезжий. </a:t>
            </a:r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Разрушили </a:t>
            </a:r>
            <a:r>
              <a:rPr lang="ru-RU" b="1" dirty="0">
                <a:latin typeface="Times New Roman" pitchFamily="18" charset="0"/>
                <a:ea typeface="Calibri"/>
                <a:cs typeface="Times New Roman" pitchFamily="18" charset="0"/>
              </a:rPr>
              <a:t>церковь еще до войны, распилили на дрова. Колокола куда-то отправили,  а иконы разобрали между собой жители села.</a:t>
            </a:r>
            <a:endParaRPr lang="ru-RU" sz="14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14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b="1" dirty="0">
                <a:latin typeface="Times New Roman" pitchFamily="18" charset="0"/>
                <a:ea typeface="Calibri"/>
                <a:cs typeface="Times New Roman" pitchFamily="18" charset="0"/>
              </a:rPr>
              <a:t>Из воспоминаний Инешиной </a:t>
            </a:r>
            <a:r>
              <a:rPr lang="ru-RU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В.И..</a:t>
            </a:r>
            <a:endParaRPr lang="ru-RU" sz="14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b="1" dirty="0"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1400" b="1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28674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239111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55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39005" y="1268760"/>
            <a:ext cx="101983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3188875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венки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62912" y="2604765"/>
            <a:ext cx="4473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Эвенки – коренные жители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Катангского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района и села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 частности.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Салаткина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Диана Алексеевна –коренной житель с.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эвенка.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 descr="C:\Users\Вера Павловна\Desktop\проекты\проект Артем\по проекту\Диана Алексеевна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560" y="3818615"/>
            <a:ext cx="277286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Вера Павловна\Desktop\алфавитная книга с. Непа\DSCN54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819" y="151631"/>
            <a:ext cx="3270346" cy="245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165304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92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63289" y="1268760"/>
            <a:ext cx="157126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4440" y="3832069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Ю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билей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55352" y="407434"/>
            <a:ext cx="39651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2019 год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Юбилейный для района, села, школы:</a:t>
            </a: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90 лет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Катангскому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району</a:t>
            </a: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395 лет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 селу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90 лет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 с года образования туземной  школы в селе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165304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25144"/>
            <a:ext cx="2879443" cy="1984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911" y="2761112"/>
            <a:ext cx="2899103" cy="2068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92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22029"/>
            <a:ext cx="4716016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28" y="30862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8129" y="1268760"/>
            <a:ext cx="11015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19050">
                  <a:solidFill>
                    <a:srgbClr val="1F497D">
                      <a:tint val="1000"/>
                    </a:srgb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</a:t>
            </a:r>
            <a:endParaRPr lang="ru-RU" sz="9600" b="1" dirty="0">
              <a:ln w="19050">
                <a:solidFill>
                  <a:srgbClr val="1F497D">
                    <a:tint val="1000"/>
                  </a:srgb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524" y="3037157"/>
            <a:ext cx="4320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Я, 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ты, он, она–  все мы жители села.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Вера Павловна\Desktop\алфавитная книга с. Непа\алфавит 1\SDC105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004" y="49935"/>
            <a:ext cx="2392267" cy="134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Вера Павловна\Desktop\DCIM\101D3100\DSC_002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061" y="1249039"/>
            <a:ext cx="2742374" cy="182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Вера Павловна\Desktop\DCIM\101D3100\DSC_032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912" y="2937424"/>
            <a:ext cx="2757827" cy="183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Вера Павловна\Desktop\DCIM\Новая папка (2)\DSCF049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955" y="4775975"/>
            <a:ext cx="2904259" cy="193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093296"/>
            <a:ext cx="280987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065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472" y="0"/>
            <a:ext cx="4963528" cy="688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 descr="C:\Users\EJEP\Desktop\ГД ФС РФ\Модельный избирательный участок\РФ мигание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53" y="642918"/>
            <a:ext cx="8072494" cy="5572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5-конечная звезда 4"/>
          <p:cNvSpPr/>
          <p:nvPr/>
        </p:nvSpPr>
        <p:spPr>
          <a:xfrm>
            <a:off x="5143504" y="4149080"/>
            <a:ext cx="285752" cy="285752"/>
          </a:xfrm>
          <a:prstGeom prst="star5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85786" y="404664"/>
            <a:ext cx="49383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Использовались материалы из музея МКОУ СОШ с.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Непа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 стенд: «История малой родины», подготовленным Захаровой З.Н..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Фото из личного архива.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3289</TotalTime>
  <Words>1726</Words>
  <Application>Microsoft Office PowerPoint</Application>
  <PresentationFormat>Экран (4:3)</PresentationFormat>
  <Paragraphs>221</Paragraphs>
  <Slides>36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школа</dc:creator>
  <cp:lastModifiedBy>Вера Павловна</cp:lastModifiedBy>
  <cp:revision>174</cp:revision>
  <dcterms:created xsi:type="dcterms:W3CDTF">2017-03-12T02:58:39Z</dcterms:created>
  <dcterms:modified xsi:type="dcterms:W3CDTF">2019-10-01T03:27:56Z</dcterms:modified>
</cp:coreProperties>
</file>