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85" r:id="rId6"/>
    <p:sldId id="269" r:id="rId7"/>
    <p:sldId id="274" r:id="rId8"/>
    <p:sldId id="281" r:id="rId9"/>
    <p:sldId id="275" r:id="rId10"/>
    <p:sldId id="282" r:id="rId11"/>
    <p:sldId id="283" r:id="rId12"/>
    <p:sldId id="284" r:id="rId13"/>
    <p:sldId id="268" r:id="rId14"/>
    <p:sldId id="278" r:id="rId15"/>
    <p:sldId id="280" r:id="rId16"/>
    <p:sldId id="27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6455"/>
    <a:srgbClr val="FF3300"/>
    <a:srgbClr val="ECE1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3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76%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863-4786-87D4-13F325CDBF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14-4D9D-BC25-707E3984A2D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C20-42BC-87F9-267E2B8EB5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A14-4D9D-BC25-707E3984A2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44104328"/>
        <c:axId val="544105048"/>
      </c:barChart>
      <c:catAx>
        <c:axId val="544104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4105048"/>
        <c:crosses val="autoZero"/>
        <c:auto val="1"/>
        <c:lblAlgn val="ctr"/>
        <c:lblOffset val="100"/>
        <c:noMultiLvlLbl val="0"/>
      </c:catAx>
      <c:valAx>
        <c:axId val="54410504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44104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0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79%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8D31-4E41-985B-0C9340D138E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AE-4836-9AB8-77D1E4EE1874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9DE7-4C76-8518-74FC207D87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1AE-4836-9AB8-77D1E4EE18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44130968"/>
        <c:axId val="544122328"/>
      </c:barChart>
      <c:catAx>
        <c:axId val="5441309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4122328"/>
        <c:crosses val="autoZero"/>
        <c:auto val="1"/>
        <c:lblAlgn val="ctr"/>
        <c:lblOffset val="100"/>
        <c:noMultiLvlLbl val="0"/>
      </c:catAx>
      <c:valAx>
        <c:axId val="54412232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44130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47252747252751E-2"/>
          <c:y val="0.13257575757575757"/>
          <c:w val="0.9244505494505495"/>
          <c:h val="0.8611111111111111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9BCF-4EEE-B6C6-4C45092D6E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44-4A4F-8E59-BF91F1FA6D5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60%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499A-4C4D-B9F8-6FE13400EBB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E44-4A4F-8E59-BF91F1FA6D5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9BCF-4EEE-B6C6-4C45092D6E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E44-4A4F-8E59-BF91F1FA6D5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9BCF-4EEE-B6C6-4C45092D6E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E44-4A4F-8E59-BF91F1FA6D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44125568"/>
        <c:axId val="544127368"/>
      </c:barChart>
      <c:catAx>
        <c:axId val="5441255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4127368"/>
        <c:crosses val="autoZero"/>
        <c:auto val="1"/>
        <c:lblAlgn val="ctr"/>
        <c:lblOffset val="100"/>
        <c:noMultiLvlLbl val="0"/>
      </c:catAx>
      <c:valAx>
        <c:axId val="54412736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44125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63172103487064E-2"/>
          <c:y val="2.2478731491552332E-2"/>
          <c:w val="0.88421052631578945"/>
          <c:h val="0.787516398273665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71</a:t>
                    </a:r>
                    <a:r>
                      <a:rPr lang="en-US" baseline="0" dirty="0"/>
                      <a:t> 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2EF-4F5B-A410-305432C57F2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BD-4509-87AE-292B0B16D3D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A51-4E95-A53B-D3E63ED44D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BD-4509-87AE-292B0B16D3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44599216"/>
        <c:axId val="544598136"/>
      </c:barChart>
      <c:catAx>
        <c:axId val="5445992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4598136"/>
        <c:crosses val="autoZero"/>
        <c:auto val="1"/>
        <c:lblAlgn val="ctr"/>
        <c:lblOffset val="100"/>
        <c:noMultiLvlLbl val="0"/>
      </c:catAx>
      <c:valAx>
        <c:axId val="54459813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44599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BB-448D-A4FF-0A412BF1DD7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0%</c:formatCode>
                <c:ptCount val="1"/>
                <c:pt idx="0">
                  <c:v>0.21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FBB-448D-A4FF-0A412BF1DD7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0%</c:formatCode>
                <c:ptCount val="1"/>
                <c:pt idx="0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FBB-448D-A4FF-0A412BF1DD72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22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0%</c:formatCode>
                <c:ptCount val="1"/>
                <c:pt idx="0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FBB-448D-A4FF-0A412BF1DD72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Лист1!$F$2</c:f>
              <c:numCache>
                <c:formatCode>0%</c:formatCode>
                <c:ptCount val="1"/>
                <c:pt idx="0">
                  <c:v>0.46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BB-448D-A4FF-0A412BF1DD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83389824"/>
        <c:axId val="483391264"/>
        <c:axId val="0"/>
      </c:bar3DChart>
      <c:catAx>
        <c:axId val="4833898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83391264"/>
        <c:crosses val="autoZero"/>
        <c:auto val="1"/>
        <c:lblAlgn val="ctr"/>
        <c:lblOffset val="100"/>
        <c:noMultiLvlLbl val="0"/>
      </c:catAx>
      <c:valAx>
        <c:axId val="4833912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483389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0.72461</cdr:x>
      <cdr:y>0.02263</cdr:y>
    </cdr:from>
    <cdr:to>
      <cdr:x>0.80416</cdr:x>
      <cdr:y>0.12363</cdr:y>
    </cdr:to>
    <cdr:sp macro="" textlink="">
      <cdr:nvSpPr>
        <cdr:cNvPr id="2" name="Прямоугольник 1">
          <a:extLst xmlns:a="http://schemas.openxmlformats.org/drawingml/2006/main">
            <a:ext uri="{FF2B5EF4-FFF2-40B4-BE49-F238E27FC236}">
              <a16:creationId xmlns:a16="http://schemas.microsoft.com/office/drawing/2014/main" id="{E4DFF9E1-6117-3EB2-973B-30FFC10F9308}"/>
            </a:ext>
          </a:extLst>
        </cdr:cNvPr>
        <cdr:cNvSpPr/>
      </cdr:nvSpPr>
      <cdr:spPr>
        <a:xfrm xmlns:a="http://schemas.openxmlformats.org/drawingml/2006/main">
          <a:off x="7870890" y="122605"/>
          <a:ext cx="864158" cy="54731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46%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B9494A-AA8E-9F9D-2FAE-17BF3C61BF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38F334-3CD5-2A85-7B23-4E2053F79D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70AE91-BFA6-58B7-1F89-936CD08E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809CCE-B83A-24DA-BE56-BD3D5D875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7A5858-957B-11BF-02CF-160CA0139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67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E2E6E0-04CC-825E-937A-2BD25F413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298ABD-A42A-5A43-734F-3002C2692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68B496-5CAE-A4B9-4A56-A2F08D73D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C90C26-898A-29B2-E5B7-7AE79BA9E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901C2D-CC48-AC7D-9440-160C6F6E4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925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F47F1E-B91F-DA57-1452-6ADA71FD0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625ED4-6ECA-922E-C7F2-DCCFC38D5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5FF2916-E455-2F19-991E-F75BB9849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1AC9E1-2B79-FFF5-8596-F4CC201EA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38D50F-F37D-F610-27EB-B782A3EDC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15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218EBD-2AE3-DA0A-2F01-14D95B74B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9EC85A-1AE8-9604-C30E-351417BC5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1EBAD42-E929-EE73-C467-D304B9F57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F3B8B38-963C-7B34-BE67-D422DC2C9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56BC42-A5C4-F342-1983-AAC9B4ECD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E43B90-1C74-B304-1E3B-3AD398CEC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0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C0A7C5-0277-CE4B-44E2-F5EE6BF5B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E5924C-CF69-30B2-8AC5-831D9F99ED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8867DCF-D287-008D-5F0C-1874ADF3F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D8670D7-6A04-4D92-9E92-48F407694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A5915B2-80ED-BD23-6DBF-7BB027678A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31CD81C-F940-DB64-066D-E0F2F1835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885A703-FE32-7E6A-E518-46C9AF535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F489133-6297-D3B7-7E47-7E08CFE97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854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ADF26B-2592-049B-129B-10652C487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B9438A8-D94E-1395-C3A7-A00BD4305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1A54A0-E4AB-3862-7736-FB5DB50A8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7B16395-DC55-40AD-63BB-8D40DE412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219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AD13AB9-D46D-7569-1F04-FF301F7B8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23377EF-8E41-B358-5E03-AE6B2357F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1FD78F3-6CF3-9497-6584-3266EF522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606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4A45A6-4948-296F-A3D8-772D889AA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429E5-A86A-E1ED-B301-18A80C113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CF3B826-9525-BFDC-AAFC-9273EAFF7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3D2127-40E9-E254-E285-E2D8C5DC2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A2EB4C-58B9-7431-3DE7-9BBD8FDB6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B7BDE43-C965-A654-F1CB-25B2D7626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16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3CEF9E-D6AA-F59E-4FFC-BC52A4956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128F78E-FF7C-70FD-DCB8-0561FE6BA4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8663465-AB32-36FF-06D5-1562459749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BB0C10-8B43-FB9D-65C5-8CC6078FE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B204852-12A2-0734-C1E0-0911F6C61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47C89A-FA4C-B304-8FF5-1BD6C66B2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70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2EFF83-F367-0F5B-63A1-88C13674E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C469CF2-3F50-9BED-9D43-3415AE03E4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F443F0-B443-2B23-4913-75E9D310B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6DC1E1-572E-7B6F-6BA3-3722A7764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C8D6A5-C734-D464-D222-24D002657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821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FB5A1FE-328B-5861-E78D-9C7EA0D682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B82DB9-3838-511A-6988-F5785A920C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2080D3-378F-D087-C31E-6E02C600E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56A009-24CC-5953-1515-195B2E851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7C6E06-97E5-8B2C-5F55-C6B5F88A6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066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84BA2E-326F-3252-8B67-ABB3B2942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F619AD-4A32-2EA0-676B-8A1237768A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A9E096-A3B5-505D-C92B-03F7DDD981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18135-70B8-49B2-81B8-9496901558DA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E52F7D-56B2-2E5E-0DA0-85ACB9BBB8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576661-F3FE-03D1-D618-07B0B7E132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EFF13-D726-44E2-9225-A33779BA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53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8000">
              <a:schemeClr val="accent4">
                <a:lumMod val="7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C34AA6-3098-A4E6-11EA-CAE87D422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189" y="137916"/>
            <a:ext cx="682811" cy="6828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06326D7-9120-AB65-49FB-8F4B2CC296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908" y="820727"/>
            <a:ext cx="7028571" cy="628571"/>
          </a:xfrm>
          <a:prstGeom prst="rect">
            <a:avLst/>
          </a:prstGeom>
        </p:spPr>
      </p:pic>
      <p:sp>
        <p:nvSpPr>
          <p:cNvPr id="8" name="Подзаголовок 2">
            <a:extLst>
              <a:ext uri="{FF2B5EF4-FFF2-40B4-BE49-F238E27FC236}">
                <a16:creationId xmlns:a16="http://schemas.microsoft.com/office/drawing/2014/main" id="{04E6F8A7-722A-7D18-4FF9-4D914EA0D477}"/>
              </a:ext>
            </a:extLst>
          </p:cNvPr>
          <p:cNvSpPr txBox="1">
            <a:spLocks/>
          </p:cNvSpPr>
          <p:nvPr/>
        </p:nvSpPr>
        <p:spPr>
          <a:xfrm>
            <a:off x="3987837" y="3357131"/>
            <a:ext cx="4817808" cy="45868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</a:t>
            </a:r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15C0D145-F625-1FB9-7E51-973B8C34D0FC}"/>
              </a:ext>
            </a:extLst>
          </p:cNvPr>
          <p:cNvSpPr txBox="1">
            <a:spLocks/>
          </p:cNvSpPr>
          <p:nvPr/>
        </p:nvSpPr>
        <p:spPr>
          <a:xfrm>
            <a:off x="6763322" y="4806490"/>
            <a:ext cx="4494615" cy="14566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ученик 4 класса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Черник Степан</a:t>
            </a:r>
          </a:p>
          <a:p>
            <a:pPr algn="l">
              <a:lnSpc>
                <a:spcPct val="10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Нестерова Лариса Владимировна, учитель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5FE7DB3-67DF-661C-CD7E-C0B1A2D8E3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7559" b="7126"/>
          <a:stretch>
            <a:fillRect/>
          </a:stretch>
        </p:blipFill>
        <p:spPr>
          <a:xfrm rot="5400000">
            <a:off x="-2187430" y="2187429"/>
            <a:ext cx="6858000" cy="2483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377D5CD-419C-D8FD-9653-82D4CEE7F741}"/>
              </a:ext>
            </a:extLst>
          </p:cNvPr>
          <p:cNvSpPr txBox="1">
            <a:spLocks/>
          </p:cNvSpPr>
          <p:nvPr/>
        </p:nvSpPr>
        <p:spPr>
          <a:xfrm>
            <a:off x="2407639" y="1929467"/>
            <a:ext cx="9046941" cy="15647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Arial Black" panose="020B0A04020102020204" pitchFamily="34" charset="0"/>
              </a:rPr>
              <a:t>Тайна хруста: от магазинной полки к домашней кухне</a:t>
            </a:r>
          </a:p>
        </p:txBody>
      </p:sp>
    </p:spTree>
    <p:extLst>
      <p:ext uri="{BB962C8B-B14F-4D97-AF65-F5344CB8AC3E}">
        <p14:creationId xmlns:p14="http://schemas.microsoft.com/office/powerpoint/2010/main" val="2837975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:a16="http://schemas.microsoft.com/office/drawing/2014/main" id="{7881C27D-7163-AFBA-26C5-E65264F36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2158" y="4710223"/>
            <a:ext cx="11571247" cy="1988289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8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Сейчас на полках магазина можно встретить сухарики с самыми различными вкусами.</a:t>
            </a:r>
            <a:endParaRPr lang="ru-RU" sz="8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Вот некоторые из них: холодец, бекон, ветчина, ветчина и сыр, сыр, салями, краб и т.д.</a:t>
            </a:r>
            <a:endParaRPr lang="ru-RU" sz="8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Сухарики манят детей и взрослых яркой упаковкой и многообразием вкусов. Они являются любимым лакомством не только у меня, но и у моих друзей. Я решил узнать, так ли полезны современные сухарики?</a:t>
            </a:r>
            <a:endParaRPr lang="ru-RU" sz="8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29C7CF6-2B27-AB39-3E89-5D70673CB5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0775"/>
          <a:stretch>
            <a:fillRect/>
          </a:stretch>
        </p:blipFill>
        <p:spPr>
          <a:xfrm>
            <a:off x="0" y="-604670"/>
            <a:ext cx="12192000" cy="3827721"/>
          </a:xfrm>
          <a:prstGeom prst="rect">
            <a:avLst/>
          </a:prstGeom>
          <a:effectLst>
            <a:glow rad="190500">
              <a:schemeClr val="accent1">
                <a:alpha val="40000"/>
              </a:schemeClr>
            </a:glow>
            <a:reflection blurRad="50800" stA="60000" endPos="34000" dist="50800" dir="5400000" sy="-100000" algn="bl" rotWithShape="0"/>
            <a:softEdge rad="254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5EDE7C1-F620-E8A7-534A-CC3D2EBA21BD}"/>
              </a:ext>
            </a:extLst>
          </p:cNvPr>
          <p:cNvSpPr txBox="1"/>
          <p:nvPr/>
        </p:nvSpPr>
        <p:spPr>
          <a:xfrm>
            <a:off x="3391786" y="3814865"/>
            <a:ext cx="5890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ОБОСНОВАНИЕ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4282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5E536EE-B99D-1F29-7043-C514099BE2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4129"/>
          <a:stretch>
            <a:fillRect/>
          </a:stretch>
        </p:blipFill>
        <p:spPr>
          <a:xfrm>
            <a:off x="0" y="1"/>
            <a:ext cx="12192000" cy="3942080"/>
          </a:xfrm>
          <a:prstGeom prst="rect">
            <a:avLst/>
          </a:prstGeom>
          <a:effectLst>
            <a:glow rad="292100">
              <a:schemeClr val="accent1">
                <a:alpha val="38000"/>
              </a:schemeClr>
            </a:glow>
            <a:outerShdw blurRad="50800" dist="50800" dir="5400000" sx="98000" sy="98000" algn="ctr" rotWithShape="0">
              <a:srgbClr val="000000">
                <a:alpha val="43137"/>
              </a:srgbClr>
            </a:outerShdw>
            <a:reflection stA="24000" endPos="95000" dir="5400000" sy="-100000" algn="bl" rotWithShape="0"/>
            <a:softEdge rad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EAD9D8-66ED-6835-CB71-F1A721677392}"/>
              </a:ext>
            </a:extLst>
          </p:cNvPr>
          <p:cNvSpPr txBox="1"/>
          <p:nvPr/>
        </p:nvSpPr>
        <p:spPr>
          <a:xfrm>
            <a:off x="3880884" y="4316819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ЦЕЛЬ ПРОЕКТА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6EB8E4-AFCB-2FE8-4E81-8091B300044B}"/>
              </a:ext>
            </a:extLst>
          </p:cNvPr>
          <p:cNvSpPr txBox="1"/>
          <p:nvPr/>
        </p:nvSpPr>
        <p:spPr>
          <a:xfrm>
            <a:off x="551121" y="5148398"/>
            <a:ext cx="11089758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Выяснить, насколько полезны сухарики, продающиеся в магазине и могут ли их заменить сухарики, приготовленные своими руками.</a:t>
            </a:r>
          </a:p>
        </p:txBody>
      </p:sp>
    </p:spTree>
    <p:extLst>
      <p:ext uri="{BB962C8B-B14F-4D97-AF65-F5344CB8AC3E}">
        <p14:creationId xmlns:p14="http://schemas.microsoft.com/office/powerpoint/2010/main" val="2273757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7CE34B-4EE2-46F7-530E-4E7CFF2C13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3411"/>
          <a:stretch>
            <a:fillRect/>
          </a:stretch>
        </p:blipFill>
        <p:spPr>
          <a:xfrm>
            <a:off x="0" y="-208044"/>
            <a:ext cx="12192000" cy="3880884"/>
          </a:xfrm>
          <a:prstGeom prst="rect">
            <a:avLst/>
          </a:prstGeom>
          <a:effectLst>
            <a:outerShdw blurRad="50800" dist="50800" dir="5400000" sx="52000" sy="52000" algn="ctr" rotWithShape="0">
              <a:srgbClr val="000000">
                <a:alpha val="43137"/>
              </a:srgbClr>
            </a:outerShdw>
            <a:reflection blurRad="50800" stA="24000" endPos="63000" dist="508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FE357E-3FB5-5392-3821-3638700A43E4}"/>
              </a:ext>
            </a:extLst>
          </p:cNvPr>
          <p:cNvSpPr txBox="1"/>
          <p:nvPr/>
        </p:nvSpPr>
        <p:spPr>
          <a:xfrm>
            <a:off x="4856480" y="3672840"/>
            <a:ext cx="3078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ЗАДАЧИ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3E881C-442B-08AA-DA87-51A389968CFA}"/>
              </a:ext>
            </a:extLst>
          </p:cNvPr>
          <p:cNvSpPr txBox="1"/>
          <p:nvPr/>
        </p:nvSpPr>
        <p:spPr>
          <a:xfrm>
            <a:off x="894080" y="4252357"/>
            <a:ext cx="1040384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состав сухариков, купленных в магазине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Выяснить, как может повлиять чрезмерное употребление сухариков в пищу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Выяснить, как часто дети и взрослые покупают сухарики в магазине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Приготовить сухарики своими руками</a:t>
            </a:r>
            <a:endParaRPr lang="ru-RU" sz="2000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554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CCAA48C-3F3B-A337-47DC-31FFD4E76B61}"/>
              </a:ext>
            </a:extLst>
          </p:cNvPr>
          <p:cNvSpPr/>
          <p:nvPr/>
        </p:nvSpPr>
        <p:spPr>
          <a:xfrm>
            <a:off x="9022080" y="0"/>
            <a:ext cx="316992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40D0E95-1D07-2F8A-E993-05EA64629CDB}"/>
              </a:ext>
            </a:extLst>
          </p:cNvPr>
          <p:cNvSpPr/>
          <p:nvPr/>
        </p:nvSpPr>
        <p:spPr>
          <a:xfrm>
            <a:off x="5974080" y="0"/>
            <a:ext cx="30480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299B2433-F709-2A00-492A-77F438EE1E8E}"/>
              </a:ext>
            </a:extLst>
          </p:cNvPr>
          <p:cNvSpPr/>
          <p:nvPr/>
        </p:nvSpPr>
        <p:spPr>
          <a:xfrm>
            <a:off x="2868944" y="0"/>
            <a:ext cx="3105136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421DD465-EAC1-7ACB-A116-DEF23E9D80F7}"/>
              </a:ext>
            </a:extLst>
          </p:cNvPr>
          <p:cNvSpPr/>
          <p:nvPr/>
        </p:nvSpPr>
        <p:spPr>
          <a:xfrm>
            <a:off x="0" y="0"/>
            <a:ext cx="2868944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A89F64-3FFA-E8C8-B1A0-09EBCC993D5B}"/>
              </a:ext>
            </a:extLst>
          </p:cNvPr>
          <p:cNvSpPr txBox="1"/>
          <p:nvPr/>
        </p:nvSpPr>
        <p:spPr>
          <a:xfrm>
            <a:off x="7335520" y="436880"/>
            <a:ext cx="436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A5644E">
                    <a:lumMod val="50000"/>
                  </a:srgbClr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КОНТРОЛЬНАЯ ЗАКУПКА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33C18D5-3F38-6506-8C34-103091CEB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604" y="1650899"/>
            <a:ext cx="1792325" cy="238976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318267-C388-6598-B83D-8FBCDDC84B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085" t="10448" r="12311" b="10164"/>
          <a:stretch>
            <a:fillRect/>
          </a:stretch>
        </p:blipFill>
        <p:spPr>
          <a:xfrm>
            <a:off x="3330959" y="1747223"/>
            <a:ext cx="2155442" cy="220501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2F8C3A8-6D24-F60A-9F57-FD439FEC457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312" t="14981" r="20083" b="17412"/>
          <a:stretch>
            <a:fillRect/>
          </a:stretch>
        </p:blipFill>
        <p:spPr>
          <a:xfrm>
            <a:off x="6685279" y="1747223"/>
            <a:ext cx="1594063" cy="229344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7E468E-D346-B65A-50BD-082A3881D7E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518" t="6855" r="16217" b="4633"/>
          <a:stretch>
            <a:fillRect/>
          </a:stretch>
        </p:blipFill>
        <p:spPr>
          <a:xfrm>
            <a:off x="9733279" y="1658799"/>
            <a:ext cx="1717041" cy="22934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725319-3B98-DA7F-3A5F-8E2754C86442}"/>
              </a:ext>
            </a:extLst>
          </p:cNvPr>
          <p:cNvSpPr txBox="1"/>
          <p:nvPr/>
        </p:nvSpPr>
        <p:spPr>
          <a:xfrm>
            <a:off x="614604" y="4124521"/>
            <a:ext cx="16104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«Кириешки»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Сухарики ржаные со вкусом ветчины и сыра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0A35E5-D239-036A-C155-470CC777D9FB}"/>
              </a:ext>
            </a:extLst>
          </p:cNvPr>
          <p:cNvSpPr txBox="1"/>
          <p:nvPr/>
        </p:nvSpPr>
        <p:spPr>
          <a:xfrm>
            <a:off x="3563770" y="4124521"/>
            <a:ext cx="1610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«3 корочки»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Сухарики со вкусом семги и сыра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FE3256-ABF3-D97C-D439-2935E4740A86}"/>
              </a:ext>
            </a:extLst>
          </p:cNvPr>
          <p:cNvSpPr txBox="1"/>
          <p:nvPr/>
        </p:nvSpPr>
        <p:spPr>
          <a:xfrm>
            <a:off x="6512937" y="4254276"/>
            <a:ext cx="20672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«Воронцовские сухарики»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Сухарики со вкусом холодца и хрена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052784-1392-2EC2-A9A5-89CBBADA7CE2}"/>
              </a:ext>
            </a:extLst>
          </p:cNvPr>
          <p:cNvSpPr txBox="1"/>
          <p:nvPr/>
        </p:nvSpPr>
        <p:spPr>
          <a:xfrm>
            <a:off x="9519920" y="4254276"/>
            <a:ext cx="20672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«ХРУС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team</a:t>
            </a: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Сухарики со вкусом сметаны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477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374C74-464B-8A96-401F-1F64D64610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52D6598-451A-4C0D-3C2B-0488E756127E}"/>
              </a:ext>
            </a:extLst>
          </p:cNvPr>
          <p:cNvSpPr/>
          <p:nvPr/>
        </p:nvSpPr>
        <p:spPr>
          <a:xfrm>
            <a:off x="9022080" y="0"/>
            <a:ext cx="316992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D9ADC37-F38A-1557-44E9-34AB2DB8833B}"/>
              </a:ext>
            </a:extLst>
          </p:cNvPr>
          <p:cNvSpPr/>
          <p:nvPr/>
        </p:nvSpPr>
        <p:spPr>
          <a:xfrm>
            <a:off x="5974080" y="0"/>
            <a:ext cx="30480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01C6F92-D31D-0ED0-B785-577881A5F271}"/>
              </a:ext>
            </a:extLst>
          </p:cNvPr>
          <p:cNvSpPr/>
          <p:nvPr/>
        </p:nvSpPr>
        <p:spPr>
          <a:xfrm>
            <a:off x="2868944" y="0"/>
            <a:ext cx="3105136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7288DA8-8069-D9E6-CAA6-9E74014C8996}"/>
              </a:ext>
            </a:extLst>
          </p:cNvPr>
          <p:cNvSpPr/>
          <p:nvPr/>
        </p:nvSpPr>
        <p:spPr>
          <a:xfrm>
            <a:off x="0" y="0"/>
            <a:ext cx="2868944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4C6F64-CBF9-19E0-529F-735D9921E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731" y="710207"/>
            <a:ext cx="1143076" cy="15241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89B149-2666-FBE0-2460-6C710A71FC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085" t="10448" r="12311" b="10164"/>
          <a:stretch>
            <a:fillRect/>
          </a:stretch>
        </p:blipFill>
        <p:spPr>
          <a:xfrm>
            <a:off x="3651905" y="710207"/>
            <a:ext cx="1373121" cy="140470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76DE92-B361-4F71-DFB2-72029342D2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312" t="14981" r="20083" b="17412"/>
          <a:stretch>
            <a:fillRect/>
          </a:stretch>
        </p:blipFill>
        <p:spPr>
          <a:xfrm>
            <a:off x="6901217" y="710207"/>
            <a:ext cx="999855" cy="14385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0434265-55E2-94B5-BFA4-7437AB870C1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518" t="6855" r="16217" b="4633"/>
          <a:stretch>
            <a:fillRect/>
          </a:stretch>
        </p:blipFill>
        <p:spPr>
          <a:xfrm>
            <a:off x="10214208" y="710207"/>
            <a:ext cx="1009633" cy="13485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360388-D80E-EE53-0258-BF0E992FE187}"/>
              </a:ext>
            </a:extLst>
          </p:cNvPr>
          <p:cNvSpPr txBox="1"/>
          <p:nvPr/>
        </p:nvSpPr>
        <p:spPr>
          <a:xfrm>
            <a:off x="164472" y="2234308"/>
            <a:ext cx="2540000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мука ржаная; 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мука пшеничная;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вода питьевая;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масло подсолнечное (содержит антиокислитель</a:t>
            </a:r>
            <a:r>
              <a:rPr lang="ru-RU" sz="1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Е319</a:t>
            </a: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ароматизатор (мука пшеничная, соль, декстроза, мальтодекстрин, усилители вкуса и аромата </a:t>
            </a:r>
            <a:r>
              <a:rPr lang="ru-RU" sz="1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(Е621, Е627, Е631));</a:t>
            </a:r>
            <a:endParaRPr lang="ru-RU" sz="9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сыр сухой (нормализованное пастеризованное коровье молоко, </a:t>
            </a:r>
            <a:r>
              <a:rPr lang="ru-RU" sz="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молокосвертывающий</a:t>
            </a: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фермент животного происхождения, закваска на основе молочнокислых бактерий, соль, уплотнитель хлорид кальция, мальтодекстрин, </a:t>
            </a:r>
            <a:r>
              <a:rPr lang="ru-RU" sz="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эмульгирующая</a:t>
            </a: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соль </a:t>
            </a:r>
            <a:r>
              <a:rPr lang="ru-RU" sz="1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(Е339ii</a:t>
            </a: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));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лук порошок;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сахар;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дрожжевой экстракт;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ароматизаторы (ароматизаторы натуральные, краситель </a:t>
            </a:r>
            <a:r>
              <a:rPr lang="ru-RU" sz="1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(Е160с</a:t>
            </a: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листья петрушки, регулятор кислотности </a:t>
            </a:r>
            <a:r>
              <a:rPr lang="ru-RU" sz="1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(Е330</a:t>
            </a: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));</a:t>
            </a:r>
          </a:p>
          <a:p>
            <a:pPr>
              <a:spcAft>
                <a:spcPts val="800"/>
              </a:spcAft>
              <a:buNone/>
            </a:pPr>
            <a:r>
              <a:rPr lang="ru-RU" sz="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соль;</a:t>
            </a:r>
          </a:p>
          <a:p>
            <a:pPr>
              <a:buNone/>
            </a:pPr>
            <a:r>
              <a:rPr lang="ru-RU" sz="9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дрожжи хлебопекарные</a:t>
            </a: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CED2E2-0A66-3976-581F-52178861ABFA}"/>
              </a:ext>
            </a:extLst>
          </p:cNvPr>
          <p:cNvSpPr txBox="1"/>
          <p:nvPr/>
        </p:nvSpPr>
        <p:spPr>
          <a:xfrm>
            <a:off x="3033416" y="2234308"/>
            <a:ext cx="2776192" cy="3943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Мука ржаная;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мука пшеничная;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вода питьевая;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масло подсолнечное;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белок растительный гидролизованный;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натуральные ароматические вещества креветка;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рыбный порошок;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регулятор кислотности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Е330, Е262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Сахар;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усилитель вкуса и аромата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(Е621, Е627, Е631);</a:t>
            </a:r>
            <a:endParaRPr kumimoji="0" lang="ru-RU" sz="11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краситель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Е160с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Соль;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дрожжи хлебопекарные;</a:t>
            </a:r>
            <a:endParaRPr lang="ru-RU" sz="11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6F99D5D-A57B-8198-E23E-FE4B4F6148FF}"/>
              </a:ext>
            </a:extLst>
          </p:cNvPr>
          <p:cNvSpPr txBox="1"/>
          <p:nvPr/>
        </p:nvSpPr>
        <p:spPr>
          <a:xfrm>
            <a:off x="6081416" y="2148738"/>
            <a:ext cx="2605384" cy="3666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Хлеб из смеси ржаной и пшеничной муки;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мука ржаная обдирна</a:t>
            </a:r>
            <a:r>
              <a:rPr lang="ru-RU" sz="1100" kern="0" dirty="0">
                <a:latin typeface="Times New Roman" panose="02020603050405020304" pitchFamily="18" charset="0"/>
                <a:ea typeface="Calibri" panose="020F0502020204030204" pitchFamily="34" charset="0"/>
              </a:rPr>
              <a:t>я;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пшеничная мука хлебопекарная 1 сорт;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Вода;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Соль;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дрожжи; 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масло растительное (подсолнечное);</a:t>
            </a:r>
          </a:p>
          <a:p>
            <a:pPr>
              <a:lnSpc>
                <a:spcPct val="150000"/>
              </a:lnSpc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комплексная пищевая добавка ароматическая (соль, мальтодекстрин, сахар, декстроза, </a:t>
            </a:r>
            <a:r>
              <a:rPr lang="ru-RU" sz="1200" b="1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усилители вкуса и аромата); </a:t>
            </a:r>
          </a:p>
          <a:p>
            <a:pPr>
              <a:lnSpc>
                <a:spcPct val="150000"/>
              </a:lnSpc>
            </a:pPr>
            <a:r>
              <a:rPr lang="ru-RU" sz="1100" b="1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глутамат натрия 1 </a:t>
            </a:r>
            <a:r>
              <a:rPr lang="ru-RU" sz="1100" b="1" kern="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замещеный</a:t>
            </a:r>
            <a:r>
              <a:rPr lang="ru-RU" sz="1100" b="1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1100" b="1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5-гуаниолат натрия 2 -замещенный</a:t>
            </a:r>
            <a:endParaRPr lang="ru-RU" sz="11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D69D6A-A1E2-5237-F771-247C3FCC63CB}"/>
              </a:ext>
            </a:extLst>
          </p:cNvPr>
          <p:cNvSpPr txBox="1"/>
          <p:nvPr/>
        </p:nvSpPr>
        <p:spPr>
          <a:xfrm>
            <a:off x="9186552" y="2346960"/>
            <a:ext cx="2940664" cy="4026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  <a:buNone/>
            </a:pPr>
            <a:r>
              <a:rPr lang="ru-RU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Крупа кукурузная; </a:t>
            </a:r>
          </a:p>
          <a:p>
            <a:pPr>
              <a:spcAft>
                <a:spcPts val="800"/>
              </a:spcAft>
              <a:buNone/>
            </a:pPr>
            <a:r>
              <a:rPr lang="ru-RU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мука ржаная;</a:t>
            </a:r>
          </a:p>
          <a:p>
            <a:pPr>
              <a:spcAft>
                <a:spcPts val="800"/>
              </a:spcAft>
              <a:buNone/>
            </a:pPr>
            <a:r>
              <a:rPr lang="ru-RU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мука пшеничная;</a:t>
            </a:r>
          </a:p>
          <a:p>
            <a:pPr>
              <a:spcAft>
                <a:spcPts val="800"/>
              </a:spcAft>
              <a:buNone/>
            </a:pPr>
            <a:r>
              <a:rPr lang="ru-RU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масло рапсовое;</a:t>
            </a:r>
          </a:p>
          <a:p>
            <a:pPr>
              <a:spcAft>
                <a:spcPts val="800"/>
              </a:spcAft>
              <a:buNone/>
            </a:pPr>
            <a:r>
              <a:rPr lang="ru-RU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солод ржаной;</a:t>
            </a:r>
          </a:p>
          <a:p>
            <a:pPr>
              <a:spcAft>
                <a:spcPts val="800"/>
              </a:spcAft>
              <a:buNone/>
            </a:pPr>
            <a:r>
              <a:rPr lang="ru-RU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ароматизаторы ( соль вкусоароматические вещества  содержат луковый порошок); порошок молочной сыворотки;</a:t>
            </a:r>
          </a:p>
          <a:p>
            <a:pPr>
              <a:spcAft>
                <a:spcPts val="800"/>
              </a:spcAft>
              <a:buNone/>
            </a:pPr>
            <a:r>
              <a:rPr lang="ru-RU" sz="1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усилители вкуса и аромата (глутамат натрия 1-замещенный, 5-инозинат натрия, 2-замещеный, 5-гуанилат натрия 2-замещенный);</a:t>
            </a:r>
          </a:p>
          <a:p>
            <a:pPr>
              <a:buNone/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Петрушка сушеная;</a:t>
            </a:r>
          </a:p>
          <a:p>
            <a:pPr>
              <a:buNone/>
            </a:pPr>
            <a:r>
              <a:rPr lang="ru-RU" sz="1100" b="1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Регуляторы кислотности (лимонная кислота, диацетат натрия</a:t>
            </a: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);</a:t>
            </a:r>
          </a:p>
          <a:p>
            <a:pPr>
              <a:buNone/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Отруби  пшеничные;</a:t>
            </a:r>
          </a:p>
          <a:p>
            <a:pPr>
              <a:buNone/>
            </a:pPr>
            <a:r>
              <a:rPr lang="ru-RU" sz="1100" b="1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Регулятор  кислотности </a:t>
            </a: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(лимонная кислота)</a:t>
            </a:r>
          </a:p>
          <a:p>
            <a:pPr>
              <a:buNone/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Соя;</a:t>
            </a:r>
          </a:p>
          <a:p>
            <a:pPr>
              <a:buNone/>
            </a:pPr>
            <a:r>
              <a:rPr lang="ru-RU" sz="11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Порошок горчицы</a:t>
            </a:r>
            <a:endParaRPr lang="ru-RU" sz="11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EE1ECC-82DB-A3DF-5B0D-8615FEE5195C}"/>
              </a:ext>
            </a:extLst>
          </p:cNvPr>
          <p:cNvSpPr txBox="1"/>
          <p:nvPr/>
        </p:nvSpPr>
        <p:spPr>
          <a:xfrm>
            <a:off x="6443330" y="221960"/>
            <a:ext cx="5443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СОСТАВ КОНТРОЛЬНЫХ ОБРАЗЦОВ</a:t>
            </a:r>
          </a:p>
        </p:txBody>
      </p:sp>
    </p:spTree>
    <p:extLst>
      <p:ext uri="{BB962C8B-B14F-4D97-AF65-F5344CB8AC3E}">
        <p14:creationId xmlns:p14="http://schemas.microsoft.com/office/powerpoint/2010/main" val="1291446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65000"/>
                <a:lumOff val="35000"/>
              </a:schemeClr>
            </a:gs>
            <a:gs pos="58000">
              <a:schemeClr val="bg1">
                <a:lumMod val="50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8A6FBE-A075-5F55-8691-7BB09309A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7E1CD258-22FD-0F61-E157-89DDAA74BB74}"/>
              </a:ext>
            </a:extLst>
          </p:cNvPr>
          <p:cNvSpPr/>
          <p:nvPr/>
        </p:nvSpPr>
        <p:spPr>
          <a:xfrm>
            <a:off x="474976" y="133289"/>
            <a:ext cx="1789471" cy="1728020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rise" dir="t"/>
          </a:scene3d>
          <a:sp3d contourW="12700">
            <a:bevelT w="266700" h="241300" prst="angle"/>
            <a:contourClr>
              <a:srgbClr val="FF3300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Е330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18D2420E-9F99-D87C-340E-4C5032F5F550}"/>
              </a:ext>
            </a:extLst>
          </p:cNvPr>
          <p:cNvSpPr/>
          <p:nvPr/>
        </p:nvSpPr>
        <p:spPr>
          <a:xfrm>
            <a:off x="6504043" y="3428999"/>
            <a:ext cx="1789472" cy="1766367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60350" h="27305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Е319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14D4611A-5702-E30F-1CC3-DE3FE9F58E05}"/>
              </a:ext>
            </a:extLst>
          </p:cNvPr>
          <p:cNvSpPr/>
          <p:nvPr/>
        </p:nvSpPr>
        <p:spPr>
          <a:xfrm>
            <a:off x="679440" y="3470502"/>
            <a:ext cx="1789471" cy="1728021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66700" h="266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Е621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4B07B1E3-DDAE-500D-86BB-36382C3EFBE0}"/>
              </a:ext>
            </a:extLst>
          </p:cNvPr>
          <p:cNvSpPr/>
          <p:nvPr/>
        </p:nvSpPr>
        <p:spPr>
          <a:xfrm>
            <a:off x="9783463" y="201609"/>
            <a:ext cx="1729097" cy="1618370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66700" h="266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Е627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8370D296-5C3C-CCC4-B8FB-2A34137C51C6}"/>
              </a:ext>
            </a:extLst>
          </p:cNvPr>
          <p:cNvSpPr/>
          <p:nvPr/>
        </p:nvSpPr>
        <p:spPr>
          <a:xfrm>
            <a:off x="6615972" y="160279"/>
            <a:ext cx="1789471" cy="1728020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66700" h="266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Е631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EEE0E4EC-6CB8-430D-4F8C-D207A79D03C1}"/>
              </a:ext>
            </a:extLst>
          </p:cNvPr>
          <p:cNvSpPr/>
          <p:nvPr/>
        </p:nvSpPr>
        <p:spPr>
          <a:xfrm>
            <a:off x="9726237" y="3442857"/>
            <a:ext cx="1843548" cy="1738650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66700" h="266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Е339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04C13EEA-EFE8-CF8F-0BE4-26AD45394118}"/>
              </a:ext>
            </a:extLst>
          </p:cNvPr>
          <p:cNvSpPr/>
          <p:nvPr/>
        </p:nvSpPr>
        <p:spPr>
          <a:xfrm>
            <a:off x="3435681" y="133289"/>
            <a:ext cx="1843548" cy="1686690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73050" h="266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Е160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1719A5BA-17A6-F3AE-A701-BDA4C72F9B02}"/>
              </a:ext>
            </a:extLst>
          </p:cNvPr>
          <p:cNvSpPr/>
          <p:nvPr/>
        </p:nvSpPr>
        <p:spPr>
          <a:xfrm>
            <a:off x="3393770" y="3429000"/>
            <a:ext cx="1927371" cy="1766367"/>
          </a:xfrm>
          <a:prstGeom prst="ellipse">
            <a:avLst/>
          </a:prstGeom>
          <a:solidFill>
            <a:srgbClr val="FF3300"/>
          </a:solidFill>
          <a:scene3d>
            <a:camera prst="orthographicFront"/>
            <a:lightRig rig="sunset" dir="t"/>
          </a:scene3d>
          <a:sp3d>
            <a:bevelT w="266700" h="266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Calibri" panose="020F0502020204030204" pitchFamily="34" charset="0"/>
              </a:rPr>
              <a:t>Е262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55CF96C-36DB-3D73-3CAE-2794E8443879}"/>
              </a:ext>
            </a:extLst>
          </p:cNvPr>
          <p:cNvSpPr/>
          <p:nvPr/>
        </p:nvSpPr>
        <p:spPr>
          <a:xfrm>
            <a:off x="401636" y="1988565"/>
            <a:ext cx="2345078" cy="10717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В умеренном количестве безопасна для организма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0AE112F-0769-6475-B528-4BF6BCE0E8B4}"/>
              </a:ext>
            </a:extLst>
          </p:cNvPr>
          <p:cNvSpPr/>
          <p:nvPr/>
        </p:nvSpPr>
        <p:spPr>
          <a:xfrm>
            <a:off x="6125174" y="1919403"/>
            <a:ext cx="2547212" cy="110285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Может  вызвать резкие скачки давления</a:t>
            </a:r>
          </a:p>
          <a:p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расстройство пищеварения у детей</a:t>
            </a:r>
            <a:endParaRPr lang="ru-RU" sz="1400" dirty="0">
              <a:solidFill>
                <a:schemeClr val="tx1"/>
              </a:solidFill>
              <a:latin typeface="Aptos Narrow" panose="020B0004020202020204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C505266E-9BE4-942C-DFD9-58DD66C0B4F7}"/>
              </a:ext>
            </a:extLst>
          </p:cNvPr>
          <p:cNvSpPr/>
          <p:nvPr/>
        </p:nvSpPr>
        <p:spPr>
          <a:xfrm>
            <a:off x="401636" y="5403365"/>
            <a:ext cx="2345078" cy="12596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Атрофия вкусовых рецепторов; слепота; аллергия; повышенное сердцебиение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2910D07-79DF-90EC-17F1-3DD5CA17C1CD}"/>
              </a:ext>
            </a:extLst>
          </p:cNvPr>
          <p:cNvSpPr/>
          <p:nvPr/>
        </p:nvSpPr>
        <p:spPr>
          <a:xfrm>
            <a:off x="3208681" y="1959574"/>
            <a:ext cx="2229593" cy="10717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Экстракт паприки </a:t>
            </a:r>
          </a:p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Полностью безопасна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DC8CA108-9B5E-A1F6-EF95-A0383B2CD1D9}"/>
              </a:ext>
            </a:extLst>
          </p:cNvPr>
          <p:cNvSpPr/>
          <p:nvPr/>
        </p:nvSpPr>
        <p:spPr>
          <a:xfrm>
            <a:off x="6125173" y="5403364"/>
            <a:ext cx="2547212" cy="12596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Ослабление иммунитета; аллергические реакции; развитие онкологических заболеваний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50FE0A2E-4FC4-5883-239E-CFE5F68BA1C9}"/>
              </a:ext>
            </a:extLst>
          </p:cNvPr>
          <p:cNvSpPr/>
          <p:nvPr/>
        </p:nvSpPr>
        <p:spPr>
          <a:xfrm>
            <a:off x="3208681" y="5403365"/>
            <a:ext cx="2258054" cy="12596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НЕЛЬЗЯ употреблять людям с больным кишечником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BC47BC7F-C524-7477-07FD-78E40C6C5111}"/>
              </a:ext>
            </a:extLst>
          </p:cNvPr>
          <p:cNvSpPr/>
          <p:nvPr/>
        </p:nvSpPr>
        <p:spPr>
          <a:xfrm>
            <a:off x="9330822" y="1936801"/>
            <a:ext cx="2459541" cy="132750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Развитие хронической аллергии; обезвоживание;  обострение хронических заболеваний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CEA57B4-B9AC-4F20-D3C6-7BFEA245977B}"/>
              </a:ext>
            </a:extLst>
          </p:cNvPr>
          <p:cNvSpPr/>
          <p:nvPr/>
        </p:nvSpPr>
        <p:spPr>
          <a:xfrm>
            <a:off x="9330823" y="5403364"/>
            <a:ext cx="2512287" cy="12596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latin typeface="Aptos Narrow" panose="020B0004020202020204" pitchFamily="34" charset="0"/>
              </a:rPr>
              <a:t>Атрофия вкусовых рецепторов; слепота; аллергия; повышенное сердцебиение</a:t>
            </a:r>
          </a:p>
        </p:txBody>
      </p:sp>
    </p:spTree>
    <p:extLst>
      <p:ext uri="{BB962C8B-B14F-4D97-AF65-F5344CB8AC3E}">
        <p14:creationId xmlns:p14="http://schemas.microsoft.com/office/powerpoint/2010/main" val="372296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4ED75-0CAC-AC9B-A080-8C055860C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0FC2EE-AB52-B116-C00B-2B6D6C4A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3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95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452C4C7-14FF-DE1B-4159-D5A88A6B53BE}"/>
              </a:ext>
            </a:extLst>
          </p:cNvPr>
          <p:cNvSpPr txBox="1"/>
          <p:nvPr/>
        </p:nvSpPr>
        <p:spPr>
          <a:xfrm>
            <a:off x="7335520" y="436880"/>
            <a:ext cx="436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СОЦИОЛОГИЧЕСКИЙ ОПРОС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65FDA2AE-8209-3438-82BB-569510ABA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335909"/>
              </p:ext>
            </p:extLst>
          </p:nvPr>
        </p:nvGraphicFramePr>
        <p:xfrm>
          <a:off x="464820" y="1091381"/>
          <a:ext cx="11501038" cy="5026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4509">
                  <a:extLst>
                    <a:ext uri="{9D8B030D-6E8A-4147-A177-3AD203B41FA5}">
                      <a16:colId xmlns:a16="http://schemas.microsoft.com/office/drawing/2014/main" val="1752598654"/>
                    </a:ext>
                  </a:extLst>
                </a:gridCol>
                <a:gridCol w="6676529">
                  <a:extLst>
                    <a:ext uri="{9D8B030D-6E8A-4147-A177-3AD203B41FA5}">
                      <a16:colId xmlns:a16="http://schemas.microsoft.com/office/drawing/2014/main" val="343607939"/>
                    </a:ext>
                  </a:extLst>
                </a:gridCol>
              </a:tblGrid>
              <a:tr h="845500">
                <a:tc gridSpan="2">
                  <a:txBody>
                    <a:bodyPr/>
                    <a:lstStyle/>
                    <a:p>
                      <a:pPr algn="r"/>
                      <a:r>
                        <a:rPr lang="ru-RU" dirty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Участники анкетирования – </a:t>
                      </a:r>
                      <a:r>
                        <a:rPr lang="ru-RU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85 человек</a:t>
                      </a:r>
                      <a:endParaRPr lang="ru-RU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0261775"/>
                  </a:ext>
                </a:extLst>
              </a:tr>
              <a:tr h="845500">
                <a:tc>
                  <a:txBody>
                    <a:bodyPr/>
                    <a:lstStyle/>
                    <a:p>
                      <a:r>
                        <a:rPr lang="ru-RU" dirty="0">
                          <a:latin typeface="Arial Narrow" panose="020B0606020202030204" pitchFamily="34" charset="0"/>
                        </a:rPr>
                        <a:t>Любишь ли ты сухарики?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Нет </a:t>
                      </a:r>
                    </a:p>
                    <a:p>
                      <a:r>
                        <a:rPr lang="ru-RU" dirty="0"/>
                        <a:t> 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4593260"/>
                  </a:ext>
                </a:extLst>
              </a:tr>
              <a:tr h="1179473"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latin typeface="Arial Narrow" panose="020B0606020202030204" pitchFamily="34" charset="0"/>
                        </a:rPr>
                        <a:t>Часто ли Вы покупаете сухарики?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r>
                        <a:rPr lang="ru-RU" dirty="0">
                          <a:latin typeface="Arial Narrow" panose="020B0606020202030204" pitchFamily="34" charset="0"/>
                        </a:rPr>
                        <a:t>Да </a:t>
                      </a:r>
                    </a:p>
                    <a:p>
                      <a:r>
                        <a:rPr lang="ru-RU" dirty="0">
                          <a:latin typeface="Arial Narrow" panose="020B0606020202030204" pitchFamily="34" charset="0"/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455630"/>
                  </a:ext>
                </a:extLst>
              </a:tr>
              <a:tr h="1300444">
                <a:tc>
                  <a:txBody>
                    <a:bodyPr/>
                    <a:lstStyle/>
                    <a:p>
                      <a:r>
                        <a:rPr lang="ru-RU" dirty="0">
                          <a:latin typeface="Arial Narrow" panose="020B0606020202030204" pitchFamily="34" charset="0"/>
                        </a:rPr>
                        <a:t>Как Вы считаете, сухарики полезны для детского организма?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600" b="1" dirty="0">
                          <a:latin typeface="Arial Narrow" panose="020B0606020202030204" pitchFamily="34" charset="0"/>
                        </a:rPr>
                        <a:t>Да </a:t>
                      </a:r>
                    </a:p>
                    <a:p>
                      <a:r>
                        <a:rPr lang="ru-RU" sz="1600" b="1" dirty="0">
                          <a:latin typeface="Arial Narrow" panose="020B0606020202030204" pitchFamily="34" charset="0"/>
                        </a:rPr>
                        <a:t>Нет</a:t>
                      </a:r>
                    </a:p>
                    <a:p>
                      <a:r>
                        <a:rPr lang="ru-RU" sz="1600" b="1" dirty="0">
                          <a:latin typeface="Arial Narrow" panose="020B0606020202030204" pitchFamily="34" charset="0"/>
                        </a:rPr>
                        <a:t>Не знаю</a:t>
                      </a:r>
                    </a:p>
                    <a:p>
                      <a:r>
                        <a:rPr lang="ru-RU" sz="1600" b="1" dirty="0">
                          <a:latin typeface="Arial Narrow" panose="020B0606020202030204" pitchFamily="34" charset="0"/>
                        </a:rPr>
                        <a:t>В небольших количествах </a:t>
                      </a:r>
                    </a:p>
                    <a:p>
                      <a:r>
                        <a:rPr lang="ru-RU" sz="1600" b="1" dirty="0">
                          <a:latin typeface="Arial Narrow" panose="020B0606020202030204" pitchFamily="34" charset="0"/>
                        </a:rPr>
                        <a:t>ребенку есть можно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4133730"/>
                  </a:ext>
                </a:extLst>
              </a:tr>
              <a:tr h="845500">
                <a:tc>
                  <a:txBody>
                    <a:bodyPr/>
                    <a:lstStyle/>
                    <a:p>
                      <a:r>
                        <a:rPr lang="ru-RU" dirty="0"/>
                        <a:t>Какие сухарики Вы предпочитаете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Те, что продают  магазине</a:t>
                      </a:r>
                    </a:p>
                    <a:p>
                      <a:r>
                        <a:rPr lang="ru-RU" dirty="0">
                          <a:latin typeface="Arial Narrow" panose="020B0606020202030204" pitchFamily="34" charset="0"/>
                        </a:rPr>
                        <a:t>Те, что приготовил сам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4249139"/>
                  </a:ext>
                </a:extLst>
              </a:tr>
            </a:tbl>
          </a:graphicData>
        </a:graphic>
      </p:graphicFrame>
      <p:graphicFrame>
        <p:nvGraphicFramePr>
          <p:cNvPr id="23" name="Диаграмма 22">
            <a:extLst>
              <a:ext uri="{FF2B5EF4-FFF2-40B4-BE49-F238E27FC236}">
                <a16:creationId xmlns:a16="http://schemas.microsoft.com/office/drawing/2014/main" id="{18D71D00-6AF7-6AC9-4E35-6093EADC2F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7077894"/>
              </p:ext>
            </p:extLst>
          </p:nvPr>
        </p:nvGraphicFramePr>
        <p:xfrm>
          <a:off x="8503920" y="1829737"/>
          <a:ext cx="4030980" cy="992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9" name="Диаграмма 28">
            <a:extLst>
              <a:ext uri="{FF2B5EF4-FFF2-40B4-BE49-F238E27FC236}">
                <a16:creationId xmlns:a16="http://schemas.microsoft.com/office/drawing/2014/main" id="{A1815FC7-D832-2401-3436-348A3C738D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3004593"/>
              </p:ext>
            </p:extLst>
          </p:nvPr>
        </p:nvGraphicFramePr>
        <p:xfrm>
          <a:off x="8503920" y="2622282"/>
          <a:ext cx="3642360" cy="1439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Диаграмма 34">
            <a:extLst>
              <a:ext uri="{FF2B5EF4-FFF2-40B4-BE49-F238E27FC236}">
                <a16:creationId xmlns:a16="http://schemas.microsoft.com/office/drawing/2014/main" id="{0655E466-24FD-0E68-9F73-0715A28143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8388003"/>
              </p:ext>
            </p:extLst>
          </p:nvPr>
        </p:nvGraphicFramePr>
        <p:xfrm>
          <a:off x="8435340" y="3615029"/>
          <a:ext cx="3291840" cy="1702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8" name="Диаграмма 37">
            <a:extLst>
              <a:ext uri="{FF2B5EF4-FFF2-40B4-BE49-F238E27FC236}">
                <a16:creationId xmlns:a16="http://schemas.microsoft.com/office/drawing/2014/main" id="{0103785A-ED18-4EB3-D0D2-6532977D06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483469"/>
              </p:ext>
            </p:extLst>
          </p:nvPr>
        </p:nvGraphicFramePr>
        <p:xfrm>
          <a:off x="8553450" y="5147733"/>
          <a:ext cx="2222500" cy="1129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5366694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59819D-681F-BAC0-93B7-5E4922D26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111DB7-C2D0-BB59-5363-826D968C6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5" y="0"/>
            <a:ext cx="121619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89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133530-041E-637E-D6A3-E77B127A5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76FE07-032F-79F0-C565-6CE969F3D8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" y="0"/>
            <a:ext cx="12138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75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00D979-7B2B-79FB-F6DA-3F2CB54BE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D3021E-B612-0F82-69E5-9FB84AB6E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4" y="0"/>
            <a:ext cx="12177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07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26F40F-5ED1-329F-497B-FCC9E4237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2"/>
            <a:ext cx="12192000" cy="684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232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3A4AC-5651-FEE7-A08C-077FB3943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BEA9390-CDFA-46F0-D157-9685E3E51FCB}"/>
              </a:ext>
            </a:extLst>
          </p:cNvPr>
          <p:cNvSpPr txBox="1"/>
          <p:nvPr/>
        </p:nvSpPr>
        <p:spPr>
          <a:xfrm>
            <a:off x="3517923" y="290703"/>
            <a:ext cx="5156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>
                <a:solidFill>
                  <a:schemeClr val="tx2"/>
                </a:solidFill>
                <a:latin typeface="Arial Black" panose="020B0A04020102020204" pitchFamily="34" charset="0"/>
              </a:rPr>
              <a:t>ОБЩЕСТВЕННОЕ МНЕНИЕ </a:t>
            </a: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D80351A9-72A8-08E3-2C79-B915C1720A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8804656"/>
              </p:ext>
            </p:extLst>
          </p:nvPr>
        </p:nvGraphicFramePr>
        <p:xfrm>
          <a:off x="763675" y="521536"/>
          <a:ext cx="10862267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85BAD9B1-B70D-CFB4-E2B6-88F2F4CE5519}"/>
              </a:ext>
            </a:extLst>
          </p:cNvPr>
          <p:cNvSpPr txBox="1"/>
          <p:nvPr/>
        </p:nvSpPr>
        <p:spPr>
          <a:xfrm>
            <a:off x="7997173" y="4460052"/>
            <a:ext cx="1187462" cy="105560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Домашние сухарики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E4DFF9E1-6117-3EB2-973B-30FFC10F9308}"/>
              </a:ext>
            </a:extLst>
          </p:cNvPr>
          <p:cNvSpPr/>
          <p:nvPr/>
        </p:nvSpPr>
        <p:spPr>
          <a:xfrm>
            <a:off x="3054700" y="3343702"/>
            <a:ext cx="864158" cy="54731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15%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6562554F-A3A0-9206-4C46-F9A7C764302C}"/>
              </a:ext>
            </a:extLst>
          </p:cNvPr>
          <p:cNvSpPr/>
          <p:nvPr/>
        </p:nvSpPr>
        <p:spPr>
          <a:xfrm>
            <a:off x="4595072" y="2803169"/>
            <a:ext cx="864158" cy="54731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21%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F297525-2EBA-B4A9-620D-CF996DFA8316}"/>
              </a:ext>
            </a:extLst>
          </p:cNvPr>
          <p:cNvSpPr/>
          <p:nvPr/>
        </p:nvSpPr>
        <p:spPr>
          <a:xfrm>
            <a:off x="5772271" y="3852313"/>
            <a:ext cx="864158" cy="54731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9%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08E5C41F-5041-9E80-E406-1B191EA4933D}"/>
              </a:ext>
            </a:extLst>
          </p:cNvPr>
          <p:cNvSpPr/>
          <p:nvPr/>
        </p:nvSpPr>
        <p:spPr>
          <a:xfrm>
            <a:off x="7156315" y="3940034"/>
            <a:ext cx="774475" cy="54731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8%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2A19D8C1-65B8-038A-3129-21BB3C9974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7697" y="4779550"/>
            <a:ext cx="559541" cy="74407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FFADBD0A-F8FD-5075-A59F-C8CB65B8C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6207" y="4749052"/>
            <a:ext cx="757730" cy="77456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2A02BA3-28B4-B8AA-4476-2CED750B08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5267" y="4779550"/>
            <a:ext cx="513711" cy="73611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973FBDBF-3355-FFC8-0B6D-4ABFE46ED4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2224" y="4863402"/>
            <a:ext cx="559541" cy="6522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C6191A-5588-837B-B2D4-BE804CE391BB}"/>
              </a:ext>
            </a:extLst>
          </p:cNvPr>
          <p:cNvSpPr txBox="1"/>
          <p:nvPr/>
        </p:nvSpPr>
        <p:spPr>
          <a:xfrm>
            <a:off x="4081981" y="5613530"/>
            <a:ext cx="5108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эксперимента – 82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2494552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712624-95B9-6D2F-4E7D-DABB7FC4D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B5C98A15-3BAF-6FBD-8635-0B86EEB533A9}"/>
              </a:ext>
            </a:extLst>
          </p:cNvPr>
          <p:cNvSpPr/>
          <p:nvPr/>
        </p:nvSpPr>
        <p:spPr>
          <a:xfrm>
            <a:off x="518160" y="934720"/>
            <a:ext cx="11186160" cy="422656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0C6924-9309-8B4B-672C-54AA1E84A0BE}"/>
              </a:ext>
            </a:extLst>
          </p:cNvPr>
          <p:cNvSpPr txBox="1"/>
          <p:nvPr/>
        </p:nvSpPr>
        <p:spPr>
          <a:xfrm>
            <a:off x="7335520" y="436880"/>
            <a:ext cx="436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РЕЗУЛЬТАТЫ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C4B2A2-D603-7A97-5DEE-9FD4B50CC6D2}"/>
              </a:ext>
            </a:extLst>
          </p:cNvPr>
          <p:cNvSpPr txBox="1"/>
          <p:nvPr/>
        </p:nvSpPr>
        <p:spPr>
          <a:xfrm>
            <a:off x="721360" y="1030169"/>
            <a:ext cx="1074928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8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составе всех изученных образцов магазинных сухариков присутствуют синтетические добавки (усилители вкуса Е621, Е627, Е631; антиокислитель Е319; регуляторы кислотности и др.), многие из которых могут вызывать аллергию, нарушения пищеварения, неврологические реакции и при частом употреблении представляют риск для здоровья.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Большинство опрошенных любят сухарики, но покупают их нечасто, при этом не все знают о возможном вреде.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Домашние сухарики, приготовленные из дарницкого хлеба с солью, чёрным перцем, чесноком и паприкой без искусственных добавок, получили предпочтение большинства участников эксперимента по сравнению с магазинными образцами.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0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sz="2000" i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гипотеза подтвердилась — домашние сухарики являются полезной, вкусной и доступной альтернативой промышленным снекам. Рекомендуется заменить магазинные сухарики на приготовленные самостоятельно для детского и семейного питания. </a:t>
            </a:r>
            <a:endParaRPr lang="ru-RU" sz="2000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0130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0F8BA3-617E-58DE-AA49-2A5D37BC7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52653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7C196D-A46C-7ABC-D768-3ED3EA85FC76}"/>
              </a:ext>
            </a:extLst>
          </p:cNvPr>
          <p:cNvSpPr txBox="1"/>
          <p:nvPr/>
        </p:nvSpPr>
        <p:spPr>
          <a:xfrm>
            <a:off x="612949" y="5707464"/>
            <a:ext cx="11073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Готовьте сухарики сами! Это не только полезно, но и вкусно!</a:t>
            </a:r>
          </a:p>
        </p:txBody>
      </p:sp>
    </p:spTree>
    <p:extLst>
      <p:ext uri="{BB962C8B-B14F-4D97-AF65-F5344CB8AC3E}">
        <p14:creationId xmlns:p14="http://schemas.microsoft.com/office/powerpoint/2010/main" val="12651086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18996</TotalTime>
  <Words>794</Words>
  <Application>Microsoft Office PowerPoint</Application>
  <PresentationFormat>Широкоэкранный</PresentationFormat>
  <Paragraphs>135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Aptos Narrow</vt:lpstr>
      <vt:lpstr>Arial</vt:lpstr>
      <vt:lpstr>Arial Black</vt:lpstr>
      <vt:lpstr>Arial Narrow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B7</dc:creator>
  <cp:lastModifiedBy>B7</cp:lastModifiedBy>
  <cp:revision>26</cp:revision>
  <dcterms:created xsi:type="dcterms:W3CDTF">2026-02-10T06:44:33Z</dcterms:created>
  <dcterms:modified xsi:type="dcterms:W3CDTF">2026-04-21T17:54:27Z</dcterms:modified>
</cp:coreProperties>
</file>