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77" r:id="rId7"/>
    <p:sldId id="278" r:id="rId8"/>
    <p:sldId id="279" r:id="rId9"/>
    <p:sldId id="280" r:id="rId10"/>
    <p:sldId id="261" r:id="rId11"/>
    <p:sldId id="262" r:id="rId12"/>
    <p:sldId id="263" r:id="rId13"/>
    <p:sldId id="268" r:id="rId14"/>
    <p:sldId id="264" r:id="rId15"/>
    <p:sldId id="269" r:id="rId16"/>
    <p:sldId id="265" r:id="rId17"/>
    <p:sldId id="274" r:id="rId18"/>
    <p:sldId id="266" r:id="rId19"/>
    <p:sldId id="270" r:id="rId20"/>
    <p:sldId id="271" r:id="rId21"/>
    <p:sldId id="272" r:id="rId22"/>
    <p:sldId id="267" r:id="rId23"/>
    <p:sldId id="282" r:id="rId24"/>
    <p:sldId id="284" r:id="rId25"/>
    <p:sldId id="281" r:id="rId26"/>
    <p:sldId id="286" r:id="rId27"/>
    <p:sldId id="287" r:id="rId28"/>
    <p:sldId id="283" r:id="rId29"/>
    <p:sldId id="276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72" d="100"/>
          <a:sy n="72" d="100"/>
        </p:scale>
        <p:origin x="-1326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FFE97-A04D-43CE-A448-84826083E188}" type="datetimeFigureOut">
              <a:rPr lang="ru-RU" smtClean="0"/>
              <a:t>сб 23.01.21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44E3E3-481E-4033-9E7E-619B36D510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4725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сб 23.01.21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сб 23.01.21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сб 23.01.21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сб 23.01.21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сб 23.01.21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77240" y="332656"/>
            <a:ext cx="7543800" cy="648072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сб 23.01.21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827584" y="6165304"/>
            <a:ext cx="2133600" cy="3048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 flipV="1">
            <a:off x="827584" y="5733256"/>
            <a:ext cx="4572000" cy="432048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сб 23.01.21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сб 23.01.21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сб 23.01.21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сб 23.01.21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сб 23.01.21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t>сб 23.01.21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User\Pictures\&#1044;&#1086;&#1084;&#1080;&#1082;%20&#1076;&#1083;&#1103;%20&#1095;&#1072;&#1081;&#1085;&#1086;&#1081;%20&#1094;&#1077;&#1088;&#1077;&#1084;&#1086;&#1085;&#1080;&#1080;\&#1082;&#1072;&#1088;&#1090;&#1080;&#1085;&#1082;&#1080;\4l8sTwUE-wA.jpg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g"/><Relationship Id="rId4" Type="http://schemas.openxmlformats.org/officeDocument/2006/relationships/image" Target="file:///C:\Users\User\Pictures\&#1044;&#1086;&#1084;&#1080;&#1082;%20&#1076;&#1083;&#1103;%20&#1095;&#1072;&#1081;&#1085;&#1086;&#1081;%20&#1094;&#1077;&#1088;&#1077;&#1084;&#1086;&#1085;&#1080;&#1080;\&#1082;&#1072;&#1088;&#1090;&#1080;&#1085;&#1082;&#1080;\139b31e141810998425b5b663b57912a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file:///D:\&#1092;&#1086;&#1090;&#1086;&#1075;&#1088;&#1072;&#1092;&#1080;&#1080;\&#1063;&#1072;&#1081;&#1085;&#1099;&#1081;%20&#1076;&#1086;&#1084;&#1080;&#1082;\IMG_0008_&#1086;&#1073;&#1088;&#1072;&#1073;&#1086;&#1090;&#1072;&#1085;&#1086;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microsoft.com/office/2007/relationships/hdphoto" Target="../media/hdphoto2.wdp"/><Relationship Id="rId7" Type="http://schemas.openxmlformats.org/officeDocument/2006/relationships/image" Target="file:///C:\Users\User\Pictures\&#1044;&#1086;&#1084;&#1080;&#1082;%20&#1076;&#1083;&#1103;%20&#1095;&#1072;&#1081;&#1085;&#1086;&#1081;%20&#1094;&#1077;&#1088;&#1077;&#1084;&#1086;&#1085;&#1080;&#1080;\IMG_0013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11" Type="http://schemas.openxmlformats.org/officeDocument/2006/relationships/image" Target="../media/image14.jpeg"/><Relationship Id="rId5" Type="http://schemas.openxmlformats.org/officeDocument/2006/relationships/image" Target="../media/image11.jpeg"/><Relationship Id="rId10" Type="http://schemas.openxmlformats.org/officeDocument/2006/relationships/image" Target="file:///C:\Users\User\Pictures\&#1044;&#1086;&#1084;&#1080;&#1082;%20&#1076;&#1083;&#1103;%20&#1095;&#1072;&#1081;&#1085;&#1086;&#1081;%20&#1094;&#1077;&#1088;&#1077;&#1084;&#1086;&#1085;&#1080;&#1080;\IMG_0023.JPG" TargetMode="External"/><Relationship Id="rId4" Type="http://schemas.openxmlformats.org/officeDocument/2006/relationships/image" Target="file:///D:\&#1092;&#1086;&#1090;&#1086;&#1075;&#1088;&#1072;&#1092;&#1080;&#1080;\&#1063;&#1072;&#1081;&#1085;&#1099;&#1081;%20&#1076;&#1086;&#1084;&#1080;&#1082;\IMG_0021_&#1086;&#1073;&#1088;&#1072;&#1073;&#1086;&#1090;&#1072;&#1085;&#1086;.JPG" TargetMode="External"/><Relationship Id="rId9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28.jpeg"/><Relationship Id="rId7" Type="http://schemas.openxmlformats.org/officeDocument/2006/relationships/image" Target="../media/image3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User\Pictures\&#1044;&#1086;&#1084;&#1080;&#1082;%20&#1076;&#1083;&#1103;%20&#1095;&#1072;&#1081;&#1085;&#1086;&#1081;%20&#1094;&#1077;&#1088;&#1077;&#1084;&#1086;&#1085;&#1080;&#1080;\IMG_0029.JPG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57606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/>
                <a:latin typeface="+mn-lt"/>
              </a:rPr>
              <a:t>МБУДО «Детская школа искусств г. Выборга»</a:t>
            </a:r>
            <a:endParaRPr lang="ru-RU" sz="2800" b="1" dirty="0">
              <a:solidFill>
                <a:schemeClr val="bg1"/>
              </a:solidFill>
              <a:effectLst/>
              <a:latin typeface="+mn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20"/>
            <a:ext cx="9144000" cy="5715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484785"/>
            <a:ext cx="7056784" cy="2952327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+mj-lt"/>
              </a:rPr>
              <a:t>ТВОРЧЕСКИЙ ПРОЕКТ</a:t>
            </a:r>
          </a:p>
          <a:p>
            <a:pPr algn="ctr"/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«Домик для чайной церемонии»</a:t>
            </a:r>
          </a:p>
          <a:p>
            <a:pPr algn="ctr"/>
            <a:endParaRPr lang="ru-RU" sz="2800" b="1" dirty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Выполнен  учениками  2 класса</a:t>
            </a:r>
          </a:p>
          <a:p>
            <a:pPr algn="ctr"/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Преподаватель: </a:t>
            </a:r>
            <a:r>
              <a:rPr lang="ru-RU" sz="2800" dirty="0" err="1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Артюхина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 Алла</a:t>
            </a:r>
          </a:p>
          <a:p>
            <a:pPr algn="ctr"/>
            <a:r>
              <a:rPr lang="ru-RU" sz="28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 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                          Александровна</a:t>
            </a: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4305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77240" y="404664"/>
            <a:ext cx="7543800" cy="576064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Актуальность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sz="quarter" idx="13"/>
          </p:nvPr>
        </p:nvSpPr>
        <p:spPr>
          <a:xfrm>
            <a:off x="567163" y="1260740"/>
            <a:ext cx="3738086" cy="483489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5" name="Объект 14"/>
          <p:cNvSpPr>
            <a:spLocks noGrp="1"/>
          </p:cNvSpPr>
          <p:nvPr>
            <p:ph sz="quarter" idx="14"/>
          </p:nvPr>
        </p:nvSpPr>
        <p:spPr>
          <a:xfrm>
            <a:off x="4572000" y="1165028"/>
            <a:ext cx="4248472" cy="5144292"/>
          </a:xfrm>
        </p:spPr>
        <p:txBody>
          <a:bodyPr>
            <a:noAutofit/>
          </a:bodyPr>
          <a:lstStyle/>
          <a:p>
            <a:pPr>
              <a:buClr>
                <a:schemeClr val="bg1"/>
              </a:buClr>
              <a:buFont typeface="Wingdings" pitchFamily="2" charset="2"/>
              <a:buChar char="q"/>
            </a:pPr>
            <a:r>
              <a:rPr lang="ru-RU" sz="2000" dirty="0" smtClean="0">
                <a:solidFill>
                  <a:schemeClr val="bg1"/>
                </a:solidFill>
              </a:rPr>
              <a:t>Выставочный центр «Эрмитаж-Выборг» объявил конкурс творческих работ декоративно-прикладного искусства </a:t>
            </a:r>
            <a:r>
              <a:rPr lang="ru-RU" sz="2000" dirty="0" smtClean="0">
                <a:solidFill>
                  <a:srgbClr val="FF0000"/>
                </a:solidFill>
              </a:rPr>
              <a:t>«Чайные церемонии», </a:t>
            </a:r>
            <a:r>
              <a:rPr lang="ru-RU" sz="2000" dirty="0" smtClean="0">
                <a:solidFill>
                  <a:schemeClr val="bg1"/>
                </a:solidFill>
              </a:rPr>
              <a:t>приуроченный к новой выставке «Зерцало Востока. Японское искусство эпохи </a:t>
            </a:r>
            <a:r>
              <a:rPr lang="ru-RU" sz="2000" dirty="0" err="1" smtClean="0">
                <a:solidFill>
                  <a:schemeClr val="bg1"/>
                </a:solidFill>
              </a:rPr>
              <a:t>Эдо</a:t>
            </a:r>
            <a:r>
              <a:rPr lang="ru-RU" sz="2000" dirty="0" smtClean="0">
                <a:solidFill>
                  <a:schemeClr val="bg1"/>
                </a:solidFill>
              </a:rPr>
              <a:t> 1603-1868» из собрания Государственного Эрмитажа.</a:t>
            </a:r>
          </a:p>
          <a:p>
            <a:pPr>
              <a:buClr>
                <a:schemeClr val="bg1"/>
              </a:buClr>
              <a:buFont typeface="Wingdings" pitchFamily="2" charset="2"/>
              <a:buChar char="q"/>
            </a:pPr>
            <a:r>
              <a:rPr lang="ru-RU" sz="2000" dirty="0" smtClean="0">
                <a:solidFill>
                  <a:schemeClr val="bg1"/>
                </a:solidFill>
              </a:rPr>
              <a:t>Изучив историю вопроса, ученики 2 класса ДШИ решили принять участие в конкурсе и выполнить </a:t>
            </a:r>
            <a:r>
              <a:rPr lang="ru-RU" sz="2000" dirty="0" smtClean="0">
                <a:solidFill>
                  <a:srgbClr val="FF0000"/>
                </a:solidFill>
              </a:rPr>
              <a:t>макет Домика для чайной церемонии («</a:t>
            </a:r>
            <a:r>
              <a:rPr lang="ru-RU" sz="2000" dirty="0" err="1" smtClean="0">
                <a:solidFill>
                  <a:srgbClr val="FF0000"/>
                </a:solidFill>
              </a:rPr>
              <a:t>тясицу</a:t>
            </a:r>
            <a:r>
              <a:rPr lang="ru-RU" sz="2000" dirty="0" smtClean="0">
                <a:solidFill>
                  <a:srgbClr val="FF0000"/>
                </a:solidFill>
              </a:rPr>
              <a:t>») с окружающим его садом («</a:t>
            </a:r>
            <a:r>
              <a:rPr lang="ru-RU" sz="2000" dirty="0" err="1" smtClean="0">
                <a:solidFill>
                  <a:srgbClr val="FF0000"/>
                </a:solidFill>
              </a:rPr>
              <a:t>тянива</a:t>
            </a:r>
            <a:r>
              <a:rPr lang="ru-RU" sz="2000" dirty="0" smtClean="0">
                <a:solidFill>
                  <a:srgbClr val="FF0000"/>
                </a:solidFill>
              </a:rPr>
              <a:t>»)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63" y="1268760"/>
            <a:ext cx="3738086" cy="4834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6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188640"/>
            <a:ext cx="7543800" cy="648072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Краткое описание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916688"/>
            <a:ext cx="813690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Clr>
                <a:schemeClr val="bg1"/>
              </a:buClr>
              <a:buSzPct val="60000"/>
              <a:buFont typeface="Wingdings" pitchFamily="2" charset="2"/>
              <a:buChar char="q"/>
            </a:pP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Название проекта: </a:t>
            </a: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«Домик для чайной церемонии».</a:t>
            </a:r>
          </a:p>
          <a:p>
            <a:pPr marL="342900" indent="-342900" algn="just">
              <a:buClr>
                <a:schemeClr val="bg1"/>
              </a:buClr>
              <a:buSzPct val="60000"/>
              <a:buFont typeface="Wingdings" pitchFamily="2" charset="2"/>
              <a:buChar char="q"/>
            </a:pP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 проекта: творческий, познавательный, краткосрочный.</a:t>
            </a:r>
          </a:p>
          <a:p>
            <a:pPr marL="342900" indent="-342900" algn="just">
              <a:buClr>
                <a:schemeClr val="bg1"/>
              </a:buClr>
              <a:buSzPct val="60000"/>
              <a:buFont typeface="Wingdings" pitchFamily="2" charset="2"/>
              <a:buChar char="q"/>
            </a:pP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Руководитель проекта: </a:t>
            </a:r>
            <a:r>
              <a:rPr lang="ru-RU" sz="2000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Артюхина</a:t>
            </a: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Алла Александровна.</a:t>
            </a:r>
          </a:p>
          <a:p>
            <a:pPr marL="342900" indent="-342900" algn="just">
              <a:buClr>
                <a:schemeClr val="bg1"/>
              </a:buClr>
              <a:buSzPct val="60000"/>
              <a:buFont typeface="Wingdings" pitchFamily="2" charset="2"/>
              <a:buChar char="q"/>
            </a:pP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 направлен на детей 2 класса (12  человек)  ДШИ   г. Выборга, обучающихся по общеобразовательной программе «Изобразительное искусство</a:t>
            </a:r>
            <a:r>
              <a:rPr lang="ru-RU" sz="20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 Возраст детей – от 8 до </a:t>
            </a: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</a:t>
            </a:r>
            <a:r>
              <a:rPr lang="ru-RU" sz="20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лет</a:t>
            </a: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42900" indent="-342900" algn="just">
              <a:buClr>
                <a:schemeClr val="bg1"/>
              </a:buClr>
              <a:buSzPct val="60000"/>
              <a:buFont typeface="Wingdings" pitchFamily="2" charset="2"/>
              <a:buChar char="q"/>
            </a:pP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 выполняется по предмету «Станковая композиция», в программу которого входят и задания по декоративно-прикладному искусству: тема «Бумажная пластика, лепка и конструирование из бумаги».</a:t>
            </a:r>
          </a:p>
          <a:p>
            <a:pPr marL="342900" indent="-342900" algn="just">
              <a:buClr>
                <a:schemeClr val="bg1"/>
              </a:buClr>
              <a:buSzPct val="60000"/>
              <a:buFont typeface="Wingdings" pitchFamily="2" charset="2"/>
              <a:buChar char="q"/>
            </a:pP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Время проведения: декабрь 2020 года.</a:t>
            </a:r>
          </a:p>
          <a:p>
            <a:pPr marL="342900" indent="-342900" algn="just">
              <a:buClr>
                <a:schemeClr val="bg1"/>
              </a:buClr>
              <a:buSzPct val="60000"/>
              <a:buFont typeface="Wingdings" pitchFamily="2" charset="2"/>
              <a:buChar char="q"/>
            </a:pP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Продукт проекта: макет «Домик для чайной церемонии </a:t>
            </a:r>
            <a:r>
              <a:rPr lang="ru-RU" sz="20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окружающим его садом (Япония)».</a:t>
            </a:r>
          </a:p>
          <a:p>
            <a:pPr marL="342900" indent="-342900" algn="just">
              <a:buClr>
                <a:schemeClr val="bg1"/>
              </a:buClr>
              <a:buSzPct val="60000"/>
              <a:buFont typeface="Wingdings" pitchFamily="2" charset="2"/>
              <a:buChar char="q"/>
            </a:pP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Цели проекта: </a:t>
            </a:r>
          </a:p>
          <a:p>
            <a:pPr algn="just">
              <a:buClr>
                <a:schemeClr val="bg1"/>
              </a:buClr>
              <a:buSzPct val="60000"/>
            </a:pPr>
            <a:r>
              <a:rPr lang="ru-RU" sz="20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1. Познакомить учащихся с  историей и культурной </a:t>
            </a:r>
          </a:p>
          <a:p>
            <a:pPr algn="just">
              <a:buClr>
                <a:schemeClr val="bg1"/>
              </a:buClr>
              <a:buSzPct val="60000"/>
            </a:pPr>
            <a:r>
              <a:rPr lang="ru-RU" sz="20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традицией чайных церемоний в Японии. (Презентация).</a:t>
            </a:r>
          </a:p>
          <a:p>
            <a:pPr algn="just">
              <a:buClr>
                <a:schemeClr val="bg1"/>
              </a:buClr>
              <a:buSzPct val="60000"/>
            </a:pPr>
            <a:r>
              <a:rPr lang="ru-RU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2. Приобрести опыт художественно-творческой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2437630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6104" y="188640"/>
            <a:ext cx="7543800" cy="648072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Этапы работы над проектом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908720"/>
            <a:ext cx="78488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SzPct val="60000"/>
              <a:buFont typeface="Wingdings" pitchFamily="2" charset="2"/>
              <a:buChar char="q"/>
            </a:pPr>
            <a:r>
              <a:rPr lang="ru-RU" sz="2000" dirty="0">
                <a:solidFill>
                  <a:schemeClr val="bg1"/>
                </a:solidFill>
                <a:cs typeface="Arial" charset="0"/>
              </a:rPr>
              <a:t>Проект рассчитан на 8 академических часов аудиторных занятий и самостоятельную работу дома. Включает в </a:t>
            </a:r>
            <a:r>
              <a:rPr lang="ru-RU" sz="2000" dirty="0" smtClean="0">
                <a:solidFill>
                  <a:schemeClr val="bg1"/>
                </a:solidFill>
                <a:cs typeface="Arial" charset="0"/>
              </a:rPr>
              <a:t>себя  </a:t>
            </a:r>
            <a:r>
              <a:rPr lang="ru-RU" sz="2000" dirty="0">
                <a:solidFill>
                  <a:schemeClr val="bg1"/>
                </a:solidFill>
                <a:cs typeface="Arial" charset="0"/>
              </a:rPr>
              <a:t>индивидуальную часть выполнения задания каждым </a:t>
            </a:r>
            <a:r>
              <a:rPr lang="ru-RU" sz="2000" dirty="0" smtClean="0">
                <a:solidFill>
                  <a:schemeClr val="bg1"/>
                </a:solidFill>
                <a:cs typeface="Arial" charset="0"/>
              </a:rPr>
              <a:t>учеником</a:t>
            </a:r>
            <a:r>
              <a:rPr lang="ru-RU" sz="2000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cs typeface="Arial" charset="0"/>
              </a:rPr>
              <a:t>и коллективную </a:t>
            </a:r>
            <a:r>
              <a:rPr lang="ru-RU" sz="2000" dirty="0">
                <a:solidFill>
                  <a:schemeClr val="bg1"/>
                </a:solidFill>
                <a:cs typeface="Arial" charset="0"/>
              </a:rPr>
              <a:t>работу в малых группах</a:t>
            </a:r>
            <a:r>
              <a:rPr lang="ru-RU" sz="2000" dirty="0" smtClean="0">
                <a:solidFill>
                  <a:schemeClr val="bg1"/>
                </a:solidFill>
                <a:cs typeface="Arial" charset="0"/>
              </a:rPr>
              <a:t>.</a:t>
            </a:r>
          </a:p>
          <a:p>
            <a:pPr lvl="0" algn="just">
              <a:buSzPct val="60000"/>
            </a:pPr>
            <a:r>
              <a:rPr lang="ru-RU" sz="2000" dirty="0" smtClean="0">
                <a:solidFill>
                  <a:schemeClr val="bg1"/>
                </a:solidFill>
                <a:cs typeface="Arial" charset="0"/>
              </a:rPr>
              <a:t>  </a:t>
            </a:r>
          </a:p>
          <a:p>
            <a:pPr lvl="0" algn="just">
              <a:buSzPct val="60000"/>
            </a:pPr>
            <a:r>
              <a:rPr lang="ru-RU" sz="2000" dirty="0" smtClean="0">
                <a:solidFill>
                  <a:schemeClr val="bg1"/>
                </a:solidFill>
                <a:cs typeface="Arial" charset="0"/>
              </a:rPr>
              <a:t>1.  </a:t>
            </a:r>
            <a:r>
              <a:rPr lang="ru-RU" sz="2000" dirty="0" smtClean="0">
                <a:solidFill>
                  <a:schemeClr val="bg1"/>
                </a:solidFill>
              </a:rPr>
              <a:t>Вводное занятие – 2 урока.</a:t>
            </a:r>
          </a:p>
          <a:p>
            <a:pPr algn="just"/>
            <a:r>
              <a:rPr lang="ru-RU" sz="2000" dirty="0" smtClean="0">
                <a:solidFill>
                  <a:schemeClr val="bg1"/>
                </a:solidFill>
              </a:rPr>
              <a:t>     Задачи: </a:t>
            </a:r>
          </a:p>
          <a:p>
            <a:pPr marL="342900" indent="-342900" algn="just">
              <a:buClr>
                <a:schemeClr val="bg1"/>
              </a:buClr>
              <a:buSzPct val="100000"/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/>
                </a:solidFill>
              </a:rPr>
              <a:t>познакомить учащихся с историей и культурными традициями Японии:  чайной церемонией «садо», что означает – «путь чая», «чайное искусство»,  атрибутами чайной церемонии,  устройством чайного домика («</a:t>
            </a:r>
            <a:r>
              <a:rPr lang="ru-RU" sz="2000" dirty="0" err="1" smtClean="0">
                <a:solidFill>
                  <a:schemeClr val="bg1"/>
                </a:solidFill>
              </a:rPr>
              <a:t>тясицу</a:t>
            </a:r>
            <a:r>
              <a:rPr lang="ru-RU" sz="2000" dirty="0" smtClean="0">
                <a:solidFill>
                  <a:schemeClr val="bg1"/>
                </a:solidFill>
              </a:rPr>
              <a:t>») и  сада («</a:t>
            </a:r>
            <a:r>
              <a:rPr lang="ru-RU" sz="2000" dirty="0" err="1" smtClean="0">
                <a:solidFill>
                  <a:schemeClr val="bg1"/>
                </a:solidFill>
              </a:rPr>
              <a:t>тянива</a:t>
            </a:r>
            <a:r>
              <a:rPr lang="ru-RU" sz="2000" dirty="0" smtClean="0">
                <a:solidFill>
                  <a:schemeClr val="bg1"/>
                </a:solidFill>
              </a:rPr>
              <a:t>»), окружающего его.</a:t>
            </a:r>
          </a:p>
          <a:p>
            <a:pPr marL="342900" indent="-342900" algn="just">
              <a:buClr>
                <a:schemeClr val="bg1"/>
              </a:buClr>
              <a:buSzPct val="100000"/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/>
                </a:solidFill>
              </a:rPr>
              <a:t>мотивация (участие в конкурсе),  целеполагание (выполнение макета), обсуждение плана работы, распределение  обязанностей  каждого ученика в выполнении  коллективной работы, объяснение сути подготовительной домашней работы по сбору и поиску материалов для выполнения макета.</a:t>
            </a:r>
          </a:p>
          <a:p>
            <a:pPr marL="342900" indent="-342900" algn="just">
              <a:buClr>
                <a:schemeClr val="bg1"/>
              </a:buClr>
              <a:buSzPct val="100000"/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/>
                </a:solidFill>
              </a:rPr>
              <a:t>Домашнее задание: нарисовать  чайный домик с окружающим его садом (формат А-3, акварель</a:t>
            </a:r>
            <a:r>
              <a:rPr lang="ru-RU" sz="2000" b="1" dirty="0" smtClean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183883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Этапы работы над проектом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683568" y="1268760"/>
            <a:ext cx="7488832" cy="5184576"/>
          </a:xfrm>
        </p:spPr>
        <p:txBody>
          <a:bodyPr anchor="t">
            <a:normAutofit lnSpcReduction="10000"/>
          </a:bodyPr>
          <a:lstStyle/>
          <a:p>
            <a:pPr marL="18288" indent="0" algn="just"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2. Выполнение макета – 3 занятия по 2 урока.</a:t>
            </a:r>
          </a:p>
          <a:p>
            <a:pPr algn="just">
              <a:buFont typeface="Wingdings" pitchFamily="2" charset="2"/>
              <a:buChar char="q"/>
            </a:pPr>
            <a:r>
              <a:rPr lang="ru-RU" sz="2000" dirty="0" smtClean="0">
                <a:solidFill>
                  <a:schemeClr val="bg1"/>
                </a:solidFill>
              </a:rPr>
              <a:t>Техника: </a:t>
            </a:r>
            <a:r>
              <a:rPr lang="ru-RU" sz="2000" dirty="0" smtClean="0">
                <a:solidFill>
                  <a:prstClr val="white"/>
                </a:solidFill>
              </a:rPr>
              <a:t>конструирование </a:t>
            </a:r>
            <a:r>
              <a:rPr lang="ru-RU" sz="2000" dirty="0">
                <a:solidFill>
                  <a:prstClr val="white"/>
                </a:solidFill>
              </a:rPr>
              <a:t>из </a:t>
            </a:r>
            <a:r>
              <a:rPr lang="ru-RU" sz="2000" dirty="0" smtClean="0">
                <a:solidFill>
                  <a:prstClr val="white"/>
                </a:solidFill>
              </a:rPr>
              <a:t>коробок, </a:t>
            </a:r>
            <a:r>
              <a:rPr lang="ru-RU" sz="2000" dirty="0" smtClean="0">
                <a:solidFill>
                  <a:schemeClr val="bg1"/>
                </a:solidFill>
              </a:rPr>
              <a:t> бумажная   пластика,  лепка из бумаги, пластмассы, папье-маше с последующей росписью гуашью, аппликация.</a:t>
            </a:r>
          </a:p>
          <a:p>
            <a:pPr algn="just">
              <a:buFont typeface="Wingdings" pitchFamily="2" charset="2"/>
              <a:buChar char="q"/>
            </a:pPr>
            <a:r>
              <a:rPr lang="ru-RU" sz="2000" dirty="0" smtClean="0">
                <a:solidFill>
                  <a:schemeClr val="bg1"/>
                </a:solidFill>
              </a:rPr>
              <a:t>Материал: картонные коробки, писчая бумага, цветная бумага, рифлёный картон, фольга, пластмасса, шишки, деревянные палочки, бусины, проволока, обойный клей, клей ПВА, гуашь.</a:t>
            </a:r>
          </a:p>
          <a:p>
            <a:pPr algn="just">
              <a:buFont typeface="Wingdings" pitchFamily="2" charset="2"/>
              <a:buChar char="q"/>
            </a:pPr>
            <a:r>
              <a:rPr lang="ru-RU" sz="2000" dirty="0" smtClean="0">
                <a:solidFill>
                  <a:schemeClr val="bg1"/>
                </a:solidFill>
              </a:rPr>
              <a:t>Инструменты: ножницы, пассатижи, нож, шило, </a:t>
            </a:r>
            <a:r>
              <a:rPr lang="ru-RU" sz="2000" dirty="0" err="1" smtClean="0">
                <a:solidFill>
                  <a:schemeClr val="bg1"/>
                </a:solidFill>
              </a:rPr>
              <a:t>степлер</a:t>
            </a:r>
            <a:r>
              <a:rPr lang="ru-RU" sz="2000" dirty="0" smtClean="0">
                <a:solidFill>
                  <a:schemeClr val="bg1"/>
                </a:solidFill>
              </a:rPr>
              <a:t>, кисть.</a:t>
            </a:r>
          </a:p>
          <a:p>
            <a:pPr algn="just">
              <a:buFont typeface="Wingdings" pitchFamily="2" charset="2"/>
              <a:buChar char="q"/>
            </a:pPr>
            <a:r>
              <a:rPr lang="ru-RU" sz="2000" dirty="0" smtClean="0">
                <a:solidFill>
                  <a:schemeClr val="bg1"/>
                </a:solidFill>
              </a:rPr>
              <a:t>Последовательность:</a:t>
            </a:r>
          </a:p>
          <a:p>
            <a:pPr algn="just">
              <a:buSzPct val="100000"/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/>
                </a:solidFill>
              </a:rPr>
              <a:t>Выполнение всех деталей макета: домик, его интерьер, колодец,  деревья, растения, цветы, забор и ворота сада, тропинка, выложенная камнями, фонари</a:t>
            </a:r>
            <a:r>
              <a:rPr lang="ru-RU" sz="2000" dirty="0">
                <a:solidFill>
                  <a:schemeClr val="bg1"/>
                </a:solidFill>
              </a:rPr>
              <a:t>,</a:t>
            </a:r>
            <a:r>
              <a:rPr lang="ru-RU" sz="2000" dirty="0" smtClean="0">
                <a:solidFill>
                  <a:schemeClr val="bg1"/>
                </a:solidFill>
              </a:rPr>
              <a:t> ландшафт.</a:t>
            </a:r>
          </a:p>
          <a:p>
            <a:pPr algn="just">
              <a:buSzPct val="100000"/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/>
                </a:solidFill>
              </a:rPr>
              <a:t>Планировка и объединение  всех частей в единое целое.</a:t>
            </a:r>
          </a:p>
          <a:p>
            <a:pPr algn="just">
              <a:buSzPct val="100000"/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/>
                </a:solidFill>
              </a:rPr>
              <a:t>Роспись макета, проработка деталей композиции и обобщение художественного образа.</a:t>
            </a:r>
          </a:p>
          <a:p>
            <a:pPr algn="just">
              <a:buFont typeface="Wingdings" pitchFamily="2" charset="2"/>
              <a:buChar char="q"/>
            </a:pPr>
            <a:r>
              <a:rPr lang="ru-RU" sz="2000" dirty="0" smtClean="0">
                <a:solidFill>
                  <a:schemeClr val="bg1"/>
                </a:solidFill>
              </a:rPr>
              <a:t>Домашнее задание: выполнение деталей макета.</a:t>
            </a:r>
          </a:p>
          <a:p>
            <a:pPr marL="18288" indent="0">
              <a:buNone/>
            </a:pPr>
            <a:endParaRPr lang="ru-RU" b="1" dirty="0" smtClean="0">
              <a:solidFill>
                <a:schemeClr val="bg1"/>
              </a:solidFill>
            </a:endParaRPr>
          </a:p>
          <a:p>
            <a:pPr marL="475488" indent="-457200">
              <a:buFont typeface="+mj-lt"/>
              <a:buAutoNum type="arabicPeriod"/>
            </a:pPr>
            <a:endParaRPr lang="ru-RU" b="1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q"/>
            </a:pP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941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24936" cy="648072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Методы и приёмы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980728"/>
            <a:ext cx="8208912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80000"/>
              </a:lnSpc>
              <a:buSzPct val="60000"/>
              <a:buFont typeface="Wingdings" pitchFamily="2" charset="2"/>
              <a:buChar char="q"/>
              <a:defRPr/>
            </a:pP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800100" lvl="1" indent="-342900" algn="just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объяснительно-иллюстративный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endParaRPr lang="ru-RU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00100" lvl="1" indent="-342900" algn="just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инструктивно-продуктивный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дозированной помощью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педагога,</a:t>
            </a:r>
          </a:p>
          <a:p>
            <a:pPr marL="800100" lvl="1" indent="-342900" algn="just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проблемный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endParaRPr lang="ru-RU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00100" lvl="1" indent="-342900" algn="just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частично-поисковый.</a:t>
            </a:r>
          </a:p>
          <a:p>
            <a:pPr lvl="1" algn="just">
              <a:lnSpc>
                <a:spcPct val="80000"/>
              </a:lnSpc>
              <a:defRPr/>
            </a:pPr>
            <a:endParaRPr lang="ru-RU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just">
              <a:lnSpc>
                <a:spcPct val="80000"/>
              </a:lnSpc>
              <a:buSzPct val="60000"/>
              <a:buFont typeface="Wingdings" pitchFamily="2" charset="2"/>
              <a:buChar char="q"/>
              <a:defRPr/>
            </a:pP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Технологии:  коллективных и групповых работ, эмоционального настроя,  информационно-коммуникационная, здоровье сберегающая, </a:t>
            </a:r>
            <a:r>
              <a:rPr lang="ru-RU" sz="2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технология сотрудничества, когда педагог выступает в роли организатора и наставника, направляющего, но не навязывающего свою точку зрения, что создает условия для развития личности ребенка и раскрытия его творческого потенциала.</a:t>
            </a:r>
            <a:r>
              <a:rPr lang="ru-RU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0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0" indent="-342900" algn="just">
              <a:lnSpc>
                <a:spcPct val="80000"/>
              </a:lnSpc>
              <a:buSzPct val="60000"/>
              <a:buFont typeface="Wingdings" pitchFamily="2" charset="2"/>
              <a:buChar char="q"/>
              <a:defRPr/>
            </a:pPr>
            <a:endParaRPr lang="ru-RU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0" indent="-342900" algn="just">
              <a:lnSpc>
                <a:spcPct val="80000"/>
              </a:lnSpc>
              <a:buSzPct val="60000"/>
              <a:buFont typeface="Wingdings" pitchFamily="2" charset="2"/>
              <a:buChar char="q"/>
              <a:defRPr/>
            </a:pPr>
            <a:r>
              <a:rPr lang="ru-RU" sz="2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Привлечение </a:t>
            </a:r>
            <a:r>
              <a:rPr lang="ru-RU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наглядного материала,  разнообразие и чередование художественной деятельности, связь занятий с жизнью школы и общественным мероприятием (выставка,  конкурс</a:t>
            </a:r>
            <a:r>
              <a:rPr lang="ru-RU" sz="2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</a:p>
          <a:p>
            <a:pPr marL="342900" lvl="0" indent="-342900" algn="just">
              <a:lnSpc>
                <a:spcPct val="80000"/>
              </a:lnSpc>
              <a:buSzPct val="60000"/>
              <a:buFont typeface="Wingdings" pitchFamily="2" charset="2"/>
              <a:buChar char="q"/>
              <a:defRPr/>
            </a:pPr>
            <a:endParaRPr lang="ru-RU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0" indent="-342900" algn="just">
              <a:lnSpc>
                <a:spcPct val="80000"/>
              </a:lnSpc>
              <a:buSzPct val="60000"/>
              <a:buFont typeface="Wingdings" pitchFamily="2" charset="2"/>
              <a:buChar char="q"/>
              <a:defRPr/>
            </a:pPr>
            <a:r>
              <a:rPr lang="ru-RU" sz="2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Основной </a:t>
            </a:r>
            <a:r>
              <a:rPr lang="ru-RU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прием организации учебного и воспитательного </a:t>
            </a:r>
            <a:r>
              <a:rPr lang="ru-RU" sz="2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процесса: системно-</a:t>
            </a:r>
            <a:r>
              <a:rPr lang="ru-RU" sz="20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деятельностный</a:t>
            </a:r>
            <a:r>
              <a:rPr lang="ru-RU" sz="2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подход, учитывающий индивидуальные, возрастные и психологические особенности детей, взаимосвязь художественно-творческого развития, обучения и </a:t>
            </a:r>
            <a:r>
              <a:rPr lang="ru-RU" sz="2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воспитания.</a:t>
            </a:r>
          </a:p>
          <a:p>
            <a:pPr lvl="0" algn="just">
              <a:lnSpc>
                <a:spcPct val="80000"/>
              </a:lnSpc>
              <a:buSzPct val="60000"/>
              <a:defRPr/>
            </a:pPr>
            <a:endParaRPr lang="ru-RU" sz="2000" b="1" dirty="0" smtClean="0">
              <a:solidFill>
                <a:prstClr val="white"/>
              </a:solidFill>
            </a:endParaRPr>
          </a:p>
          <a:p>
            <a:pPr marL="342900" indent="-342900" algn="just">
              <a:lnSpc>
                <a:spcPct val="80000"/>
              </a:lnSpc>
              <a:buSzPct val="60000"/>
              <a:buFont typeface="Wingdings" pitchFamily="2" charset="2"/>
              <a:buChar char="q"/>
              <a:defRPr/>
            </a:pP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2706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7543800" cy="648072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Планируемые результаты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908720"/>
            <a:ext cx="8208912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20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	В результате реализации проекта произойдут следующие </a:t>
            </a:r>
            <a:r>
              <a:rPr lang="ru-RU" sz="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позитивные изменения:</a:t>
            </a:r>
          </a:p>
          <a:p>
            <a:pPr lvl="0" algn="just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SzPct val="60000"/>
              <a:defRPr/>
            </a:pPr>
            <a:r>
              <a:rPr lang="ru-RU" sz="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Предметные:</a:t>
            </a:r>
          </a:p>
          <a:p>
            <a:pPr marL="342900" lvl="0" indent="-342900" algn="just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sz="20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учащиеся приобретут знания, умения </a:t>
            </a:r>
            <a:r>
              <a:rPr lang="ru-RU" sz="20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и </a:t>
            </a:r>
            <a:r>
              <a:rPr lang="ru-RU" sz="20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навыки </a:t>
            </a:r>
            <a:r>
              <a:rPr lang="ru-RU" sz="20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в области изобразительного </a:t>
            </a:r>
            <a:r>
              <a:rPr lang="ru-RU" sz="20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искусства и опыт </a:t>
            </a:r>
            <a:r>
              <a:rPr lang="ru-RU" sz="20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в художественно-творческой деятельности: изобразительной, декоративно-прикладной и </a:t>
            </a:r>
            <a:r>
              <a:rPr lang="ru-RU" sz="20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художественно-конструкторской</a:t>
            </a:r>
            <a:r>
              <a:rPr lang="ru-RU" sz="20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;</a:t>
            </a:r>
          </a:p>
          <a:p>
            <a:pPr marL="342900" lvl="0" indent="-342900" algn="just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ru-RU" sz="20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расширят кругозор, знания </a:t>
            </a:r>
            <a:r>
              <a:rPr lang="ru-RU" sz="20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в области </a:t>
            </a:r>
            <a:r>
              <a:rPr lang="ru-RU" sz="20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искусства, истории и традиций Японии, разовьют эстетическое, эмоционально-ценностное видение </a:t>
            </a:r>
            <a:r>
              <a:rPr lang="ru-RU" sz="20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окружающего мира;</a:t>
            </a:r>
          </a:p>
          <a:p>
            <a:pPr marL="342900" lvl="0" indent="-342900" algn="just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ru-RU" sz="20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разовьют фантазию, изобретательность, образное </a:t>
            </a:r>
            <a:r>
              <a:rPr lang="ru-RU" sz="20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и </a:t>
            </a:r>
            <a:r>
              <a:rPr lang="ru-RU" sz="20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пространственное мышление, художественный вкус; </a:t>
            </a:r>
          </a:p>
          <a:p>
            <a:pPr marL="342900" lvl="0" indent="-342900" algn="just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ru-RU" sz="20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п</a:t>
            </a:r>
            <a:r>
              <a:rPr lang="ru-RU" sz="20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ознакомятся с </a:t>
            </a:r>
            <a:r>
              <a:rPr lang="ru-RU" sz="20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многообразием художественных материалов и </a:t>
            </a:r>
            <a:r>
              <a:rPr lang="ru-RU" sz="20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приемами </a:t>
            </a:r>
            <a:r>
              <a:rPr lang="ru-RU" sz="20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работы с </a:t>
            </a:r>
            <a:r>
              <a:rPr lang="ru-RU" sz="20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ними.</a:t>
            </a:r>
          </a:p>
          <a:p>
            <a:pPr lvl="0" algn="just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2000" b="1" kern="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Метапредметные</a:t>
            </a:r>
            <a:r>
              <a:rPr lang="ru-RU" sz="20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:</a:t>
            </a:r>
          </a:p>
          <a:p>
            <a:pPr marL="342900" lvl="0" indent="-342900" algn="just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sz="20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учащиеся будут учиться самостоятельно определять цели, формулировать и решать задачи в обучении и творческой деятельности;</a:t>
            </a:r>
          </a:p>
          <a:p>
            <a:pPr marL="342900" lvl="0" indent="-342900" algn="just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sz="20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планировать и работать поэтапно, предвидя конечный результат своей работы, оценивать правильность выполнения учебной задачи, корректировать свои действия;</a:t>
            </a: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ru-RU" sz="20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09710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flipH="1">
            <a:off x="683568" y="645647"/>
            <a:ext cx="7704856" cy="611244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lvl="0" indent="-342900" algn="just" fontAlgn="base">
              <a:spcBef>
                <a:spcPct val="20000"/>
              </a:spcBef>
              <a:spcAft>
                <a:spcPct val="0"/>
              </a:spcAft>
              <a:buSzPct val="100000"/>
              <a:buFont typeface="Arial" pitchFamily="34" charset="0"/>
              <a:buChar char="•"/>
              <a:defRPr/>
            </a:pP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организовывать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учебное сотрудничество и совместную деятельность с учителем и сверстниками, работать индивидуально и в группе, находить общее решение и разрешать конфликты на основе согласования позиций и учета интересов, формулировать, аргументировать и отстаивать свое мнение.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</a:p>
          <a:p>
            <a:pPr lvl="0" algn="just" fontAlgn="base">
              <a:spcBef>
                <a:spcPct val="20000"/>
              </a:spcBef>
              <a:spcAft>
                <a:spcPct val="0"/>
              </a:spcAft>
              <a:buSzPct val="60000"/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Личностные:</a:t>
            </a:r>
          </a:p>
          <a:p>
            <a:pPr lvl="0" algn="just" fontAlgn="base">
              <a:spcBef>
                <a:spcPct val="20000"/>
              </a:spcBef>
              <a:spcAft>
                <a:spcPct val="0"/>
              </a:spcAft>
              <a:buSzPct val="100000"/>
              <a:defRPr/>
            </a:pP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Реализация проекта будет способствовать: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marL="285750" lvl="0" indent="-285750" algn="just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воспитанию интереса и уважения к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национальным традициям и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обычаям другой страны;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marL="285750" lvl="0" indent="-285750" algn="just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воспитанию личностных качеств: вниманию, трудолюбию, аккуратности,  самостоятельности, целеустремленности;</a:t>
            </a:r>
          </a:p>
          <a:p>
            <a:pPr marL="285750" lvl="0" indent="-285750" algn="just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п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риобретению навыков работы в коллективе, воспитанию доброжелательного отношения друг к другу;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marL="285750" lvl="0" indent="-285750" algn="just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формированию ответственного отношения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к учению; </a:t>
            </a:r>
            <a:endParaRPr lang="ru-RU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marL="285750" lvl="0" indent="-285750" algn="just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развитию индивидуальных творческих способностей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учащихся и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формированию устойчивого интереса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к творческой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деятельности.</a:t>
            </a:r>
          </a:p>
          <a:p>
            <a:pPr marL="285750" lvl="0" indent="-28575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ru-RU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marL="285750" lvl="0" indent="-285750" algn="just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846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2142" y="188640"/>
            <a:ext cx="7611184" cy="1080120"/>
          </a:xfrm>
        </p:spPr>
        <p:txBody>
          <a:bodyPr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+mn-ea"/>
                <a:cs typeface="+mn-cs"/>
              </a:rPr>
              <a:t>Дидактический материал, используемый при реализации </a:t>
            </a:r>
            <a:r>
              <a:rPr lang="ru-RU" sz="2800" b="1" dirty="0" smtClean="0">
                <a:solidFill>
                  <a:schemeClr val="bg1"/>
                </a:solidFill>
                <a:ea typeface="+mn-ea"/>
                <a:cs typeface="+mn-cs"/>
              </a:rPr>
              <a:t>проекта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5240" y="1484784"/>
            <a:ext cx="7867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SzPct val="60000"/>
              <a:buFont typeface="Wingdings" pitchFamily="2" charset="2"/>
              <a:buChar char="q"/>
            </a:pPr>
            <a:r>
              <a:rPr lang="ru-RU" sz="2000" dirty="0" smtClean="0">
                <a:solidFill>
                  <a:schemeClr val="bg1"/>
                </a:solidFill>
              </a:rPr>
              <a:t>Презентации «Чайные церемонии в Японии», «Домик для чайной церемонии», «Устройство японского сада»;</a:t>
            </a:r>
          </a:p>
          <a:p>
            <a:pPr marL="342900" indent="-342900" algn="just">
              <a:buSzPct val="60000"/>
              <a:buFont typeface="Wingdings" pitchFamily="2" charset="2"/>
              <a:buChar char="q"/>
            </a:pPr>
            <a:r>
              <a:rPr lang="ru-RU" sz="2000" dirty="0" smtClean="0">
                <a:solidFill>
                  <a:schemeClr val="bg1"/>
                </a:solidFill>
              </a:rPr>
              <a:t>«Японское искусство эпохи </a:t>
            </a:r>
            <a:r>
              <a:rPr lang="ru-RU" sz="2000" dirty="0" err="1" smtClean="0">
                <a:solidFill>
                  <a:schemeClr val="bg1"/>
                </a:solidFill>
              </a:rPr>
              <a:t>Эдо</a:t>
            </a:r>
            <a:r>
              <a:rPr lang="ru-RU" sz="2000" dirty="0" smtClean="0">
                <a:solidFill>
                  <a:schemeClr val="bg1"/>
                </a:solidFill>
              </a:rPr>
              <a:t> 1603-1868» – иллюстративный материал: книги, открытки;</a:t>
            </a:r>
          </a:p>
          <a:p>
            <a:pPr marL="342900" indent="-342900" algn="just">
              <a:buSzPct val="60000"/>
              <a:buFont typeface="Wingdings" pitchFamily="2" charset="2"/>
              <a:buChar char="q"/>
            </a:pPr>
            <a:r>
              <a:rPr lang="ru-RU" sz="2000" dirty="0" smtClean="0">
                <a:solidFill>
                  <a:schemeClr val="bg1"/>
                </a:solidFill>
              </a:rPr>
              <a:t>Видео ресурсы (использование электронных средств обучения);</a:t>
            </a:r>
          </a:p>
          <a:p>
            <a:pPr marL="342900" indent="-342900" algn="just">
              <a:buSzPct val="60000"/>
              <a:buFont typeface="Wingdings" pitchFamily="2" charset="2"/>
              <a:buChar char="q"/>
            </a:pPr>
            <a:r>
              <a:rPr lang="ru-RU" sz="2000" dirty="0" smtClean="0">
                <a:solidFill>
                  <a:schemeClr val="bg1"/>
                </a:solidFill>
              </a:rPr>
              <a:t>Макеты учащихся прежних лет, выполненные в технике бумажной пластики с последующей раскраской гуашью: «Средневековый домик», «Сказочный город», «Лукоморье», «Лесная сказка».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r:link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240847"/>
            <a:ext cx="2861056" cy="21457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468" y="4298407"/>
            <a:ext cx="3888432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802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8645" y="188640"/>
            <a:ext cx="7543800" cy="648072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Рисунки чайного домика с садом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фотографии\Чайный домик\IMG_0061_обработано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96626"/>
            <a:ext cx="3086100" cy="4492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5976" y="3429000"/>
            <a:ext cx="2186331" cy="310530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62239" y="965895"/>
            <a:ext cx="3279870" cy="23022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568" y="5733255"/>
            <a:ext cx="24328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Змерзлая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Кира. 10 лет.</a:t>
            </a:r>
          </a:p>
          <a:p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Эскиз чайного домика.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99565" y="3306434"/>
            <a:ext cx="19566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Шпехт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Елизавета.</a:t>
            </a:r>
          </a:p>
          <a:p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лет.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9831" y="5733256"/>
            <a:ext cx="19686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Осипова Анфиса. </a:t>
            </a:r>
          </a:p>
          <a:p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лет.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46762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Эскиз макета чайного домика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96751"/>
            <a:ext cx="5644342" cy="480350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09766" y="1196751"/>
            <a:ext cx="259228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Составляется основа макета для домика и подставки для сада из коробок различной формы и размера, подбираются  пропорции частей домика. В коробке для домика вырезаются дверные и оконные проёмы. Затем коробки обклеиваются белой бумагой с помощью обойного клея.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8512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4468" y="260648"/>
            <a:ext cx="7777971" cy="648072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Этапы работы над чайным домиком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r:link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07" y="4471580"/>
            <a:ext cx="2402637" cy="188081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205" y="3924168"/>
            <a:ext cx="3840480" cy="24282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0834" y="1208479"/>
            <a:ext cx="2259857" cy="27448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 r:link="rId10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20521" y="1235145"/>
            <a:ext cx="1799501" cy="23433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27107" y="1237427"/>
            <a:ext cx="265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9445" y="409942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327777" y="1271544"/>
            <a:ext cx="226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90920" y="409942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4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96862" y="120847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5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96945" y="1208478"/>
            <a:ext cx="2085081" cy="325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12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95814" y="982460"/>
            <a:ext cx="1930631" cy="277214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712157" cy="648072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Составление частей чайного домика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2606" y="3849022"/>
            <a:ext cx="4007873" cy="241682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92080" y="3915875"/>
            <a:ext cx="3138100" cy="23499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2606" y="1196752"/>
            <a:ext cx="4308767" cy="214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8215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Выполнение элементов сада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70" y="1124744"/>
            <a:ext cx="2860243" cy="23288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20967" y="1124744"/>
            <a:ext cx="2310935" cy="33524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1856" y="3861048"/>
            <a:ext cx="2888869" cy="23042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35896" y="4667891"/>
            <a:ext cx="2481078" cy="149744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/>
          <a:stretch/>
        </p:blipFill>
        <p:spPr>
          <a:xfrm>
            <a:off x="6348731" y="1124744"/>
            <a:ext cx="2220625" cy="42227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255854" y="5482326"/>
            <a:ext cx="24943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Деревья, растения, </a:t>
            </a:r>
          </a:p>
          <a:p>
            <a:pPr algn="ctr"/>
            <a:r>
              <a:rPr lang="ru-RU" sz="2000" dirty="0">
                <a:solidFill>
                  <a:schemeClr val="bg1"/>
                </a:solidFill>
              </a:rPr>
              <a:t>ц</a:t>
            </a:r>
            <a:r>
              <a:rPr lang="ru-RU" sz="2000" dirty="0" smtClean="0">
                <a:solidFill>
                  <a:schemeClr val="bg1"/>
                </a:solidFill>
              </a:rPr>
              <a:t>веты, забор, ворота.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7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Выполнение элементов сада</a:t>
            </a: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59" y="1318149"/>
            <a:ext cx="2537376" cy="357912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609" y="1358258"/>
            <a:ext cx="2382844" cy="34989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69338" y="1341468"/>
            <a:ext cx="2469877" cy="352725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27584" y="5157192"/>
            <a:ext cx="798532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Выклеивание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из смятой бумаги, смоченной клеем, рельефа местности, </a:t>
            </a:r>
          </a:p>
          <a:p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лепка из бумаги камней, каменных плиток  дорожки, моделирование </a:t>
            </a:r>
          </a:p>
          <a:p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бумаги кроны деревьев.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68338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108" y="116632"/>
            <a:ext cx="7543800" cy="648072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Выполнение элементов сада</a:t>
            </a: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536" y="1033325"/>
            <a:ext cx="1717655" cy="193904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93221" y="1033326"/>
            <a:ext cx="1979094" cy="29207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29551" y="1082875"/>
            <a:ext cx="4014613" cy="27603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5582" y="3165266"/>
            <a:ext cx="214763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Колодец, забор,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ворота, фонарь,</a:t>
            </a:r>
          </a:p>
          <a:p>
            <a:r>
              <a:rPr lang="ru-RU" sz="2000" dirty="0">
                <a:solidFill>
                  <a:schemeClr val="bg1"/>
                </a:solidFill>
              </a:rPr>
              <a:t>м</a:t>
            </a:r>
            <a:r>
              <a:rPr lang="ru-RU" sz="2000" dirty="0" smtClean="0">
                <a:solidFill>
                  <a:schemeClr val="bg1"/>
                </a:solidFill>
              </a:rPr>
              <a:t>остик, дорожка, </a:t>
            </a:r>
          </a:p>
          <a:p>
            <a:r>
              <a:rPr lang="ru-RU" sz="2000" dirty="0">
                <a:solidFill>
                  <a:schemeClr val="bg1"/>
                </a:solidFill>
              </a:rPr>
              <a:t>к</a:t>
            </a:r>
            <a:r>
              <a:rPr lang="ru-RU" sz="2000" dirty="0" smtClean="0">
                <a:solidFill>
                  <a:schemeClr val="bg1"/>
                </a:solidFill>
              </a:rPr>
              <a:t>амни, рельеф </a:t>
            </a:r>
          </a:p>
          <a:p>
            <a:r>
              <a:rPr lang="ru-RU" sz="2000" dirty="0">
                <a:solidFill>
                  <a:schemeClr val="bg1"/>
                </a:solidFill>
              </a:rPr>
              <a:t>м</a:t>
            </a:r>
            <a:r>
              <a:rPr lang="ru-RU" sz="2000" dirty="0" smtClean="0">
                <a:solidFill>
                  <a:schemeClr val="bg1"/>
                </a:solidFill>
              </a:rPr>
              <a:t>естности.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35715" y="4152094"/>
            <a:ext cx="4008449" cy="22087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4986924"/>
            <a:ext cx="2379601" cy="138539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34519" y="4198278"/>
            <a:ext cx="1425489" cy="2174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491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Общий вид макета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05600" y="2674247"/>
            <a:ext cx="3838734" cy="34665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88024" y="1303112"/>
            <a:ext cx="38341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Объединение всех частей макета </a:t>
            </a:r>
          </a:p>
          <a:p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общую композицию.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4256" y="5125100"/>
            <a:ext cx="400475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Доработка фрагментов пейзажа , </a:t>
            </a:r>
          </a:p>
          <a:p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интерьера и экстерьера домика , </a:t>
            </a:r>
          </a:p>
          <a:p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дополнение композиции деталями.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3568" y="1242422"/>
            <a:ext cx="3475136" cy="3795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7606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Выполнение фрагментов и деталей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3568" y="1268764"/>
            <a:ext cx="2259348" cy="39934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289984"/>
            <a:ext cx="2239532" cy="39800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75975" y="1266459"/>
            <a:ext cx="2464309" cy="219014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20018" y="3717034"/>
            <a:ext cx="3120266" cy="245873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1785" y="5498665"/>
            <a:ext cx="3934923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  <a:spcBef>
                <a:spcPct val="10000"/>
              </a:spcBef>
              <a:defRPr/>
            </a:pP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Индивидуальная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работа учащихся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spcBef>
                <a:spcPct val="10000"/>
              </a:spcBef>
              <a:defRPr/>
            </a:pP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над элементами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композиции.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85352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08680"/>
            <a:ext cx="7632848" cy="1043716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Сборка всех деталей макета  и роспись красками 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578" y="1421794"/>
            <a:ext cx="2071948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19672" y="3304383"/>
            <a:ext cx="2381762" cy="3025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44209" y="1398602"/>
            <a:ext cx="2238451" cy="34753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45808" y="1352646"/>
            <a:ext cx="2405446" cy="29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284803" y="5014578"/>
            <a:ext cx="467307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Индивидуальная работа учащихся и</a:t>
            </a:r>
          </a:p>
          <a:p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оллективная в малых группах.</a:t>
            </a:r>
          </a:p>
          <a:p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Материал росписи: гуашь с добавлением</a:t>
            </a:r>
          </a:p>
          <a:p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клея ПВА.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9485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7916" y="116632"/>
            <a:ext cx="7761410" cy="648072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Макет домика для чайной церемонии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75655" y="1015008"/>
            <a:ext cx="6265933" cy="539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2336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3608" y="620688"/>
            <a:ext cx="7069048" cy="565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253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9313" y="188640"/>
            <a:ext cx="7751120" cy="648072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Фрагменты макета чайного домика и сада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1240" y="3626737"/>
            <a:ext cx="3618856" cy="26018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3308" y="1124743"/>
            <a:ext cx="3729921" cy="20860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96745" y="1156771"/>
            <a:ext cx="2831980" cy="5036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2073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39" y="332656"/>
            <a:ext cx="7738005" cy="648072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Фрагменты макета чайного домика и сада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6" r="4329"/>
          <a:stretch/>
        </p:blipFill>
        <p:spPr>
          <a:xfrm>
            <a:off x="539552" y="1340768"/>
            <a:ext cx="4792549" cy="3259919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309" y="1340768"/>
            <a:ext cx="2534936" cy="450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4942172"/>
            <a:ext cx="574875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Защита проекта прошла на школьном просмотре.</a:t>
            </a:r>
          </a:p>
          <a:p>
            <a:r>
              <a:rPr lang="ru-RU" sz="2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результате реализации проекта поставленные</a:t>
            </a:r>
          </a:p>
          <a:p>
            <a:r>
              <a:rPr lang="ru-RU" sz="2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цели и планируемые результаты были достигнуты.</a:t>
            </a:r>
          </a:p>
          <a:p>
            <a:endParaRPr lang="ru-RU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15799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908722"/>
            <a:ext cx="7930674" cy="458862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86452" y="116632"/>
            <a:ext cx="7543800" cy="648072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Участники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5658675"/>
            <a:ext cx="59231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Ученики 2 класса ДШИ г. Выборга.  </a:t>
            </a:r>
          </a:p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Преподаватель:  </a:t>
            </a:r>
            <a:r>
              <a:rPr lang="ru-RU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Артюхина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Алла Александровна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33440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89232" y="543911"/>
            <a:ext cx="76328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Макет чайного домика был представлен на конкурсной выставке «Чайные церемонии» в Выставочном центре «Эрмитаж-Выборг» и получил премию ГРАН-ПРИ конкурса.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1902" y="1844824"/>
            <a:ext cx="7742558" cy="38220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2770" y="5734162"/>
            <a:ext cx="82057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Вручение премии директором  ВЦ Эрмитаж-Выборг и консулом Японии.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31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7544" y="747139"/>
            <a:ext cx="3606064" cy="511798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48747" y="3783158"/>
            <a:ext cx="4484633" cy="27005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0573" y="747139"/>
            <a:ext cx="3194604" cy="27021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8112" y="6102057"/>
            <a:ext cx="1531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выставке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110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5243" y="1092017"/>
            <a:ext cx="4442019" cy="174352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054" y="2972182"/>
            <a:ext cx="4370399" cy="16812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71199" y="3885844"/>
            <a:ext cx="3158467" cy="2500481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60430" y="116632"/>
            <a:ext cx="7543800" cy="648072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На выставке «Чайные церемонии»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95240" y="4881855"/>
            <a:ext cx="2309871" cy="150447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12158" y="1092018"/>
            <a:ext cx="2076548" cy="252055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7544" y="4835690"/>
            <a:ext cx="2198312" cy="159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27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53839" y="5589240"/>
            <a:ext cx="80359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Участники проекта посетили выставку  в  Выставочном центре</a:t>
            </a:r>
          </a:p>
          <a:p>
            <a:pPr algn="just"/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«Эрмитаж-Выборг» «Зерцало Востока. Японское искусство эпохи </a:t>
            </a:r>
            <a:r>
              <a:rPr lang="ru-RU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Эдо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4400" y="609934"/>
            <a:ext cx="7320107" cy="4832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72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096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03013" y="6125234"/>
            <a:ext cx="3776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936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2841</TotalTime>
  <Words>1153</Words>
  <Application>Microsoft Office PowerPoint</Application>
  <PresentationFormat>Экран (4:3)</PresentationFormat>
  <Paragraphs>135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Базовая</vt:lpstr>
      <vt:lpstr>МБУДО «Детская школа искусств г. Выборга»</vt:lpstr>
      <vt:lpstr>Актуальность</vt:lpstr>
      <vt:lpstr>Краткое описание проекта</vt:lpstr>
      <vt:lpstr>Этапы работы над проектом</vt:lpstr>
      <vt:lpstr>Этапы работы над проектом</vt:lpstr>
      <vt:lpstr>Методы и приёмы реализации проекта</vt:lpstr>
      <vt:lpstr>Планируемые результаты</vt:lpstr>
      <vt:lpstr>Презентация PowerPoint</vt:lpstr>
      <vt:lpstr>Дидактический материал, используемый при реализации проекта</vt:lpstr>
      <vt:lpstr>Рисунки чайного домика с садом</vt:lpstr>
      <vt:lpstr>Эскиз макета чайного домика</vt:lpstr>
      <vt:lpstr>Этапы работы над чайным домиком</vt:lpstr>
      <vt:lpstr>Составление частей чайного домика</vt:lpstr>
      <vt:lpstr>Выполнение элементов сада</vt:lpstr>
      <vt:lpstr>Выполнение элементов сада</vt:lpstr>
      <vt:lpstr>Выполнение элементов сада</vt:lpstr>
      <vt:lpstr>Общий вид макета</vt:lpstr>
      <vt:lpstr>Выполнение фрагментов и деталей</vt:lpstr>
      <vt:lpstr>Сборка всех деталей макета  и роспись красками </vt:lpstr>
      <vt:lpstr>Макет домика для чайной церемонии</vt:lpstr>
      <vt:lpstr>Презентация PowerPoint</vt:lpstr>
      <vt:lpstr>Фрагменты макета чайного домика и сада</vt:lpstr>
      <vt:lpstr>Фрагменты макета чайного домика и сада</vt:lpstr>
      <vt:lpstr>Участники проекта</vt:lpstr>
      <vt:lpstr>Презентация PowerPoint</vt:lpstr>
      <vt:lpstr>Презентация PowerPoint</vt:lpstr>
      <vt:lpstr>На выставке «Чайные церемонии»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211</cp:revision>
  <dcterms:created xsi:type="dcterms:W3CDTF">2020-12-28T16:51:31Z</dcterms:created>
  <dcterms:modified xsi:type="dcterms:W3CDTF">2021-01-23T18:55:03Z</dcterms:modified>
</cp:coreProperties>
</file>