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65" r:id="rId2"/>
    <p:sldId id="268" r:id="rId3"/>
    <p:sldId id="279" r:id="rId4"/>
    <p:sldId id="280" r:id="rId5"/>
    <p:sldId id="258" r:id="rId6"/>
    <p:sldId id="263" r:id="rId7"/>
    <p:sldId id="264" r:id="rId8"/>
    <p:sldId id="278" r:id="rId9"/>
    <p:sldId id="270" r:id="rId10"/>
    <p:sldId id="266" r:id="rId11"/>
    <p:sldId id="271" r:id="rId12"/>
    <p:sldId id="272" r:id="rId13"/>
    <p:sldId id="273" r:id="rId14"/>
    <p:sldId id="274" r:id="rId15"/>
    <p:sldId id="275" r:id="rId16"/>
    <p:sldId id="276" r:id="rId17"/>
    <p:sldId id="259" r:id="rId18"/>
    <p:sldId id="260" r:id="rId19"/>
    <p:sldId id="261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AA9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607" autoAdjust="0"/>
  </p:normalViewPr>
  <p:slideViewPr>
    <p:cSldViewPr>
      <p:cViewPr>
        <p:scale>
          <a:sx n="75" d="100"/>
          <a:sy n="75" d="100"/>
        </p:scale>
        <p:origin x="-1014" y="-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6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283B37-F52C-4D6C-B772-D2D55FE338A7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E50DD-FFD8-480C-B3D4-CE9020806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E50DD-FFD8-480C-B3D4-CE902080695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E50DD-FFD8-480C-B3D4-CE902080695D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Тема</a:t>
            </a:r>
            <a:r>
              <a:rPr lang="ru-RU" sz="3200" dirty="0" smtClean="0">
                <a:solidFill>
                  <a:srgbClr val="0070C0"/>
                </a:solidFill>
              </a:rPr>
              <a:t>: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029200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Интерактивный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образовательный проект (</a:t>
            </a:r>
            <a:r>
              <a:rPr lang="ru-RU" b="1" dirty="0" err="1" smtClean="0">
                <a:solidFill>
                  <a:srgbClr val="0070C0"/>
                </a:solidFill>
              </a:rPr>
              <a:t>лэпбукинг</a:t>
            </a:r>
            <a:r>
              <a:rPr lang="ru-RU" b="1" dirty="0" smtClean="0">
                <a:solidFill>
                  <a:srgbClr val="0070C0"/>
                </a:solidFill>
              </a:rPr>
              <a:t>) как </a:t>
            </a:r>
            <a:r>
              <a:rPr lang="ru-RU" b="1" dirty="0" err="1" smtClean="0">
                <a:solidFill>
                  <a:srgbClr val="0070C0"/>
                </a:solidFill>
              </a:rPr>
              <a:t>креативный</a:t>
            </a:r>
            <a:r>
              <a:rPr lang="ru-RU" b="1" dirty="0" smtClean="0">
                <a:solidFill>
                  <a:srgbClr val="0070C0"/>
                </a:solidFill>
              </a:rPr>
              <a:t>  способ  изучения    английского  языка                    </a:t>
            </a:r>
          </a:p>
          <a:p>
            <a:pPr algn="ctr">
              <a:buNone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       </a:t>
            </a:r>
          </a:p>
          <a:p>
            <a:pPr>
              <a:buNone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         </a:t>
            </a:r>
            <a:endParaRPr lang="ru-RU" sz="28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i="1" dirty="0" smtClean="0"/>
              <a:t> </a:t>
            </a:r>
          </a:p>
          <a:p>
            <a:pPr>
              <a:buNone/>
            </a:pPr>
            <a:endParaRPr lang="ru-RU" b="1" i="1" dirty="0" smtClean="0"/>
          </a:p>
          <a:p>
            <a:pPr>
              <a:buNone/>
            </a:pPr>
            <a:endParaRPr lang="ru-RU" b="1" i="1" dirty="0" smtClean="0"/>
          </a:p>
          <a:p>
            <a:pPr>
              <a:buNone/>
            </a:pPr>
            <a:endParaRPr lang="ru-RU" b="1" i="1" dirty="0" smtClean="0"/>
          </a:p>
          <a:p>
            <a:pPr>
              <a:buNone/>
            </a:pPr>
            <a:endParaRPr lang="ru-RU" b="1" i="1" dirty="0" smtClean="0"/>
          </a:p>
          <a:p>
            <a:pPr>
              <a:buNone/>
            </a:pPr>
            <a:endParaRPr lang="ru-RU" b="1" i="1" dirty="0"/>
          </a:p>
        </p:txBody>
      </p:sp>
      <p:pic>
        <p:nvPicPr>
          <p:cNvPr id="1026" name="Picture 2" descr="C:\Users\1\Desktop\УЧИТЕЛЬ ГОДА\ИНТЕРАКТИВНАЯ ТЕТРАДЬ\интер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895600"/>
            <a:ext cx="5334000" cy="3302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F:\Новая папка\Мои проекты 2\Слет клуба Подмосковья 2015. Все мероприятия\Слет. Рабочий материал\мастер-класс фото\___20130309_11578883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219200"/>
            <a:ext cx="3124200" cy="3733800"/>
          </a:xfrm>
          <a:prstGeom prst="rect">
            <a:avLst/>
          </a:prstGeom>
          <a:noFill/>
        </p:spPr>
      </p:pic>
      <p:pic>
        <p:nvPicPr>
          <p:cNvPr id="7" name="Picture 2" descr="F:\Новая папка\Мои проекты 2\Слет клуба Подмосковья 2015. Все мероприятия\Слет. Рабочий материал\мастер-класс фото\___20130309_11578883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1219200"/>
            <a:ext cx="2955968" cy="3810000"/>
          </a:xfrm>
          <a:prstGeom prst="rect">
            <a:avLst/>
          </a:prstGeom>
          <a:noFill/>
        </p:spPr>
      </p:pic>
      <p:pic>
        <p:nvPicPr>
          <p:cNvPr id="5" name="Picture 2" descr="F:\Новая папка\Мои проекты 2\Слет клуба Подмосковья 2015. Все мероприятия\Слет. Рабочий материал\мастер-класс фото\___20130309_11578883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3048000" cy="3886200"/>
          </a:xfrm>
          <a:prstGeom prst="rect">
            <a:avLst/>
          </a:prstGeom>
          <a:noFill/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10800000" flipV="1">
            <a:off x="1524000" y="5638800"/>
            <a:ext cx="7162800" cy="868362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2362200"/>
            <a:ext cx="2320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Calibri" pitchFamily="34" charset="0"/>
              </a:rPr>
              <a:t>Проблема 1.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 Выбор темы проекта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76600" y="2286000"/>
            <a:ext cx="25345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Calibri" pitchFamily="34" charset="0"/>
              </a:rPr>
              <a:t>Проблема 2</a:t>
            </a:r>
            <a:r>
              <a:rPr lang="ru-RU" sz="2400" dirty="0" smtClean="0">
                <a:latin typeface="Calibri" pitchFamily="34" charset="0"/>
              </a:rPr>
              <a:t>.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 </a:t>
            </a:r>
            <a:r>
              <a:rPr lang="ru-RU" sz="2000" dirty="0" smtClean="0"/>
              <a:t>Несоблюдение этапов </a:t>
            </a:r>
          </a:p>
          <a:p>
            <a:pPr algn="ctr"/>
            <a:r>
              <a:rPr lang="ru-RU" sz="2000" dirty="0" smtClean="0"/>
              <a:t>создания проекта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77000" y="2286000"/>
            <a:ext cx="2286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Проблема 3.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24600" y="2667000"/>
            <a:ext cx="2514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Реализация и практическое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применение результатов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проектной деятельности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396335"/>
            <a:ext cx="57597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71600" y="228600"/>
            <a:ext cx="762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 smtClean="0">
              <a:solidFill>
                <a:srgbClr val="0070C0"/>
              </a:solidFill>
            </a:endParaRPr>
          </a:p>
          <a:p>
            <a:r>
              <a:rPr lang="ru-RU" sz="3200" b="1" dirty="0" smtClean="0">
                <a:solidFill>
                  <a:srgbClr val="0070C0"/>
                </a:solidFill>
              </a:rPr>
              <a:t>ПРОБЛЕМЫ  В РЕАЛИЗАЦИИ ПРОЕКТА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" y="2971800"/>
            <a:ext cx="6096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9800" y="838200"/>
            <a:ext cx="2743200" cy="141763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Рабочие программы 2,7 и 9 класса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971800"/>
            <a:ext cx="6096000" cy="3554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486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Новая папка\Мои проекты 2\Слет клуба Подмосковья 2015. Все мероприятия\Слет. Рабочий материал\мастер-класс фото\___20130309_11578883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14400"/>
            <a:ext cx="8915400" cy="2362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Поиск решения проблемы </a:t>
            </a:r>
            <a:br>
              <a:rPr lang="ru-RU" b="1" dirty="0" smtClean="0">
                <a:solidFill>
                  <a:srgbClr val="0070C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 rot="10800000" flipV="1">
            <a:off x="838200" y="1752600"/>
            <a:ext cx="7620000" cy="8683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Интерактивный образовательный проект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Users\1\Desktop\УЧИТЕЛЬ ГОДА\ИНТЕРАКТИВНАЯ ТЕТРАДЬ\фото\фото семинар\20170208_135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3505200"/>
            <a:ext cx="49530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990600"/>
            <a:ext cx="4724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90600"/>
            <a:ext cx="457661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458200" cy="8382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cs typeface="Aharoni" pitchFamily="2" charset="-79"/>
              </a:rPr>
              <a:t>Социальные сети –это не так уж и плохо!</a:t>
            </a:r>
            <a:endParaRPr lang="ru-RU" sz="3200" b="1" dirty="0">
              <a:solidFill>
                <a:srgbClr val="0070C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4114800"/>
            <a:ext cx="685038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38600"/>
            <a:ext cx="457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144000" cy="617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5181600" cy="8382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Первые шаги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066800"/>
            <a:ext cx="51816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086600" cy="12954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Что такое </a:t>
            </a:r>
            <a:r>
              <a:rPr lang="ru-RU" sz="3200" b="1" dirty="0" err="1" smtClean="0">
                <a:solidFill>
                  <a:srgbClr val="0070C0"/>
                </a:solidFill>
              </a:rPr>
              <a:t>лэпбукинг</a:t>
            </a:r>
            <a:r>
              <a:rPr lang="ru-RU" sz="3200" b="1" dirty="0" smtClean="0">
                <a:solidFill>
                  <a:srgbClr val="0070C0"/>
                </a:solidFill>
              </a:rPr>
              <a:t>?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47800"/>
            <a:ext cx="4724400" cy="5410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    </a:t>
            </a:r>
            <a:r>
              <a:rPr lang="ru-RU" sz="2400" dirty="0" err="1" smtClean="0">
                <a:solidFill>
                  <a:srgbClr val="0070C0"/>
                </a:solidFill>
              </a:rPr>
              <a:t>Лэпбук</a:t>
            </a:r>
            <a:r>
              <a:rPr lang="ru-RU" sz="2400" dirty="0" smtClean="0">
                <a:solidFill>
                  <a:srgbClr val="0070C0"/>
                </a:solidFill>
              </a:rPr>
              <a:t> (</a:t>
            </a:r>
            <a:r>
              <a:rPr lang="en-US" sz="2400" dirty="0" err="1" smtClean="0">
                <a:solidFill>
                  <a:srgbClr val="0070C0"/>
                </a:solidFill>
              </a:rPr>
              <a:t>lapbook</a:t>
            </a:r>
            <a:r>
              <a:rPr lang="en-US" sz="2400" dirty="0" smtClean="0">
                <a:solidFill>
                  <a:srgbClr val="0070C0"/>
                </a:solidFill>
              </a:rPr>
              <a:t>)</a:t>
            </a:r>
            <a:r>
              <a:rPr lang="ru-RU" sz="2400" dirty="0" smtClean="0">
                <a:solidFill>
                  <a:srgbClr val="0070C0"/>
                </a:solidFill>
              </a:rPr>
              <a:t>– это в дословном переводе с английского языка  означает «книга  на коленях».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70C0"/>
                </a:solidFill>
              </a:rPr>
              <a:t>     </a:t>
            </a:r>
            <a:r>
              <a:rPr lang="ru-RU" sz="2400" dirty="0" smtClean="0">
                <a:solidFill>
                  <a:srgbClr val="0070C0"/>
                </a:solidFill>
              </a:rPr>
              <a:t>Это своего рода тематическая папка или книжка-раскладушка, самодельная интерактивная папка с кармашками, дверками, окошками, вкладками и подвижными деталями, в которой находится информация в виде рисунков, небольших текстов, диаграмм и графиков в любой форме по какой-то теме.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62200" y="152400"/>
            <a:ext cx="5329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Цели  в реализации проекта: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12" name="Picture 2" descr="F:\Ахапкина Сайт\Ахапкина .Конкурс Россия\Метод семинар перд. версия\Фоны, картинки к презентации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886200"/>
            <a:ext cx="450050" cy="45005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458035" y="1066800"/>
            <a:ext cx="868596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 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 1. 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О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бучение английскому  языку  в интересной форме, 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НО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при этом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охраняется стиль общения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У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читель-Ученик</a:t>
            </a:r>
            <a:endParaRPr lang="ru-RU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6000" y="3124200"/>
            <a:ext cx="518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Интерактивный образовательный  проект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9600" y="3962400"/>
            <a:ext cx="159082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Интерактивный</a:t>
            </a:r>
            <a:endParaRPr lang="ru-RU" sz="1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62200" y="3810000"/>
            <a:ext cx="5558445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b="1" dirty="0" smtClean="0"/>
              <a:t>В проект включены задания по материалу модуля, которые</a:t>
            </a:r>
          </a:p>
          <a:p>
            <a:r>
              <a:rPr lang="ru-RU" sz="1600" b="1" dirty="0" smtClean="0"/>
              <a:t> выполняются в процессе изучения.</a:t>
            </a:r>
            <a:endParaRPr lang="ru-RU" sz="16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33400" y="4724400"/>
            <a:ext cx="184967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Образовательный </a:t>
            </a:r>
            <a:endParaRPr lang="ru-RU" sz="1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62201" y="4572000"/>
            <a:ext cx="678180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 smtClean="0"/>
              <a:t>Ученик, т.е. автор проекта исследует модуль и выписывает  основные слова и выражения, делится полученными знаниями </a:t>
            </a:r>
          </a:p>
          <a:p>
            <a:r>
              <a:rPr lang="ru-RU" sz="1600" b="1" dirty="0" smtClean="0"/>
              <a:t>с другими учениками.</a:t>
            </a:r>
            <a:endParaRPr lang="ru-RU" b="1" dirty="0"/>
          </a:p>
        </p:txBody>
      </p:sp>
      <p:pic>
        <p:nvPicPr>
          <p:cNvPr id="26" name="Picture 2" descr="F:\Ахапкина Сайт\Ахапкина .Конкурс Россия\Метод семинар перд. версия\Фоны, картинки к презентации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724400"/>
            <a:ext cx="450050" cy="450050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955840" y="5715000"/>
            <a:ext cx="86594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Проект </a:t>
            </a:r>
            <a:endParaRPr lang="ru-RU" sz="1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8" name="Picture 2" descr="F:\Ахапкина Сайт\Ахапкина .Конкурс Россия\Метод семинар перд. версия\Фоны, картинки к презентации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715000"/>
            <a:ext cx="450050" cy="45005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2362200" y="5791200"/>
            <a:ext cx="639071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 smtClean="0"/>
              <a:t>Ученик вместе  с учителем  делают шаблоны, оформляют их.</a:t>
            </a:r>
            <a:endParaRPr lang="ru-RU" sz="16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58035" y="1981200"/>
            <a:ext cx="86859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  2.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П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овышение интереса обучающихся к  проектам и процессу изучения языка в целом, при этом общение  происходит в два этапа: Учитель вместе с учениками, а затем 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Ученик-Ученик</a:t>
            </a:r>
            <a:endParaRPr lang="ru-RU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План проекта: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rgbClr val="0070C0"/>
                </a:solidFill>
              </a:rPr>
              <a:t>1</a:t>
            </a:r>
            <a:r>
              <a:rPr lang="ru-RU" dirty="0" smtClean="0">
                <a:solidFill>
                  <a:srgbClr val="0070C0"/>
                </a:solidFill>
              </a:rPr>
              <a:t>. Тема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модуля, </a:t>
            </a:r>
            <a:r>
              <a:rPr lang="ru-RU" dirty="0" err="1" smtClean="0">
                <a:solidFill>
                  <a:srgbClr val="0070C0"/>
                </a:solidFill>
              </a:rPr>
              <a:t>подтемы</a:t>
            </a:r>
            <a:r>
              <a:rPr lang="ru-RU" dirty="0" smtClean="0">
                <a:solidFill>
                  <a:srgbClr val="0070C0"/>
                </a:solidFill>
              </a:rPr>
              <a:t> ,грамматические правила.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2. </a:t>
            </a:r>
            <a:r>
              <a:rPr lang="ru-RU" dirty="0">
                <a:solidFill>
                  <a:srgbClr val="0070C0"/>
                </a:solidFill>
              </a:rPr>
              <a:t>С</a:t>
            </a:r>
            <a:r>
              <a:rPr lang="ru-RU" dirty="0" smtClean="0">
                <a:solidFill>
                  <a:srgbClr val="0070C0"/>
                </a:solidFill>
              </a:rPr>
              <a:t>оздание макета.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3. Оформление макета.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4. Презентация своего проекта одноклассникам.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057400" y="152400"/>
            <a:ext cx="6248400" cy="8382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Создание </a:t>
            </a:r>
            <a:r>
              <a:rPr lang="ru-RU" sz="3200" b="1" dirty="0" err="1" smtClean="0">
                <a:solidFill>
                  <a:srgbClr val="0070C0"/>
                </a:solidFill>
              </a:rPr>
              <a:t>лэпбука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3886200" cy="2027237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Это ватман А1,разделенный на четыре или А3, разделенный на 2</a:t>
            </a:r>
          </a:p>
          <a:p>
            <a:endParaRPr lang="ru-RU" dirty="0"/>
          </a:p>
        </p:txBody>
      </p:sp>
      <p:pic>
        <p:nvPicPr>
          <p:cNvPr id="18434" name="Picture 2" descr="C:\Users\1\Desktop\УЧИТЕЛЬ ГОДА\для\фото\20170119_092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0"/>
            <a:ext cx="4876800" cy="3048000"/>
          </a:xfrm>
          <a:prstGeom prst="rect">
            <a:avLst/>
          </a:prstGeom>
          <a:noFill/>
        </p:spPr>
      </p:pic>
      <p:pic>
        <p:nvPicPr>
          <p:cNvPr id="18435" name="Picture 3" descr="C:\Users\1\Desktop\УЧИТЕЛЬ ГОДА\для\фото\20170119_0924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219200"/>
            <a:ext cx="4876800" cy="3195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Выбор темы: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4343400" cy="2544763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Тему для </a:t>
            </a:r>
            <a:r>
              <a:rPr lang="ru-RU" sz="2000" dirty="0" err="1" smtClean="0">
                <a:solidFill>
                  <a:srgbClr val="0070C0"/>
                </a:solidFill>
              </a:rPr>
              <a:t>лэпбука</a:t>
            </a:r>
            <a:r>
              <a:rPr lang="ru-RU" sz="2000" dirty="0" smtClean="0">
                <a:solidFill>
                  <a:srgbClr val="0070C0"/>
                </a:solidFill>
              </a:rPr>
              <a:t> мы выбираем из пройденного модуля. К примеру, </a:t>
            </a:r>
            <a:r>
              <a:rPr lang="en-US" sz="2000" b="1" i="1" dirty="0" smtClean="0">
                <a:solidFill>
                  <a:srgbClr val="0070C0"/>
                </a:solidFill>
              </a:rPr>
              <a:t>My country </a:t>
            </a:r>
            <a:r>
              <a:rPr lang="ru-RU" sz="2000" dirty="0" smtClean="0">
                <a:solidFill>
                  <a:srgbClr val="0070C0"/>
                </a:solidFill>
              </a:rPr>
              <a:t>в 6 классе. </a:t>
            </a:r>
            <a:r>
              <a:rPr lang="ru-RU" sz="2000" dirty="0" err="1" smtClean="0">
                <a:solidFill>
                  <a:srgbClr val="0070C0"/>
                </a:solidFill>
              </a:rPr>
              <a:t>Лэпбук</a:t>
            </a:r>
            <a:r>
              <a:rPr lang="ru-RU" sz="2000" dirty="0" smtClean="0">
                <a:solidFill>
                  <a:srgbClr val="0070C0"/>
                </a:solidFill>
              </a:rPr>
              <a:t> – это не просто книжка с картинками, а учебное пособие. И мы должны продумать, что он будет включать в  себя, чтобы полностью раскрыть тему.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3075" name="Picture 3" descr="C:\Users\1\Desktop\фото семинар\20170208_134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657600"/>
            <a:ext cx="2286000" cy="3810000"/>
          </a:xfrm>
          <a:prstGeom prst="rect">
            <a:avLst/>
          </a:prstGeom>
          <a:noFill/>
        </p:spPr>
      </p:pic>
      <p:pic>
        <p:nvPicPr>
          <p:cNvPr id="3076" name="Picture 4" descr="C:\Users\1\Desktop\фото семинар\20170208_1341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57600"/>
            <a:ext cx="2286000" cy="3810000"/>
          </a:xfrm>
          <a:prstGeom prst="rect">
            <a:avLst/>
          </a:prstGeom>
          <a:noFill/>
        </p:spPr>
      </p:pic>
      <p:pic>
        <p:nvPicPr>
          <p:cNvPr id="3077" name="Picture 5" descr="C:\Users\1\Desktop\фото семинар\20170208_1352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4191000"/>
            <a:ext cx="4445000" cy="2667000"/>
          </a:xfrm>
          <a:prstGeom prst="rect">
            <a:avLst/>
          </a:prstGeom>
          <a:noFill/>
        </p:spPr>
      </p:pic>
      <p:pic>
        <p:nvPicPr>
          <p:cNvPr id="3078" name="Picture 6" descr="C:\Users\1\Desktop\фото семинар\20170208_1350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5000" y="1066800"/>
            <a:ext cx="469900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Создание макета или шаблона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7400" y="4030457"/>
            <a:ext cx="6095999" cy="2827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33600" y="1219200"/>
            <a:ext cx="6174581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990600"/>
            <a:ext cx="51054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1143000"/>
            <a:ext cx="3505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3962400"/>
            <a:ext cx="5410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1" y="4267200"/>
            <a:ext cx="3733800" cy="2410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ОФОРМЛЕНИЕ МАКЕТА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8" name="Picture 4" descr="C:\Users\1\Desktop\УЧИТЕЛЬ ГОДА\ИНТЕРАКТИВНАЯ ТЕТРАДЬ\фото\20170117_132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29543"/>
            <a:ext cx="2438400" cy="4528457"/>
          </a:xfrm>
          <a:prstGeom prst="rect">
            <a:avLst/>
          </a:prstGeom>
          <a:noFill/>
        </p:spPr>
      </p:pic>
      <p:pic>
        <p:nvPicPr>
          <p:cNvPr id="1029" name="Picture 5" descr="C:\Users\1\Desktop\УЧИТЕЛЬ ГОДА\ИНТЕРАКТИВНАЯ ТЕТРАДЬ\фото\20170117_132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52400"/>
            <a:ext cx="2209800" cy="311008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14600" y="3505200"/>
            <a:ext cx="6629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rgbClr val="0070C0"/>
                </a:solidFill>
              </a:rPr>
              <a:t>Лэпбук</a:t>
            </a:r>
            <a:r>
              <a:rPr lang="ru-RU" sz="2800" dirty="0" smtClean="0">
                <a:solidFill>
                  <a:srgbClr val="0070C0"/>
                </a:solidFill>
              </a:rPr>
              <a:t> – это учебное пособие,  книга, которую учащийся собирает сам, склеивает ее отдельные части в единое целое, </a:t>
            </a:r>
            <a:r>
              <a:rPr lang="ru-RU" sz="2800" dirty="0" err="1" smtClean="0">
                <a:solidFill>
                  <a:srgbClr val="0070C0"/>
                </a:solidFill>
              </a:rPr>
              <a:t>креативно</a:t>
            </a:r>
            <a:r>
              <a:rPr lang="ru-RU" sz="2800" dirty="0" smtClean="0">
                <a:solidFill>
                  <a:srgbClr val="0070C0"/>
                </a:solidFill>
              </a:rPr>
              <a:t> оформляет, используя всевозможные цвета и формы.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УЧИТЕЛЬ ГОДА\ИНТЕРАКТИВНАЯ ТЕТРАДЬ\фото\20170126_112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2160" y="0"/>
            <a:ext cx="3291840" cy="6858000"/>
          </a:xfrm>
          <a:prstGeom prst="rect">
            <a:avLst/>
          </a:prstGeom>
          <a:noFill/>
        </p:spPr>
      </p:pic>
      <p:pic>
        <p:nvPicPr>
          <p:cNvPr id="2051" name="Picture 3" descr="C:\Users\1\Desktop\УЧИТЕЛЬ ГОДА\ИНТЕРАКТИВНАЯ ТЕТРАДЬ\фото\20170126_1121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766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95600" y="0"/>
            <a:ext cx="2971800" cy="3962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70C0"/>
                </a:solidFill>
              </a:rPr>
              <a:t>        </a:t>
            </a:r>
            <a:r>
              <a:rPr lang="ru-RU" sz="2000" dirty="0" err="1" smtClean="0">
                <a:solidFill>
                  <a:srgbClr val="0070C0"/>
                </a:solidFill>
              </a:rPr>
              <a:t>Лэпбук</a:t>
            </a:r>
            <a:r>
              <a:rPr lang="ru-RU" sz="2000" dirty="0" smtClean="0">
                <a:solidFill>
                  <a:srgbClr val="0070C0"/>
                </a:solidFill>
              </a:rPr>
              <a:t> — это собирательный образ плаката, книги и раздаточного материла, который направлен на развитие у учащегося творческого потенциала, который учит мыслить и действовать </a:t>
            </a:r>
            <a:r>
              <a:rPr lang="ru-RU" sz="2000" dirty="0" err="1" smtClean="0">
                <a:solidFill>
                  <a:srgbClr val="0070C0"/>
                </a:solidFill>
              </a:rPr>
              <a:t>креативно</a:t>
            </a:r>
            <a:r>
              <a:rPr lang="ru-RU" sz="2000" dirty="0" smtClean="0">
                <a:solidFill>
                  <a:srgbClr val="0070C0"/>
                </a:solidFill>
              </a:rPr>
              <a:t> в рамках заданной темы, расширяя не только кругозор, но и формируя навыки и умения, необходимые для преодоления трудностей и решения поставленной проблемы.</a:t>
            </a:r>
            <a:endParaRPr lang="ru-RU" sz="1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1\Desktop\УЧИТЕЛЬ ГОДА\ИНТЕРАКТИВНАЯ ТЕТРАДЬ\фото\20170126_1137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91840" cy="5486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562600"/>
            <a:ext cx="9144000" cy="12954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   Учитель является сторонним наблюдателем, который лишь при необходимости вмешивается в процесс создания </a:t>
            </a:r>
            <a:r>
              <a:rPr lang="ru-RU" dirty="0" err="1" smtClean="0">
                <a:solidFill>
                  <a:srgbClr val="0070C0"/>
                </a:solidFill>
              </a:rPr>
              <a:t>лэпбука</a:t>
            </a:r>
            <a:r>
              <a:rPr lang="ru-RU" dirty="0" smtClean="0">
                <a:solidFill>
                  <a:srgbClr val="0070C0"/>
                </a:solidFill>
              </a:rPr>
              <a:t> и помогает советом тогда, когда это необходимо.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1\Desktop\УЧИТЕЛЬ ГОДА\ИНТЕРАКТИВНАЯ ТЕТРАДЬ\фото\20170126_1122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0"/>
            <a:ext cx="3169920" cy="5486400"/>
          </a:xfrm>
          <a:prstGeom prst="rect">
            <a:avLst/>
          </a:prstGeom>
          <a:noFill/>
        </p:spPr>
      </p:pic>
      <p:pic>
        <p:nvPicPr>
          <p:cNvPr id="3075" name="Picture 3" descr="C:\Users\1\Desktop\УЧИТЕЛЬ ГОДА\ИНТЕРАКТИВНАЯ ТЕТРАДЬ\фото\20170126_1137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0"/>
            <a:ext cx="3276600" cy="546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14800" y="3657600"/>
            <a:ext cx="4572000" cy="246856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/>
              <a:t>                 </a:t>
            </a:r>
            <a:r>
              <a:rPr lang="ru-RU" sz="9600" dirty="0" smtClean="0">
                <a:solidFill>
                  <a:srgbClr val="0070C0"/>
                </a:solidFill>
              </a:rPr>
              <a:t>Каждый </a:t>
            </a:r>
            <a:r>
              <a:rPr lang="ru-RU" sz="9600" dirty="0" err="1" smtClean="0">
                <a:solidFill>
                  <a:srgbClr val="0070C0"/>
                </a:solidFill>
              </a:rPr>
              <a:t>лэпбук</a:t>
            </a:r>
            <a:r>
              <a:rPr lang="ru-RU" sz="9600" dirty="0" smtClean="0">
                <a:solidFill>
                  <a:srgbClr val="0070C0"/>
                </a:solidFill>
              </a:rPr>
              <a:t> уникален, как уникален и его создатель, нет правильного или неправильного метода его создания, ведь все зависит от того, как ученик воспринимает заданную тему, какими средствами он пользуется для достижения своих целей. </a:t>
            </a:r>
            <a:endParaRPr lang="ru-RU" sz="9600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1\Desktop\УЧИТЕЛЬ ГОДА\ИНТЕРАКТИВНАЯ ТЕТРАДЬ\фото\флешка\20170207_103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07568"/>
            <a:ext cx="4038600" cy="3450431"/>
          </a:xfrm>
          <a:prstGeom prst="rect">
            <a:avLst/>
          </a:prstGeom>
          <a:noFill/>
        </p:spPr>
      </p:pic>
      <p:pic>
        <p:nvPicPr>
          <p:cNvPr id="4100" name="Picture 4" descr="C:\Users\1\Desktop\УЧИТЕЛЬ ГОДА\ИНТЕРАКТИВНАЯ ТЕТРАДЬ\фото\флешка\20170207_104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37200" cy="3505200"/>
          </a:xfrm>
          <a:prstGeom prst="rect">
            <a:avLst/>
          </a:prstGeom>
          <a:noFill/>
        </p:spPr>
      </p:pic>
      <p:pic>
        <p:nvPicPr>
          <p:cNvPr id="4099" name="Picture 3" descr="C:\Users\1\Desktop\УЧИТЕЛЬ ГОДА\ИНТЕРАКТИВНАЯ ТЕТРАДЬ\фото\флешка\20170207_1039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8200" y="3048000"/>
            <a:ext cx="4038600" cy="30781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    Это работа – проект ученицы 3 класса </a:t>
            </a:r>
            <a:r>
              <a:rPr lang="ru-RU" dirty="0" err="1" smtClean="0">
                <a:solidFill>
                  <a:srgbClr val="0070C0"/>
                </a:solidFill>
              </a:rPr>
              <a:t>Саетовой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Айсылу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/>
          </a:p>
        </p:txBody>
      </p:sp>
      <p:pic>
        <p:nvPicPr>
          <p:cNvPr id="5122" name="Picture 2" descr="C:\Users\1\Desktop\УЧИТЕЛЬ ГОДА\ИНТЕРАКТИВНАЯ ТЕТРАДЬ\фото\флешка\20170207_1039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26000" cy="2895600"/>
          </a:xfrm>
          <a:prstGeom prst="rect">
            <a:avLst/>
          </a:prstGeom>
          <a:noFill/>
        </p:spPr>
      </p:pic>
      <p:pic>
        <p:nvPicPr>
          <p:cNvPr id="5123" name="Picture 3" descr="C:\Users\1\Desktop\УЧИТЕЛЬ ГОДА\ИНТЕРАКТИВНАЯ ТЕТРАДЬ\фото\флешка\20170207_103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0"/>
            <a:ext cx="4495800" cy="2895600"/>
          </a:xfrm>
          <a:prstGeom prst="rect">
            <a:avLst/>
          </a:prstGeom>
          <a:noFill/>
        </p:spPr>
      </p:pic>
      <p:pic>
        <p:nvPicPr>
          <p:cNvPr id="5124" name="Picture 4" descr="C:\Users\1\Desktop\УЧИТЕЛЬ ГОДА\ИНТЕРАКТИВНАЯ ТЕТРАДЬ\фото\флешка\20170207_104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95600"/>
            <a:ext cx="4572000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91000" y="3200400"/>
            <a:ext cx="5105400" cy="43434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                 </a:t>
            </a:r>
            <a:r>
              <a:rPr lang="ru-RU" sz="9600" dirty="0" err="1" smtClean="0">
                <a:solidFill>
                  <a:srgbClr val="0070C0"/>
                </a:solidFill>
              </a:rPr>
              <a:t>Лэпбук</a:t>
            </a:r>
            <a:r>
              <a:rPr lang="ru-RU" sz="9600" dirty="0" smtClean="0">
                <a:solidFill>
                  <a:srgbClr val="0070C0"/>
                </a:solidFill>
              </a:rPr>
              <a:t> — это удивительный инструмент образования, сделанный вручную. Создание </a:t>
            </a:r>
            <a:r>
              <a:rPr lang="ru-RU" sz="9600" dirty="0" err="1" smtClean="0">
                <a:solidFill>
                  <a:srgbClr val="0070C0"/>
                </a:solidFill>
              </a:rPr>
              <a:t>лэпбука</a:t>
            </a:r>
            <a:r>
              <a:rPr lang="ru-RU" sz="9600" dirty="0" smtClean="0">
                <a:solidFill>
                  <a:srgbClr val="0070C0"/>
                </a:solidFill>
              </a:rPr>
              <a:t> решает ряд задач современного образования, давая учащимся не только знания предмета, но и обучая их всесторонне смотреть на проблему, ставить задачи и решать их, творчески подходить к вопросу организации и подбору информации.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146" name="Picture 2" descr="C:\Users\1\Desktop\УЧИТЕЛЬ ГОДА\ИНТЕРАКТИВНАЯ ТЕТРАДЬ\фото\фото семинар\20170208_134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905000"/>
            <a:ext cx="4572000" cy="4953000"/>
          </a:xfrm>
          <a:prstGeom prst="rect">
            <a:avLst/>
          </a:prstGeom>
          <a:noFill/>
        </p:spPr>
      </p:pic>
      <p:pic>
        <p:nvPicPr>
          <p:cNvPr id="6148" name="Picture 4" descr="C:\Users\1\Desktop\УЧИТЕЛЬ ГОДА\ИНТЕРАКТИВНАЯ ТЕТРАДЬ\фото\фото семинар\20170208_1351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0"/>
            <a:ext cx="5334000" cy="3200400"/>
          </a:xfrm>
          <a:prstGeom prst="rect">
            <a:avLst/>
          </a:prstGeom>
          <a:noFill/>
        </p:spPr>
      </p:pic>
      <p:pic>
        <p:nvPicPr>
          <p:cNvPr id="6147" name="Picture 3" descr="C:\Users\1\Desktop\УЧИТЕЛЬ ГОДА\ИНТЕРАКТИВНАЯ ТЕТРАДЬ\фото\фото семинар\20170208_1349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10000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19600" y="0"/>
            <a:ext cx="4724400" cy="66294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dirty="0" smtClean="0">
                <a:solidFill>
                  <a:srgbClr val="0070C0"/>
                </a:solidFill>
              </a:rPr>
              <a:t>        В условиях модернизации образования, учителю необходимо искать новые методы и технологии обучения, которые помогали бы ему обучать и воспитывать личность, которая нужна новому современному обществу — личность, которая может нестандартно мыслить, предлагать и реализовывать различные идеи. Применяя в своей работе технику создания </a:t>
            </a:r>
            <a:r>
              <a:rPr lang="ru-RU" sz="8000" dirty="0" err="1" smtClean="0">
                <a:solidFill>
                  <a:srgbClr val="0070C0"/>
                </a:solidFill>
              </a:rPr>
              <a:t>лэпбука</a:t>
            </a:r>
            <a:r>
              <a:rPr lang="ru-RU" sz="8000" dirty="0" smtClean="0">
                <a:solidFill>
                  <a:srgbClr val="0070C0"/>
                </a:solidFill>
              </a:rPr>
              <a:t>, у вас появится возможность подготовить именно такую личность к новой жизни в новых условиях. </a:t>
            </a:r>
            <a:r>
              <a:rPr lang="ru-RU" sz="8000" dirty="0" err="1" smtClean="0">
                <a:solidFill>
                  <a:srgbClr val="0070C0"/>
                </a:solidFill>
              </a:rPr>
              <a:t>Лэпбук</a:t>
            </a:r>
            <a:r>
              <a:rPr lang="ru-RU" sz="8000" dirty="0" smtClean="0">
                <a:solidFill>
                  <a:srgbClr val="0070C0"/>
                </a:solidFill>
              </a:rPr>
              <a:t> — это не просто метод, помогающий закрепить и отработать полученные знания на уроке, это полет фантазии, который может дать непредсказуемые результаты, это исследование, которые однажды начавшись, будет продолжаться всю жизнь, ведь если посеять в ребенке «зерно» открытия и исследования, оно будет расти и увеличиваться. Задача учителя лишь придавать учащимся уверенности в своих силах и правильно мотивировать на открытие новых горизонтов</a:t>
            </a:r>
            <a:r>
              <a:rPr lang="ru-RU" sz="4400" dirty="0" smtClean="0">
                <a:solidFill>
                  <a:srgbClr val="0070C0"/>
                </a:solidFill>
              </a:rPr>
              <a:t>.  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7170" name="Picture 2" descr="C:\Users\1\Desktop\УЧИТЕЛЬ ГОДА\ИНТЕРАКТИВНАЯ ТЕТРАДЬ\фото\флешка\20170207_103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4648200" cy="3718560"/>
          </a:xfrm>
          <a:prstGeom prst="rect">
            <a:avLst/>
          </a:prstGeom>
          <a:noFill/>
        </p:spPr>
      </p:pic>
      <p:pic>
        <p:nvPicPr>
          <p:cNvPr id="7171" name="Picture 3" descr="C:\Users\1\Desktop\УЧИТЕЛЬ ГОДА\ИНТЕРАКТИВНАЯ ТЕТРАДЬ\фото\20170131_133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1000" y="3429000"/>
            <a:ext cx="4953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</TotalTime>
  <Words>375</Words>
  <Application>Microsoft Office PowerPoint</Application>
  <PresentationFormat>Экран (4:3)</PresentationFormat>
  <Paragraphs>67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Тема:</vt:lpstr>
      <vt:lpstr>Слайд 2</vt:lpstr>
      <vt:lpstr>Рабочие программы 2,7 и 9 класса</vt:lpstr>
      <vt:lpstr>Поиск решения проблемы  </vt:lpstr>
      <vt:lpstr>Социальные сети –это не так уж и плохо!</vt:lpstr>
      <vt:lpstr>Первые шаги </vt:lpstr>
      <vt:lpstr>Что такое лэпбукинг?</vt:lpstr>
      <vt:lpstr>Слайд 8</vt:lpstr>
      <vt:lpstr>План проекта:</vt:lpstr>
      <vt:lpstr>Создание лэпбука</vt:lpstr>
      <vt:lpstr>Выбор темы:</vt:lpstr>
      <vt:lpstr>Создание макета или шаблона</vt:lpstr>
      <vt:lpstr>ОФОРМЛЕНИЕ МАКЕТА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ДНС</cp:lastModifiedBy>
  <cp:revision>60</cp:revision>
  <dcterms:created xsi:type="dcterms:W3CDTF">2017-01-25T08:41:08Z</dcterms:created>
  <dcterms:modified xsi:type="dcterms:W3CDTF">2021-11-13T16:18:34Z</dcterms:modified>
</cp:coreProperties>
</file>