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40"/>
  </p:notesMasterIdLst>
  <p:sldIdLst>
    <p:sldId id="258" r:id="rId4"/>
    <p:sldId id="300" r:id="rId5"/>
    <p:sldId id="411" r:id="rId6"/>
    <p:sldId id="322" r:id="rId7"/>
    <p:sldId id="315" r:id="rId8"/>
    <p:sldId id="318" r:id="rId9"/>
    <p:sldId id="319" r:id="rId10"/>
    <p:sldId id="316" r:id="rId11"/>
    <p:sldId id="325" r:id="rId12"/>
    <p:sldId id="380" r:id="rId13"/>
    <p:sldId id="388" r:id="rId14"/>
    <p:sldId id="389" r:id="rId15"/>
    <p:sldId id="346" r:id="rId16"/>
    <p:sldId id="345" r:id="rId17"/>
    <p:sldId id="343" r:id="rId18"/>
    <p:sldId id="390" r:id="rId19"/>
    <p:sldId id="401" r:id="rId20"/>
    <p:sldId id="402" r:id="rId21"/>
    <p:sldId id="391" r:id="rId22"/>
    <p:sldId id="392" r:id="rId23"/>
    <p:sldId id="393" r:id="rId24"/>
    <p:sldId id="395" r:id="rId25"/>
    <p:sldId id="403" r:id="rId26"/>
    <p:sldId id="404" r:id="rId27"/>
    <p:sldId id="405" r:id="rId28"/>
    <p:sldId id="406" r:id="rId29"/>
    <p:sldId id="407" r:id="rId30"/>
    <p:sldId id="374" r:id="rId31"/>
    <p:sldId id="398" r:id="rId32"/>
    <p:sldId id="399" r:id="rId33"/>
    <p:sldId id="371" r:id="rId34"/>
    <p:sldId id="368" r:id="rId35"/>
    <p:sldId id="409" r:id="rId36"/>
    <p:sldId id="410" r:id="rId37"/>
    <p:sldId id="350" r:id="rId38"/>
    <p:sldId id="383" r:id="rId39"/>
    <p:sldId id="415" r:id="rId41"/>
    <p:sldId id="416" r:id="rId42"/>
    <p:sldId id="412" r:id="rId43"/>
    <p:sldId id="413" r:id="rId44"/>
    <p:sldId id="414" r:id="rId45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6" userDrawn="1">
          <p15:clr>
            <a:srgbClr val="A4A3A4"/>
          </p15:clr>
        </p15:guide>
        <p15:guide id="2" pos="287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489E"/>
    <a:srgbClr val="0069B8"/>
    <a:srgbClr val="3A0000"/>
    <a:srgbClr val="FFFFFF"/>
    <a:srgbClr val="68F4E7"/>
    <a:srgbClr val="16111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6" d="100"/>
          <a:sy n="76" d="100"/>
        </p:scale>
        <p:origin x="-1182" y="-96"/>
      </p:cViewPr>
      <p:guideLst>
        <p:guide orient="horz" pos="2166"/>
        <p:guide pos="287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4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Конец 2022 года 
(1 класс)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Нахождение информации, заданной в явном виде</c:v>
                </c:pt>
                <c:pt idx="1">
                  <c:v>Формулирование выводов</c:v>
                </c:pt>
                <c:pt idx="2">
                  <c:v>Интерпретация и обобщение информации</c:v>
                </c:pt>
                <c:pt idx="3">
                  <c:v>Анализ и оценка содержания, языковых особенностей и структуры текста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0.66</c:v>
                </c:pt>
                <c:pt idx="1">
                  <c:v>0.51</c:v>
                </c:pt>
                <c:pt idx="2">
                  <c:v>0.44</c:v>
                </c:pt>
                <c:pt idx="3">
                  <c:v>0.37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2023 года
 (2 класс)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Нахождение информации, заданной в явном виде</c:v>
                </c:pt>
                <c:pt idx="1">
                  <c:v>Формулирование выводов</c:v>
                </c:pt>
                <c:pt idx="2">
                  <c:v>Интерпретация и обобщение информации</c:v>
                </c:pt>
                <c:pt idx="3">
                  <c:v>Анализ и оценка содержания, языковых особенностей и структуры текста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0.77</c:v>
                </c:pt>
                <c:pt idx="1">
                  <c:v>0.61</c:v>
                </c:pt>
                <c:pt idx="2">
                  <c:v>0.52</c:v>
                </c:pt>
                <c:pt idx="3">
                  <c:v>0.44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май  2025 года (4 класс)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Нахождение информации, заданной в явном виде</c:v>
                </c:pt>
                <c:pt idx="1">
                  <c:v>Формулирование выводов</c:v>
                </c:pt>
                <c:pt idx="2">
                  <c:v>Интерпретация и обобщение информации</c:v>
                </c:pt>
                <c:pt idx="3">
                  <c:v>Анализ и оценка содержания, языковых особенностей и структуры текста</c:v>
                </c:pt>
              </c:strCache>
            </c:strRef>
          </c:cat>
          <c:val>
            <c:numRef>
              <c:f>Лист1!$D$2:$D$6</c:f>
              <c:numCache>
                <c:formatCode>0%</c:formatCode>
                <c:ptCount val="5"/>
                <c:pt idx="0">
                  <c:v>0.81</c:v>
                </c:pt>
                <c:pt idx="1">
                  <c:v>0.75</c:v>
                </c:pt>
                <c:pt idx="2">
                  <c:v>0.68</c:v>
                </c:pt>
                <c:pt idx="3">
                  <c:v>0.61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/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Нахождение информации, заданной в явном виде</c:v>
                </c:pt>
                <c:pt idx="1">
                  <c:v>Формулирование выводов</c:v>
                </c:pt>
                <c:pt idx="2">
                  <c:v>Интерпретация и обобщение информации</c:v>
                </c:pt>
                <c:pt idx="3">
                  <c:v>Анализ и оценка содержания, языковых особенностей и структуры текста</c:v>
                </c:pt>
              </c:strCache>
            </c:strRef>
          </c:cat>
          <c:val>
            <c:numRef>
              <c:f>Лист1!$E$2:$E$6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398784"/>
        <c:axId val="34944128"/>
      </c:barChart>
      <c:catAx>
        <c:axId val="393987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34944128"/>
        <c:crosses val="autoZero"/>
        <c:auto val="1"/>
        <c:lblAlgn val="ctr"/>
        <c:lblOffset val="100"/>
        <c:noMultiLvlLbl val="0"/>
      </c:catAx>
      <c:valAx>
        <c:axId val="3494412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39398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7111540501357"/>
          <c:y val="0.0645253508417764"/>
          <c:w val="0.317464650128757"/>
          <c:h val="0.884642560040754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35ef7003-1fb0-40cf-bd08-fe86a85a011f}"/>
      </c:ext>
    </c:extLst>
  </c:chart>
  <c:txPr>
    <a:bodyPr/>
    <a:lstStyle/>
    <a:p>
      <a:pPr>
        <a:defRPr lang="ru-RU" sz="18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Конец 2022 года 
(1 класс)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Выражают желание читать книги самостоятельно и действительно читают их</c:v>
                </c:pt>
                <c:pt idx="1">
                  <c:v>Знают, о чем хотят читать</c:v>
                </c:pt>
                <c:pt idx="2">
                  <c:v>Называют книгу правильно</c:v>
                </c:pt>
                <c:pt idx="3">
                  <c:v>Читают книги, соответствующие возрасту</c:v>
                </c:pt>
                <c:pt idx="4">
                  <c:v>Читают книги из круга, заданного уроками внеклассного чтения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0.48</c:v>
                </c:pt>
                <c:pt idx="1">
                  <c:v>0.4</c:v>
                </c:pt>
                <c:pt idx="2">
                  <c:v>0.55</c:v>
                </c:pt>
                <c:pt idx="3">
                  <c:v>0.52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2023 года
 (2 класс)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Выражают желание читать книги самостоятельно и действительно читают их</c:v>
                </c:pt>
                <c:pt idx="1">
                  <c:v>Знают, о чем хотят читать</c:v>
                </c:pt>
                <c:pt idx="2">
                  <c:v>Называют книгу правильно</c:v>
                </c:pt>
                <c:pt idx="3">
                  <c:v>Читают книги, соответствующие возрасту</c:v>
                </c:pt>
                <c:pt idx="4">
                  <c:v>Читают книги из круга, заданного уроками внеклассного чтения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0.61</c:v>
                </c:pt>
                <c:pt idx="1">
                  <c:v>0.48</c:v>
                </c:pt>
                <c:pt idx="2">
                  <c:v>0.66</c:v>
                </c:pt>
                <c:pt idx="3">
                  <c:v>0.63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май 2025 года (4 класс)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Выражают желание читать книги самостоятельно и действительно читают их</c:v>
                </c:pt>
                <c:pt idx="1">
                  <c:v>Знают, о чем хотят читать</c:v>
                </c:pt>
                <c:pt idx="2">
                  <c:v>Называют книгу правильно</c:v>
                </c:pt>
                <c:pt idx="3">
                  <c:v>Читают книги, соответствующие возрасту</c:v>
                </c:pt>
                <c:pt idx="4">
                  <c:v>Читают книги из круга, заданного уроками внеклассного чтения</c:v>
                </c:pt>
              </c:strCache>
            </c:strRef>
          </c:cat>
          <c:val>
            <c:numRef>
              <c:f>Лист1!$D$2:$D$6</c:f>
              <c:numCache>
                <c:formatCode>0%</c:formatCode>
                <c:ptCount val="5"/>
                <c:pt idx="0">
                  <c:v>0.8</c:v>
                </c:pt>
                <c:pt idx="1">
                  <c:v>0.78</c:v>
                </c:pt>
                <c:pt idx="2">
                  <c:v>0.91</c:v>
                </c:pt>
                <c:pt idx="3">
                  <c:v>0.91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410304"/>
        <c:axId val="39752064"/>
      </c:barChart>
      <c:catAx>
        <c:axId val="394103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39752064"/>
        <c:crosses val="autoZero"/>
        <c:auto val="1"/>
        <c:lblAlgn val="ctr"/>
        <c:lblOffset val="100"/>
        <c:noMultiLvlLbl val="0"/>
      </c:catAx>
      <c:valAx>
        <c:axId val="3975206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39410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txPr>
        <a:bodyPr rot="0" spcFirstLastPara="0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25acfefc-5894-46a2-82dd-e522c268a5ba}"/>
      </c:ext>
    </c:extLst>
  </c:chart>
  <c:txPr>
    <a:bodyPr/>
    <a:lstStyle/>
    <a:p>
      <a:pPr>
        <a:defRPr lang="ru-RU" sz="1800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2168635170604"/>
          <c:y val="0.049960875984252"/>
          <c:w val="0.380112696850394"/>
          <c:h val="0.730889025590551"/>
        </c:manualLayout>
      </c:layout>
      <c:bar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Конец 2022 года 
(1 класс)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Лист1!$A$2:$A$5</c:f>
              <c:strCache>
                <c:ptCount val="4"/>
                <c:pt idx="0">
                  <c:v>Качество знаний</c:v>
                </c:pt>
                <c:pt idx="1">
                  <c:v>Уровень обученности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0.67</c:v>
                </c:pt>
                <c:pt idx="1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2023 года
 (2 класс)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Лист1!$A$2:$A$5</c:f>
              <c:strCache>
                <c:ptCount val="4"/>
                <c:pt idx="0">
                  <c:v>Качество знаний</c:v>
                </c:pt>
                <c:pt idx="1">
                  <c:v>Уровень обученности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0.82</c:v>
                </c:pt>
                <c:pt idx="1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май 2025 года (4 класс)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Лист1!$A$2:$A$5</c:f>
              <c:strCache>
                <c:ptCount val="4"/>
                <c:pt idx="0">
                  <c:v>Качество знаний</c:v>
                </c:pt>
                <c:pt idx="1">
                  <c:v>Уровень обученности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0.96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840960"/>
        <c:axId val="39507072"/>
      </c:barChart>
      <c:catAx>
        <c:axId val="388409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39507072"/>
        <c:crosses val="autoZero"/>
        <c:auto val="1"/>
        <c:lblAlgn val="ctr"/>
        <c:lblOffset val="100"/>
        <c:noMultiLvlLbl val="0"/>
      </c:catAx>
      <c:valAx>
        <c:axId val="3950707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38840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txPr>
        <a:bodyPr rot="0" spcFirstLastPara="0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aff17c86-0656-4c32-bd7e-24cc5a4ff696}"/>
      </c:ext>
    </c:extLst>
  </c:chart>
  <c:txPr>
    <a:bodyPr/>
    <a:lstStyle/>
    <a:p>
      <a:pPr>
        <a:defRPr lang="ru-RU" sz="1800"/>
      </a:pPr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A500EB-2523-5A44-AAE8-69B093E9FA7F}" type="doc">
      <dgm:prSet loTypeId="urn:microsoft.com/office/officeart/2005/8/layout/cycle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8B9225-1B4A-6D4A-8246-B96029120111}">
      <dgm:prSet phldrT="[Текст]"/>
      <dgm:spPr>
        <a:xfrm>
          <a:off x="2943448" y="1529"/>
          <a:ext cx="2342703" cy="1171351"/>
        </a:xfr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r>
            <a:rPr lang="ru-RU" dirty="0" smtClean="0">
              <a:solidFill>
                <a:sysClr val="windowText" lastClr="000000"/>
              </a:solidFill>
              <a:latin typeface="Calibri" panose="020F0502020204030204"/>
              <a:ea typeface="+mn-ea"/>
              <a:cs typeface="+mn-cs"/>
            </a:rPr>
            <a:t>Вызов</a:t>
          </a:r>
          <a:endParaRPr lang="ru-RU" dirty="0">
            <a:solidFill>
              <a:sysClr val="windowText" lastClr="000000"/>
            </a:solidFill>
            <a:latin typeface="Calibri" panose="020F0502020204030204"/>
            <a:ea typeface="+mn-ea"/>
            <a:cs typeface="+mn-cs"/>
          </a:endParaRPr>
        </a:p>
      </dgm:t>
    </dgm:pt>
    <dgm:pt modelId="{87B789E1-D24C-1542-BC99-BA372279D8C8}" cxnId="{591DB1F8-76EC-1545-BD74-85BEC55C151F}" type="parTrans">
      <dgm:prSet/>
      <dgm:spPr/>
      <dgm:t>
        <a:bodyPr/>
        <a:lstStyle/>
        <a:p>
          <a:endParaRPr lang="ru-RU"/>
        </a:p>
      </dgm:t>
    </dgm:pt>
    <dgm:pt modelId="{141E2B8E-BFF5-EE41-86FC-B2ACEBBF6936}" cxnId="{591DB1F8-76EC-1545-BD74-85BEC55C151F}" type="sibTrans">
      <dgm:prSet/>
      <dgm:spPr>
        <a:xfrm rot="3600000">
          <a:off x="4471375" y="2057994"/>
          <a:ext cx="1221869" cy="409973"/>
        </a:xfr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AEF879E2-6D1A-DE48-B006-3BC6CA0AF4E6}">
      <dgm:prSet phldrT="[Текст]"/>
      <dgm:spPr>
        <a:xfrm>
          <a:off x="4878468" y="3353082"/>
          <a:ext cx="2342703" cy="1171351"/>
        </a:xfr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r>
            <a:rPr lang="ru-RU" dirty="0" smtClean="0">
              <a:solidFill>
                <a:srgbClr val="000000"/>
              </a:solidFill>
              <a:latin typeface="Calibri" panose="020F0502020204030204"/>
              <a:ea typeface="+mn-ea"/>
              <a:cs typeface="+mn-cs"/>
            </a:rPr>
            <a:t>Осмысление</a:t>
          </a:r>
          <a:endParaRPr lang="ru-RU" dirty="0">
            <a:solidFill>
              <a:srgbClr val="000000"/>
            </a:solidFill>
            <a:latin typeface="Calibri" panose="020F0502020204030204"/>
            <a:ea typeface="+mn-ea"/>
            <a:cs typeface="+mn-cs"/>
          </a:endParaRPr>
        </a:p>
      </dgm:t>
    </dgm:pt>
    <dgm:pt modelId="{F104D7F1-8D7C-4F4F-87C0-E129F80A70BB}" cxnId="{D48136D5-BD16-AA4A-BB18-0DD4FA23046A}" type="parTrans">
      <dgm:prSet/>
      <dgm:spPr/>
      <dgm:t>
        <a:bodyPr/>
        <a:lstStyle/>
        <a:p>
          <a:endParaRPr lang="ru-RU"/>
        </a:p>
      </dgm:t>
    </dgm:pt>
    <dgm:pt modelId="{752E0D11-8313-6D41-8B20-0553C0BF0B1D}" cxnId="{D48136D5-BD16-AA4A-BB18-0DD4FA23046A}" type="sibTrans">
      <dgm:prSet/>
      <dgm:spPr>
        <a:xfrm rot="10800000">
          <a:off x="3503865" y="3733771"/>
          <a:ext cx="1221869" cy="409973"/>
        </a:xfr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F8979496-4131-C94E-8AA7-11902542AE52}">
      <dgm:prSet phldrT="[Текст]"/>
      <dgm:spPr>
        <a:xfrm>
          <a:off x="1008428" y="3353082"/>
          <a:ext cx="2342703" cy="1171351"/>
        </a:xfr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r>
            <a:rPr lang="ru-RU" dirty="0" smtClean="0">
              <a:solidFill>
                <a:srgbClr val="000000"/>
              </a:solidFill>
              <a:latin typeface="Calibri" panose="020F0502020204030204"/>
              <a:ea typeface="+mn-ea"/>
              <a:cs typeface="+mn-cs"/>
            </a:rPr>
            <a:t>Рефлексия</a:t>
          </a:r>
          <a:endParaRPr lang="ru-RU" dirty="0">
            <a:solidFill>
              <a:srgbClr val="000000"/>
            </a:solidFill>
            <a:latin typeface="Calibri" panose="020F0502020204030204"/>
            <a:ea typeface="+mn-ea"/>
            <a:cs typeface="+mn-cs"/>
          </a:endParaRPr>
        </a:p>
      </dgm:t>
    </dgm:pt>
    <dgm:pt modelId="{17BFDC33-24E0-5940-8613-42626519D399}" cxnId="{CB05C17A-DBA3-A041-A5C5-E023DF99BC50}" type="parTrans">
      <dgm:prSet/>
      <dgm:spPr/>
      <dgm:t>
        <a:bodyPr/>
        <a:lstStyle/>
        <a:p>
          <a:endParaRPr lang="ru-RU"/>
        </a:p>
      </dgm:t>
    </dgm:pt>
    <dgm:pt modelId="{8FB378A5-D1C0-EC44-8F58-FCB9D3EE797A}" cxnId="{CB05C17A-DBA3-A041-A5C5-E023DF99BC50}" type="sibTrans">
      <dgm:prSet/>
      <dgm:spPr>
        <a:xfrm rot="18000000">
          <a:off x="2536355" y="2057994"/>
          <a:ext cx="1221869" cy="409973"/>
        </a:xfr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5D5DD23D-E65B-3440-8FAC-991C87B9014B}" type="pres">
      <dgm:prSet presAssocID="{96A500EB-2523-5A44-AAE8-69B093E9FA7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34BDCF-E188-F749-AF2B-6320020D0B26}" type="pres">
      <dgm:prSet presAssocID="{018B9225-1B4A-6D4A-8246-B96029120111}" presName="node" presStyleLbl="node1" presStyleIdx="0" presStyleCnt="3" custRadScaleRad="82579" custRadScaleInc="-4284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3ABB206F-10EA-B140-84FB-C5770C18C2C8}" type="pres">
      <dgm:prSet presAssocID="{141E2B8E-BFF5-EE41-86FC-B2ACEBBF6936}" presName="sibTrans" presStyleLbl="sibTrans2D1" presStyleIdx="0" presStyleCnt="3" custLinFactNeighborX="33442" custLinFactNeighborY="23338"/>
      <dgm:spPr>
        <a:prstGeom prst="left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ru-RU"/>
        </a:p>
      </dgm:t>
    </dgm:pt>
    <dgm:pt modelId="{CBE86E66-4307-264D-8E67-59D6C827E864}" type="pres">
      <dgm:prSet presAssocID="{141E2B8E-BFF5-EE41-86FC-B2ACEBBF6936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FC911533-22A2-8541-B9C3-D55706D5C10D}" type="pres">
      <dgm:prSet presAssocID="{AEF879E2-6D1A-DE48-B006-3BC6CA0AF4E6}" presName="node" presStyleLbl="node1" presStyleIdx="1" presStyleCnt="3" custRadScaleRad="72376" custRadScaleInc="12671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C435DAFD-D7FF-4048-B8DB-A52D1857465F}" type="pres">
      <dgm:prSet presAssocID="{752E0D11-8313-6D41-8B20-0553C0BF0B1D}" presName="sibTrans" presStyleLbl="sibTrans2D1" presStyleIdx="1" presStyleCnt="3"/>
      <dgm:spPr>
        <a:prstGeom prst="left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ru-RU"/>
        </a:p>
      </dgm:t>
    </dgm:pt>
    <dgm:pt modelId="{8295B066-B654-714F-87B9-4543AE6E8FB3}" type="pres">
      <dgm:prSet presAssocID="{752E0D11-8313-6D41-8B20-0553C0BF0B1D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157EC1A1-A316-7A40-8D0C-C4F38EE1E05C}" type="pres">
      <dgm:prSet presAssocID="{F8979496-4131-C94E-8AA7-11902542AE52}" presName="node" presStyleLbl="node1" presStyleIdx="2" presStyleCnt="3" custRadScaleRad="125947" custRadScaleInc="12336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50875FB4-8095-9D4C-B873-6FF4CBDBFAE5}" type="pres">
      <dgm:prSet presAssocID="{8FB378A5-D1C0-EC44-8F58-FCB9D3EE797A}" presName="sibTrans" presStyleLbl="sibTrans2D1" presStyleIdx="2" presStyleCnt="3" custLinFactNeighborX="-54822" custLinFactNeighborY="65891"/>
      <dgm:spPr>
        <a:prstGeom prst="left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ru-RU"/>
        </a:p>
      </dgm:t>
    </dgm:pt>
    <dgm:pt modelId="{1791BBAF-7CB5-3549-8FDB-E64233472A90}" type="pres">
      <dgm:prSet presAssocID="{8FB378A5-D1C0-EC44-8F58-FCB9D3EE797A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D48136D5-BD16-AA4A-BB18-0DD4FA23046A}" srcId="{96A500EB-2523-5A44-AAE8-69B093E9FA7F}" destId="{AEF879E2-6D1A-DE48-B006-3BC6CA0AF4E6}" srcOrd="1" destOrd="0" parTransId="{F104D7F1-8D7C-4F4F-87C0-E129F80A70BB}" sibTransId="{752E0D11-8313-6D41-8B20-0553C0BF0B1D}"/>
    <dgm:cxn modelId="{7BAC649F-B5BB-4F61-956A-0BBEADC20B64}" type="presOf" srcId="{018B9225-1B4A-6D4A-8246-B96029120111}" destId="{4234BDCF-E188-F749-AF2B-6320020D0B26}" srcOrd="0" destOrd="0" presId="urn:microsoft.com/office/officeart/2005/8/layout/cycle7"/>
    <dgm:cxn modelId="{892F9325-8B9C-4A53-A02E-B3CDA83BAE4C}" type="presOf" srcId="{96A500EB-2523-5A44-AAE8-69B093E9FA7F}" destId="{5D5DD23D-E65B-3440-8FAC-991C87B9014B}" srcOrd="0" destOrd="0" presId="urn:microsoft.com/office/officeart/2005/8/layout/cycle7"/>
    <dgm:cxn modelId="{F8377EFE-3384-49BF-B74E-01F13C345DC8}" type="presOf" srcId="{AEF879E2-6D1A-DE48-B006-3BC6CA0AF4E6}" destId="{FC911533-22A2-8541-B9C3-D55706D5C10D}" srcOrd="0" destOrd="0" presId="urn:microsoft.com/office/officeart/2005/8/layout/cycle7"/>
    <dgm:cxn modelId="{5FEA7CB9-DC30-42D4-83F3-3551CA08A57D}" type="presOf" srcId="{141E2B8E-BFF5-EE41-86FC-B2ACEBBF6936}" destId="{3ABB206F-10EA-B140-84FB-C5770C18C2C8}" srcOrd="0" destOrd="0" presId="urn:microsoft.com/office/officeart/2005/8/layout/cycle7"/>
    <dgm:cxn modelId="{AF8218D5-23B8-407D-802B-5E0434BE314F}" type="presOf" srcId="{F8979496-4131-C94E-8AA7-11902542AE52}" destId="{157EC1A1-A316-7A40-8D0C-C4F38EE1E05C}" srcOrd="0" destOrd="0" presId="urn:microsoft.com/office/officeart/2005/8/layout/cycle7"/>
    <dgm:cxn modelId="{5B7BF9BE-9945-403C-930C-2DB1B6369BF4}" type="presOf" srcId="{141E2B8E-BFF5-EE41-86FC-B2ACEBBF6936}" destId="{CBE86E66-4307-264D-8E67-59D6C827E864}" srcOrd="1" destOrd="0" presId="urn:microsoft.com/office/officeart/2005/8/layout/cycle7"/>
    <dgm:cxn modelId="{FF5863EC-9910-43CC-B985-60CC467B928E}" type="presOf" srcId="{752E0D11-8313-6D41-8B20-0553C0BF0B1D}" destId="{8295B066-B654-714F-87B9-4543AE6E8FB3}" srcOrd="1" destOrd="0" presId="urn:microsoft.com/office/officeart/2005/8/layout/cycle7"/>
    <dgm:cxn modelId="{591DB1F8-76EC-1545-BD74-85BEC55C151F}" srcId="{96A500EB-2523-5A44-AAE8-69B093E9FA7F}" destId="{018B9225-1B4A-6D4A-8246-B96029120111}" srcOrd="0" destOrd="0" parTransId="{87B789E1-D24C-1542-BC99-BA372279D8C8}" sibTransId="{141E2B8E-BFF5-EE41-86FC-B2ACEBBF6936}"/>
    <dgm:cxn modelId="{B05F6E3B-007D-49DB-B033-D9B2FB7E4531}" type="presOf" srcId="{8FB378A5-D1C0-EC44-8F58-FCB9D3EE797A}" destId="{1791BBAF-7CB5-3549-8FDB-E64233472A90}" srcOrd="1" destOrd="0" presId="urn:microsoft.com/office/officeart/2005/8/layout/cycle7"/>
    <dgm:cxn modelId="{BCDA8EC7-8B05-46CE-93A9-335D4BA7FCC6}" type="presOf" srcId="{752E0D11-8313-6D41-8B20-0553C0BF0B1D}" destId="{C435DAFD-D7FF-4048-B8DB-A52D1857465F}" srcOrd="0" destOrd="0" presId="urn:microsoft.com/office/officeart/2005/8/layout/cycle7"/>
    <dgm:cxn modelId="{CB05C17A-DBA3-A041-A5C5-E023DF99BC50}" srcId="{96A500EB-2523-5A44-AAE8-69B093E9FA7F}" destId="{F8979496-4131-C94E-8AA7-11902542AE52}" srcOrd="2" destOrd="0" parTransId="{17BFDC33-24E0-5940-8613-42626519D399}" sibTransId="{8FB378A5-D1C0-EC44-8F58-FCB9D3EE797A}"/>
    <dgm:cxn modelId="{E8BD1AF5-6C7B-4146-9999-17AA5DAB6AB0}" type="presOf" srcId="{8FB378A5-D1C0-EC44-8F58-FCB9D3EE797A}" destId="{50875FB4-8095-9D4C-B873-6FF4CBDBFAE5}" srcOrd="0" destOrd="0" presId="urn:microsoft.com/office/officeart/2005/8/layout/cycle7"/>
    <dgm:cxn modelId="{6A040634-1EDC-404C-948D-6796AA838D98}" type="presParOf" srcId="{5D5DD23D-E65B-3440-8FAC-991C87B9014B}" destId="{4234BDCF-E188-F749-AF2B-6320020D0B26}" srcOrd="0" destOrd="0" presId="urn:microsoft.com/office/officeart/2005/8/layout/cycle7"/>
    <dgm:cxn modelId="{51994A11-8B82-4B29-8ADD-1570F21ADDEE}" type="presParOf" srcId="{5D5DD23D-E65B-3440-8FAC-991C87B9014B}" destId="{3ABB206F-10EA-B140-84FB-C5770C18C2C8}" srcOrd="1" destOrd="0" presId="urn:microsoft.com/office/officeart/2005/8/layout/cycle7"/>
    <dgm:cxn modelId="{DBE2ADFE-D775-4FB6-8C57-9D893BD3E3D3}" type="presParOf" srcId="{3ABB206F-10EA-B140-84FB-C5770C18C2C8}" destId="{CBE86E66-4307-264D-8E67-59D6C827E864}" srcOrd="0" destOrd="0" presId="urn:microsoft.com/office/officeart/2005/8/layout/cycle7"/>
    <dgm:cxn modelId="{82A1A02A-3ECB-47BA-90DE-604C177D41B7}" type="presParOf" srcId="{5D5DD23D-E65B-3440-8FAC-991C87B9014B}" destId="{FC911533-22A2-8541-B9C3-D55706D5C10D}" srcOrd="2" destOrd="0" presId="urn:microsoft.com/office/officeart/2005/8/layout/cycle7"/>
    <dgm:cxn modelId="{DF853D28-A825-401B-8DFB-4B47C1DDB026}" type="presParOf" srcId="{5D5DD23D-E65B-3440-8FAC-991C87B9014B}" destId="{C435DAFD-D7FF-4048-B8DB-A52D1857465F}" srcOrd="3" destOrd="0" presId="urn:microsoft.com/office/officeart/2005/8/layout/cycle7"/>
    <dgm:cxn modelId="{E0880261-50F9-49F4-BE56-E5BF47C7E6BC}" type="presParOf" srcId="{C435DAFD-D7FF-4048-B8DB-A52D1857465F}" destId="{8295B066-B654-714F-87B9-4543AE6E8FB3}" srcOrd="0" destOrd="0" presId="urn:microsoft.com/office/officeart/2005/8/layout/cycle7"/>
    <dgm:cxn modelId="{8B6A01BE-927A-4F0B-A822-94901A4DFBAE}" type="presParOf" srcId="{5D5DD23D-E65B-3440-8FAC-991C87B9014B}" destId="{157EC1A1-A316-7A40-8D0C-C4F38EE1E05C}" srcOrd="4" destOrd="0" presId="urn:microsoft.com/office/officeart/2005/8/layout/cycle7"/>
    <dgm:cxn modelId="{5D02DF29-AA56-4310-BAA2-4519711D1894}" type="presParOf" srcId="{5D5DD23D-E65B-3440-8FAC-991C87B9014B}" destId="{50875FB4-8095-9D4C-B873-6FF4CBDBFAE5}" srcOrd="5" destOrd="0" presId="urn:microsoft.com/office/officeart/2005/8/layout/cycle7"/>
    <dgm:cxn modelId="{0BF3EE28-92D9-4071-A8BE-9CDE35A69B9B}" type="presParOf" srcId="{50875FB4-8095-9D4C-B873-6FF4CBDBFAE5}" destId="{1791BBAF-7CB5-3549-8FDB-E64233472A90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Группа 1"/>
      <dsp:cNvGrpSpPr/>
    </dsp:nvGrpSpPr>
    <dsp:grpSpPr>
      <a:xfrm>
        <a:off x="0" y="0"/>
        <a:ext cx="5585792" cy="3417242"/>
        <a:chOff x="0" y="0"/>
        <a:chExt cx="5585792" cy="3417242"/>
      </a:xfrm>
    </dsp:grpSpPr>
    <dsp:sp modelId="{4234BDCF-E188-F749-AF2B-6320020D0B26}">
      <dsp:nvSpPr>
        <dsp:cNvPr id="3" name="Скругленный прямоугольник 2"/>
        <dsp:cNvSpPr/>
      </dsp:nvSpPr>
      <dsp:spPr bwMode="white">
        <a:xfrm>
          <a:off x="1302598" y="431940"/>
          <a:ext cx="1771563" cy="885781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83820" tIns="83820" rIns="83820" bIns="8382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smtClean="0">
              <a:solidFill>
                <a:sysClr val="windowText" lastClr="000000"/>
              </a:solidFill>
              <a:latin typeface="Calibri" panose="020F0502020204030204"/>
              <a:ea typeface="+mn-ea"/>
              <a:cs typeface="+mn-cs"/>
            </a:rPr>
            <a:t>Вызов</a:t>
          </a:r>
          <a:endParaRPr lang="ru-RU" dirty="0">
            <a:solidFill>
              <a:sysClr val="windowText" lastClr="000000"/>
            </a:solidFill>
            <a:latin typeface="Calibri" panose="020F0502020204030204"/>
            <a:ea typeface="+mn-ea"/>
            <a:cs typeface="+mn-cs"/>
          </a:endParaRPr>
        </a:p>
      </dsp:txBody>
      <dsp:txXfrm>
        <a:off x="1302598" y="431940"/>
        <a:ext cx="1771563" cy="885781"/>
      </dsp:txXfrm>
    </dsp:sp>
    <dsp:sp modelId="{3ABB206F-10EA-B140-84FB-C5770C18C2C8}">
      <dsp:nvSpPr>
        <dsp:cNvPr id="4" name="Двойная стрелка влево/вправо 3"/>
        <dsp:cNvSpPr/>
      </dsp:nvSpPr>
      <dsp:spPr bwMode="white">
        <a:xfrm rot="3110561">
          <a:off x="2828304" y="1792674"/>
          <a:ext cx="882879" cy="31002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0" tIns="0" rIns="0" bIns="0" anchor="ctr"/>
        <a:lstStyle>
          <a:lvl1pPr algn="ctr">
            <a:defRPr sz="1200"/>
          </a:lvl1pPr>
          <a:lvl2pPr marL="57150" indent="-57150" algn="ctr">
            <a:defRPr sz="900"/>
          </a:lvl2pPr>
          <a:lvl3pPr marL="114300" indent="-57150" algn="ctr">
            <a:defRPr sz="900"/>
          </a:lvl3pPr>
          <a:lvl4pPr marL="171450" indent="-57150" algn="ctr">
            <a:defRPr sz="900"/>
          </a:lvl4pPr>
          <a:lvl5pPr marL="228600" indent="-57150" algn="ctr">
            <a:defRPr sz="900"/>
          </a:lvl5pPr>
          <a:lvl6pPr marL="285750" indent="-57150" algn="ctr">
            <a:defRPr sz="900"/>
          </a:lvl6pPr>
          <a:lvl7pPr marL="342900" indent="-57150" algn="ctr">
            <a:defRPr sz="900"/>
          </a:lvl7pPr>
          <a:lvl8pPr marL="400050" indent="-57150" algn="ctr">
            <a:defRPr sz="900"/>
          </a:lvl8pPr>
          <a:lvl9pPr marL="457200" indent="-57150" algn="ctr">
            <a:defRPr sz="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 rot="3110561">
        <a:off x="2828304" y="1792674"/>
        <a:ext cx="882879" cy="310024"/>
      </dsp:txXfrm>
    </dsp:sp>
    <dsp:sp modelId="{FC911533-22A2-8541-B9C3-D55706D5C10D}">
      <dsp:nvSpPr>
        <dsp:cNvPr id="5" name="Скругленный прямоугольник 4"/>
        <dsp:cNvSpPr/>
      </dsp:nvSpPr>
      <dsp:spPr bwMode="white">
        <a:xfrm>
          <a:off x="2874820" y="2432944"/>
          <a:ext cx="1771563" cy="885781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83820" tIns="83820" rIns="83820" bIns="8382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smtClean="0">
              <a:solidFill>
                <a:srgbClr val="000000"/>
              </a:solidFill>
              <a:latin typeface="Calibri" panose="020F0502020204030204"/>
              <a:ea typeface="+mn-ea"/>
              <a:cs typeface="+mn-cs"/>
            </a:rPr>
            <a:t>Осмысление</a:t>
          </a:r>
          <a:endParaRPr lang="ru-RU" dirty="0">
            <a:solidFill>
              <a:srgbClr val="000000"/>
            </a:solidFill>
            <a:latin typeface="Calibri" panose="020F0502020204030204"/>
            <a:ea typeface="+mn-ea"/>
            <a:cs typeface="+mn-cs"/>
          </a:endParaRPr>
        </a:p>
      </dsp:txBody>
      <dsp:txXfrm>
        <a:off x="2874820" y="2432944"/>
        <a:ext cx="1771563" cy="885781"/>
      </dsp:txXfrm>
    </dsp:sp>
    <dsp:sp modelId="{C435DAFD-D7FF-4048-B8DB-A52D1857465F}">
      <dsp:nvSpPr>
        <dsp:cNvPr id="6" name="Двойная стрелка влево/вправо 5"/>
        <dsp:cNvSpPr/>
      </dsp:nvSpPr>
      <dsp:spPr bwMode="white">
        <a:xfrm rot="10714548">
          <a:off x="1881752" y="2756560"/>
          <a:ext cx="882879" cy="31002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rot="10800000" lIns="0" tIns="0" rIns="0" bIns="0" anchor="ctr"/>
        <a:lstStyle>
          <a:lvl1pPr algn="ctr">
            <a:defRPr sz="1200"/>
          </a:lvl1pPr>
          <a:lvl2pPr marL="57150" indent="-57150" algn="ctr">
            <a:defRPr sz="900"/>
          </a:lvl2pPr>
          <a:lvl3pPr marL="114300" indent="-57150" algn="ctr">
            <a:defRPr sz="900"/>
          </a:lvl3pPr>
          <a:lvl4pPr marL="171450" indent="-57150" algn="ctr">
            <a:defRPr sz="900"/>
          </a:lvl4pPr>
          <a:lvl5pPr marL="228600" indent="-57150" algn="ctr">
            <a:defRPr sz="900"/>
          </a:lvl5pPr>
          <a:lvl6pPr marL="285750" indent="-57150" algn="ctr">
            <a:defRPr sz="900"/>
          </a:lvl6pPr>
          <a:lvl7pPr marL="342900" indent="-57150" algn="ctr">
            <a:defRPr sz="900"/>
          </a:lvl7pPr>
          <a:lvl8pPr marL="400050" indent="-57150" algn="ctr">
            <a:defRPr sz="900"/>
          </a:lvl8pPr>
          <a:lvl9pPr marL="457200" indent="-57150" algn="ctr">
            <a:defRPr sz="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 rot="10714548">
        <a:off x="1881752" y="2756560"/>
        <a:ext cx="882879" cy="310024"/>
      </dsp:txXfrm>
    </dsp:sp>
    <dsp:sp modelId="{157EC1A1-A316-7A40-8D0C-C4F38EE1E05C}">
      <dsp:nvSpPr>
        <dsp:cNvPr id="7" name="Скругленный прямоугольник 6"/>
        <dsp:cNvSpPr/>
      </dsp:nvSpPr>
      <dsp:spPr bwMode="white">
        <a:xfrm>
          <a:off x="0" y="2504418"/>
          <a:ext cx="1771563" cy="885781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83820" tIns="83820" rIns="83820" bIns="8382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smtClean="0">
              <a:solidFill>
                <a:srgbClr val="000000"/>
              </a:solidFill>
              <a:latin typeface="Calibri" panose="020F0502020204030204"/>
              <a:ea typeface="+mn-ea"/>
              <a:cs typeface="+mn-cs"/>
            </a:rPr>
            <a:t>Рефлексия</a:t>
          </a:r>
          <a:endParaRPr lang="ru-RU" dirty="0">
            <a:solidFill>
              <a:srgbClr val="000000"/>
            </a:solidFill>
            <a:latin typeface="Calibri" panose="020F0502020204030204"/>
            <a:ea typeface="+mn-ea"/>
            <a:cs typeface="+mn-cs"/>
          </a:endParaRPr>
        </a:p>
      </dsp:txBody>
      <dsp:txXfrm>
        <a:off x="0" y="2504418"/>
        <a:ext cx="1771563" cy="885781"/>
      </dsp:txXfrm>
    </dsp:sp>
    <dsp:sp modelId="{50875FB4-8095-9D4C-B873-6FF4CBDBFAE5}">
      <dsp:nvSpPr>
        <dsp:cNvPr id="8" name="Двойная стрелка влево/вправо 7"/>
        <dsp:cNvSpPr/>
      </dsp:nvSpPr>
      <dsp:spPr bwMode="white">
        <a:xfrm rot="-3470983">
          <a:off x="611630" y="1960336"/>
          <a:ext cx="882879" cy="31002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0" tIns="0" rIns="0" bIns="0" anchor="ctr"/>
        <a:lstStyle>
          <a:lvl1pPr algn="ctr">
            <a:defRPr sz="1200"/>
          </a:lvl1pPr>
          <a:lvl2pPr marL="57150" indent="-57150" algn="ctr">
            <a:defRPr sz="900"/>
          </a:lvl2pPr>
          <a:lvl3pPr marL="114300" indent="-57150" algn="ctr">
            <a:defRPr sz="900"/>
          </a:lvl3pPr>
          <a:lvl4pPr marL="171450" indent="-57150" algn="ctr">
            <a:defRPr sz="900"/>
          </a:lvl4pPr>
          <a:lvl5pPr marL="228600" indent="-57150" algn="ctr">
            <a:defRPr sz="900"/>
          </a:lvl5pPr>
          <a:lvl6pPr marL="285750" indent="-57150" algn="ctr">
            <a:defRPr sz="900"/>
          </a:lvl6pPr>
          <a:lvl7pPr marL="342900" indent="-57150" algn="ctr">
            <a:defRPr sz="900"/>
          </a:lvl7pPr>
          <a:lvl8pPr marL="400050" indent="-57150" algn="ctr">
            <a:defRPr sz="900"/>
          </a:lvl8pPr>
          <a:lvl9pPr marL="457200" indent="-57150" algn="ctr">
            <a:defRPr sz="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 rot="-3470983">
        <a:off x="611630" y="1960336"/>
        <a:ext cx="882879" cy="3100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Sty" val="arr"/>
                    <dgm:param type="endSty" val="arr"/>
                    <dgm:param type="begPts" val="radial"/>
                    <dgm:param type="endPts" val="radial"/>
                  </dgm:alg>
                </dgm:if>
                <dgm:else name="Name8">
                  <dgm:alg type="conn">
                    <dgm:param type="begSty" val="arr"/>
                    <dgm:param type="endSty" val="arr"/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3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AE137D0-B77F-4A06-8F8E-67710829BF0C}" type="datetimeFigureOut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6084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31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Образец текста</a:t>
            </a:r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Второй уровень</a:t>
            </a:r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Третий уровень</a:t>
            </a:r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Четвертый уровень</a:t>
            </a:r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Пятый уровень</a:t>
            </a:r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>
              <a:buNone/>
            </a:pPr>
            <a:fld id="{9A0DB2DC-4C9A-4742-B13C-FB6460FD3503}" type="slidenum">
              <a:rPr lang="ru-RU" altLang="ru-RU" sz="1200" dirty="0"/>
            </a:fld>
            <a:endParaRPr lang="ru-RU" altLang="ru-RU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 defTabSz="457200" eaLnBrk="1" hangingPunct="1">
              <a:spcBef>
                <a:spcPct val="0"/>
              </a:spcBef>
            </a:pPr>
            <a:endParaRPr lang="ru-RU" alt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79014EB-3371-466C-B743-42760509C296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5E79394-139D-432C-8FF5-DC4C92EC844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9EBD154-DBEA-490E-9568-AD647B5B8965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0947E32-525D-4262-9E0C-5DCE10D184E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6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C6CB6CD-FE13-45D2-823F-186E492DA37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7"/>
          <p:cNvSpPr>
            <a:spLocks noGrp="1"/>
          </p:cNvSpPr>
          <p:nvPr>
            <p:ph type="ftr" sz="quarter" idx="1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8"/>
          <p:cNvSpPr>
            <a:spLocks noGrp="1"/>
          </p:cNvSpPr>
          <p:nvPr>
            <p:ph type="sldNum" sz="quarter" idx="1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4" name="Дата 2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770BD8D-F2EA-4713-8BC4-AD0ED7C0E28A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Дата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ABCA194-26D1-49A4-850F-889F31CA97DA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4" name="Дата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557994C-3A77-4ECA-980B-D66D48751DB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4" name="Дата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6F61F01-D8CA-403F-9217-968CBE55BC57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F72195E-F951-49AD-84C8-23A47FAE681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0EE8AC0-347F-4EF1-95D9-170FA775FD2B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79014EB-3371-466C-B743-42760509C296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5E79394-139D-432C-8FF5-DC4C92EC844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9EBD154-DBEA-490E-9568-AD647B5B8965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0947E32-525D-4262-9E0C-5DCE10D184E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6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C6CB6CD-FE13-45D2-823F-186E492DA374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7"/>
          <p:cNvSpPr>
            <a:spLocks noGrp="1"/>
          </p:cNvSpPr>
          <p:nvPr>
            <p:ph type="ftr" sz="quarter" idx="1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8"/>
          <p:cNvSpPr>
            <a:spLocks noGrp="1"/>
          </p:cNvSpPr>
          <p:nvPr>
            <p:ph type="sldNum" sz="quarter" idx="1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4" name="Дата 2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770BD8D-F2EA-4713-8BC4-AD0ED7C0E28A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Дата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ABCA194-26D1-49A4-850F-889F31CA97DA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4" name="Дата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557994C-3A77-4ECA-980B-D66D48751DB8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4" name="Дата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6F61F01-D8CA-403F-9217-968CBE55BC57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F72195E-F951-49AD-84C8-23A47FAE6812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0EE8AC0-347F-4EF1-95D9-170FA775FD2B}" type="datetimeFigureOut"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 panose="020F0502020204030204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>
                <a:solidFill>
                  <a:srgbClr val="000000"/>
                </a:solidFill>
              </a:rPr>
            </a:fld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0" y="6611938"/>
            <a:ext cx="1449388" cy="2460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ru-RU" altLang="ru-RU" sz="1000" dirty="0">
                <a:solidFill>
                  <a:srgbClr val="E6E0EC"/>
                </a:solidFill>
                <a:latin typeface="Mistral" panose="03090702030407020403" pitchFamily="66" charset="0"/>
              </a:rPr>
              <a:t>© Фокина Лидия Петровна </a:t>
            </a:r>
            <a:endParaRPr lang="ru-RU" altLang="ru-RU" sz="1000" dirty="0">
              <a:solidFill>
                <a:srgbClr val="E6E0EC"/>
              </a:solidFill>
              <a:latin typeface="Mistral" panose="03090702030407020403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7250" y="214313"/>
            <a:ext cx="8072438" cy="6429375"/>
          </a:xfrm>
          <a:prstGeom prst="rect">
            <a:avLst/>
          </a:prstGeom>
          <a:solidFill>
            <a:srgbClr val="D1B2E8"/>
          </a:solidFill>
          <a:ln w="38100" cap="rnd">
            <a:solidFill>
              <a:srgbClr val="B07B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357158" y="1000108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10" name="Овал 9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Овал 10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Овал 11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Овал 12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Овал 13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" name="Группа 14"/>
          <p:cNvGrpSpPr/>
          <p:nvPr/>
        </p:nvGrpSpPr>
        <p:grpSpPr>
          <a:xfrm>
            <a:off x="357158" y="1658925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16" name="Овал 15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Овал 16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Овал 17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Овал 18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Овал 19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" name="Группа 20"/>
          <p:cNvGrpSpPr/>
          <p:nvPr/>
        </p:nvGrpSpPr>
        <p:grpSpPr>
          <a:xfrm>
            <a:off x="357158" y="2317742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22" name="Овал 21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Овал 22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Овал 23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Овал 24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Овал 25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" name="Группа 26"/>
          <p:cNvGrpSpPr/>
          <p:nvPr/>
        </p:nvGrpSpPr>
        <p:grpSpPr>
          <a:xfrm>
            <a:off x="357158" y="2976559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28" name="Овал 27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9" name="Овал 28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" name="Овал 29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" name="Овал 30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Овал 31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6" name="Группа 32"/>
          <p:cNvGrpSpPr/>
          <p:nvPr/>
        </p:nvGrpSpPr>
        <p:grpSpPr>
          <a:xfrm>
            <a:off x="357158" y="3635376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34" name="Овал 33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Овал 34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Овал 35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7" name="Овал 36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Овал 37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7" name="Группа 38"/>
          <p:cNvGrpSpPr/>
          <p:nvPr/>
        </p:nvGrpSpPr>
        <p:grpSpPr>
          <a:xfrm>
            <a:off x="357158" y="4294193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40" name="Овал 39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Овал 40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Овал 41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Овал 42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Овал 43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" name="Группа 44"/>
          <p:cNvGrpSpPr/>
          <p:nvPr/>
        </p:nvGrpSpPr>
        <p:grpSpPr>
          <a:xfrm>
            <a:off x="357158" y="4953010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46" name="Овал 45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Овал 46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Овал 47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Овал 48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Овал 49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5" name="Группа 50"/>
          <p:cNvGrpSpPr/>
          <p:nvPr/>
        </p:nvGrpSpPr>
        <p:grpSpPr>
          <a:xfrm>
            <a:off x="357158" y="6270645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52" name="Овал 51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Овал 52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Овал 53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Овал 54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Овал 55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1" name="Группа 56"/>
          <p:cNvGrpSpPr/>
          <p:nvPr/>
        </p:nvGrpSpPr>
        <p:grpSpPr>
          <a:xfrm>
            <a:off x="357158" y="5611827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58" name="Овал 57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9" name="Овал 58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0" name="Овал 59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Овал 60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2" name="Овал 61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7" name="Группа 63"/>
          <p:cNvGrpSpPr/>
          <p:nvPr/>
        </p:nvGrpSpPr>
        <p:grpSpPr>
          <a:xfrm>
            <a:off x="357158" y="341291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65" name="Овал 64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6" name="Овал 65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7" name="Овал 66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8" name="Овал 67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9" name="Овал 68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0" y="6611938"/>
            <a:ext cx="1449388" cy="2460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ru-RU" altLang="ru-RU" sz="1000" dirty="0">
                <a:solidFill>
                  <a:srgbClr val="E6E0EC"/>
                </a:solidFill>
                <a:latin typeface="Mistral" panose="03090702030407020403" pitchFamily="66" charset="0"/>
              </a:rPr>
              <a:t>© Фокина Лидия Петровна </a:t>
            </a:r>
            <a:endParaRPr lang="ru-RU" altLang="ru-RU" sz="1000" dirty="0">
              <a:solidFill>
                <a:srgbClr val="E6E0EC"/>
              </a:solidFill>
              <a:latin typeface="Mistral" panose="03090702030407020403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7250" y="214313"/>
            <a:ext cx="8072438" cy="6429375"/>
          </a:xfrm>
          <a:prstGeom prst="rect">
            <a:avLst/>
          </a:prstGeom>
          <a:solidFill>
            <a:srgbClr val="D1B2E8"/>
          </a:solidFill>
          <a:ln w="38100" cap="rnd">
            <a:solidFill>
              <a:srgbClr val="B07B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357158" y="1000108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10" name="Овал 9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Овал 10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Овал 11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Овал 12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Овал 13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" name="Группа 14"/>
          <p:cNvGrpSpPr/>
          <p:nvPr/>
        </p:nvGrpSpPr>
        <p:grpSpPr>
          <a:xfrm>
            <a:off x="357158" y="1658925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16" name="Овал 15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Овал 16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Овал 17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Овал 18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Овал 19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" name="Группа 20"/>
          <p:cNvGrpSpPr/>
          <p:nvPr/>
        </p:nvGrpSpPr>
        <p:grpSpPr>
          <a:xfrm>
            <a:off x="357158" y="2317742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22" name="Овал 21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Овал 22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Овал 23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Овал 24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Овал 25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" name="Группа 26"/>
          <p:cNvGrpSpPr/>
          <p:nvPr/>
        </p:nvGrpSpPr>
        <p:grpSpPr>
          <a:xfrm>
            <a:off x="357158" y="2976559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28" name="Овал 27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9" name="Овал 28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" name="Овал 29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" name="Овал 30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Овал 31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6" name="Группа 32"/>
          <p:cNvGrpSpPr/>
          <p:nvPr/>
        </p:nvGrpSpPr>
        <p:grpSpPr>
          <a:xfrm>
            <a:off x="357158" y="3635376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34" name="Овал 33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Овал 34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Овал 35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7" name="Овал 36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Овал 37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7" name="Группа 38"/>
          <p:cNvGrpSpPr/>
          <p:nvPr/>
        </p:nvGrpSpPr>
        <p:grpSpPr>
          <a:xfrm>
            <a:off x="357158" y="4294193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40" name="Овал 39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Овал 40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Овал 41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Овал 42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Овал 43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" name="Группа 44"/>
          <p:cNvGrpSpPr/>
          <p:nvPr/>
        </p:nvGrpSpPr>
        <p:grpSpPr>
          <a:xfrm>
            <a:off x="357158" y="4953010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46" name="Овал 45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Овал 46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Овал 47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Овал 48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Овал 49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5" name="Группа 50"/>
          <p:cNvGrpSpPr/>
          <p:nvPr/>
        </p:nvGrpSpPr>
        <p:grpSpPr>
          <a:xfrm>
            <a:off x="357158" y="6270645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52" name="Овал 51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Овал 52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Овал 53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Овал 54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Овал 55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1" name="Группа 56"/>
          <p:cNvGrpSpPr/>
          <p:nvPr/>
        </p:nvGrpSpPr>
        <p:grpSpPr>
          <a:xfrm>
            <a:off x="357158" y="5611827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58" name="Овал 57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9" name="Овал 58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0" name="Овал 59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Овал 60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2" name="Овал 61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7" name="Группа 63"/>
          <p:cNvGrpSpPr/>
          <p:nvPr/>
        </p:nvGrpSpPr>
        <p:grpSpPr>
          <a:xfrm>
            <a:off x="357158" y="341291"/>
            <a:ext cx="928662" cy="214314"/>
            <a:chOff x="2714612" y="3143248"/>
            <a:chExt cx="2857520" cy="928694"/>
          </a:xfrm>
          <a:solidFill>
            <a:srgbClr val="7030A0"/>
          </a:solidFill>
        </p:grpSpPr>
        <p:sp>
          <p:nvSpPr>
            <p:cNvPr id="65" name="Овал 64"/>
            <p:cNvSpPr/>
            <p:nvPr/>
          </p:nvSpPr>
          <p:spPr>
            <a:xfrm>
              <a:off x="4786314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6" name="Овал 65"/>
            <p:cNvSpPr/>
            <p:nvPr/>
          </p:nvSpPr>
          <p:spPr>
            <a:xfrm>
              <a:off x="2714612" y="3214686"/>
              <a:ext cx="785818" cy="785818"/>
            </a:xfrm>
            <a:prstGeom prst="ellipse">
              <a:avLst/>
            </a:prstGeom>
            <a:grpFill/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7" name="Овал 66"/>
            <p:cNvSpPr/>
            <p:nvPr/>
          </p:nvSpPr>
          <p:spPr>
            <a:xfrm>
              <a:off x="4929190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8" name="Овал 67"/>
            <p:cNvSpPr/>
            <p:nvPr/>
          </p:nvSpPr>
          <p:spPr>
            <a:xfrm>
              <a:off x="2857488" y="3357562"/>
              <a:ext cx="500066" cy="50006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9" name="Овал 68"/>
            <p:cNvSpPr/>
            <p:nvPr/>
          </p:nvSpPr>
          <p:spPr>
            <a:xfrm>
              <a:off x="3071802" y="3143248"/>
              <a:ext cx="2143140" cy="928694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oleObject" Target="../embeddings/Workbook2.xls"/><Relationship Id="rId2" Type="http://schemas.openxmlformats.org/officeDocument/2006/relationships/image" Target="../media/image3.png"/><Relationship Id="rId1" Type="http://schemas.openxmlformats.org/officeDocument/2006/relationships/oleObject" Target="../embeddings/Workbook1.xls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7.png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chart" Target="../charts/char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6"/>
          <p:cNvSpPr txBox="1"/>
          <p:nvPr/>
        </p:nvSpPr>
        <p:spPr>
          <a:xfrm>
            <a:off x="1063160" y="-243408"/>
            <a:ext cx="7992888" cy="4608512"/>
          </a:xfrm>
          <a:prstGeom prst="rect">
            <a:avLst/>
          </a:prstGeom>
          <a:ln>
            <a:noFill/>
          </a:ln>
        </p:spPr>
        <p:txBody>
          <a:bodyPr lIns="45720" tIns="0" rIns="45720" bIns="0" anchor="b">
            <a:normAutofit fontScale="250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ru-RU" sz="38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br>
              <a:rPr kumimoji="0" lang="ru-RU" sz="38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br>
              <a:rPr kumimoji="0" lang="ru-RU" sz="38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br>
              <a:rPr kumimoji="0" lang="ru-RU" sz="3800" b="1" i="0" u="none" strike="noStrike" kern="1200" cap="all" spc="30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1200" b="1" i="0" u="none" strike="noStrike" kern="1200" cap="all" spc="0" normalizeH="0" baseline="0" noProof="0" dirty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Формирование читательской компетенции младших школьников средствами современных </a:t>
            </a:r>
            <a:r>
              <a:rPr kumimoji="0" lang="ru-RU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технологий, </a:t>
            </a:r>
            <a:r>
              <a:rPr kumimoji="0" lang="en-US" altLang="en-US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приём</a:t>
            </a:r>
            <a:r>
              <a:rPr kumimoji="0" lang="ru-RU" altLang="en-US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ов, </a:t>
            </a:r>
            <a:r>
              <a:rPr kumimoji="0" lang="en-US" altLang="en-US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сервисов</a:t>
            </a:r>
            <a:r>
              <a:rPr kumimoji="0" lang="en-US" altLang="ru-RU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 </a:t>
            </a:r>
            <a:r>
              <a:rPr kumimoji="0" lang="en-US" altLang="en-US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и</a:t>
            </a:r>
            <a:r>
              <a:rPr kumimoji="0" lang="en-US" altLang="ru-RU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 </a:t>
            </a:r>
            <a:r>
              <a:rPr kumimoji="0" lang="en-US" altLang="en-US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онлайн</a:t>
            </a:r>
            <a:r>
              <a:rPr kumimoji="0" lang="en-US" altLang="ru-RU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-</a:t>
            </a:r>
            <a:r>
              <a:rPr kumimoji="0" lang="en-US" altLang="en-US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инструментов</a:t>
            </a:r>
            <a:r>
              <a:rPr kumimoji="0" lang="ru-RU" altLang="en-US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 </a:t>
            </a:r>
            <a:r>
              <a:rPr kumimoji="0" lang="ru-RU" sz="11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Times New Roman" panose="02020603050405020304"/>
                <a:cs typeface="+mj-cs"/>
              </a:rPr>
              <a:t>на уроках литературного чтения</a:t>
            </a:r>
            <a:endParaRPr kumimoji="0" lang="ru-RU" sz="11200" b="1" i="0" u="none" strike="noStrike" kern="1200" cap="all" spc="0" normalizeH="0" baseline="0" noProof="0" dirty="0" smtClean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Times New Roman" panose="02020603050405020304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ru-RU" sz="75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 panose="020B0603020202020204" pitchFamily="34" charset="0"/>
                <a:ea typeface="+mj-ea"/>
                <a:cs typeface="Times New Roman" panose="02020603050405020304" pitchFamily="18" charset="0"/>
              </a:rPr>
            </a:br>
            <a:br>
              <a:rPr kumimoji="0" lang="ru-RU" sz="38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br>
              <a:rPr kumimoji="0" lang="ru-RU" sz="38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br>
              <a:rPr kumimoji="0" lang="ru-RU" sz="38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r>
              <a:rPr kumimoji="0" lang="ru-RU" sz="38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endParaRPr kumimoji="0" lang="ru-RU" sz="38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gradFill>
                <a:gsLst>
                  <a:gs pos="0">
                    <a:srgbClr val="F9B639">
                      <a:tint val="13000"/>
                    </a:srgbClr>
                  </a:gs>
                  <a:gs pos="10000">
                    <a:srgbClr val="F9B639">
                      <a:tint val="20000"/>
                    </a:srgbClr>
                  </a:gs>
                  <a:gs pos="49000">
                    <a:srgbClr val="F9B639">
                      <a:tint val="70000"/>
                    </a:srgbClr>
                  </a:gs>
                  <a:gs pos="50000">
                    <a:srgbClr val="F9B639">
                      <a:tint val="97000"/>
                    </a:srgbClr>
                  </a:gs>
                  <a:gs pos="100000">
                    <a:srgbClr val="F9B639">
                      <a:tint val="20000"/>
                    </a:srgbClr>
                  </a:gs>
                </a:gsLst>
                <a:lin ang="5400000" scaled="1"/>
              </a:gra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3350" y="4508500"/>
            <a:ext cx="2989263" cy="1846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6" name="Прямоугольник 1"/>
          <p:cNvSpPr/>
          <p:nvPr/>
        </p:nvSpPr>
        <p:spPr>
          <a:xfrm>
            <a:off x="4521200" y="4770438"/>
            <a:ext cx="4535488" cy="16300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ru-RU" alt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Aharoni" panose="02010803020104030203" pitchFamily="2" charset="-79"/>
              </a:rPr>
              <a:t> </a:t>
            </a: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Aharoni" panose="02010803020104030203" pitchFamily="2" charset="-79"/>
              </a:rPr>
              <a:t>Семенова Ольга Владимировна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ea typeface="Aharoni" panose="02010803020104030203" pitchFamily="2" charset="-79"/>
            </a:endParaRPr>
          </a:p>
          <a:p>
            <a:pPr algn="ctr"/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Aharoni" panose="02010803020104030203" pitchFamily="2" charset="-79"/>
              </a:rPr>
              <a:t>учитель начальных классов 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ea typeface="Aharoni" panose="02010803020104030203" pitchFamily="2" charset="-79"/>
            </a:endParaRPr>
          </a:p>
          <a:p>
            <a:pPr algn="ctr"/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Aharoni" panose="02010803020104030203" pitchFamily="2" charset="-79"/>
              </a:rPr>
              <a:t>МАОУ «СОШ №5 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ea typeface="Aharoni" panose="02010803020104030203" pitchFamily="2" charset="-79"/>
            </a:endParaRPr>
          </a:p>
          <a:p>
            <a:pPr algn="ctr"/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Aharoni" panose="02010803020104030203" pitchFamily="2" charset="-79"/>
              </a:rPr>
              <a:t>«НТЦ им. И.В. Мичурина»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ea typeface="Aharoni" panose="02010803020104030203" pitchFamily="2" charset="-79"/>
            </a:endParaRPr>
          </a:p>
          <a:p>
            <a:pPr algn="ctr"/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ea typeface="Aharoni" panose="02010803020104030203" pitchFamily="2" charset="-79"/>
              </a:rPr>
              <a:t> Мичуринск, Тамбовская область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ea typeface="Aharoni" panose="02010803020104030203" pitchFamily="2" charset="-79"/>
            </a:endParaRPr>
          </a:p>
        </p:txBody>
      </p:sp>
      <p:sp>
        <p:nvSpPr>
          <p:cNvPr id="13317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51725" y="260350"/>
            <a:ext cx="1404938" cy="576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TextBox 2"/>
          <p:cNvSpPr txBox="1"/>
          <p:nvPr/>
        </p:nvSpPr>
        <p:spPr>
          <a:xfrm>
            <a:off x="1366838" y="836613"/>
            <a:ext cx="6880225" cy="1570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ru-RU" altLang="ru-RU" sz="16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 введением стандартов второго поколения  обозначились новые цели современного образования: развитие личности, владеющей обобщенными способами учебной деятельности, умеющей учиться самостоятельно. Это умение напрямую связано с </a:t>
            </a:r>
            <a:r>
              <a:rPr lang="ru-RU" altLang="ru-RU" sz="1600" b="1" dirty="0">
                <a:latin typeface="Calibri" panose="020F0502020204030204" pitchFamily="34" charset="0"/>
                <a:cs typeface="Times New Roman" panose="02020603050405020304" pitchFamily="18" charset="0"/>
              </a:rPr>
              <a:t> формированием читательской компетенции как основы  составляющей ключевых компетенций и внедрением инновационных технологий. </a:t>
            </a:r>
            <a:endParaRPr lang="ru-RU" altLang="ru-RU" sz="1600" b="1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4340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78397" y="260348"/>
            <a:ext cx="2255746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Введение</a:t>
            </a:r>
            <a:endParaRPr kumimoji="0" lang="ru-RU" sz="32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060848"/>
            <a:ext cx="7848872" cy="39333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ru-RU" sz="2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Актуальность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Современное общество ставит перед образовательными учреждениями задачу подготовки человека думающего, выпускника,      способного активно участвовать в созидательной жизнедеятельности, проявлять инициативу, независимость и  ответственность. В решении этой задачи важнейшую роль играет художественная литература. Обучение чтению является неотъемлемой частью общего образования человека. Именно чтение представляет собой важнейший способ освоения и поддержания любого жизненно важного знания (в том числе и профессионального). Поэтому появилась острая необходимость в разработке и внедрения опыта по формированию читательской компетенции как основы  составляющей ключевых компетенций с применением  средств современных технологий.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Диаграмма 3"/>
          <p:cNvGraphicFramePr/>
          <p:nvPr/>
        </p:nvGraphicFramePr>
        <p:xfrm>
          <a:off x="722313" y="2708275"/>
          <a:ext cx="4311650" cy="370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" imgW="6193790" imgH="4163695" progId="Excel.Chart.8">
                  <p:embed/>
                </p:oleObj>
              </mc:Choice>
              <mc:Fallback>
                <p:oleObj name="" r:id="rId1" imgW="6193790" imgH="4163695" progId="Excel.Chart.8">
                  <p:embed/>
                  <p:pic>
                    <p:nvPicPr>
                      <p:cNvPr id="0" name="Изображение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22313" y="2708275"/>
                        <a:ext cx="4311650" cy="3702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251665"/>
            <a:ext cx="3816424" cy="1902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Уровень </a:t>
            </a:r>
            <a:r>
              <a:rPr kumimoji="0" lang="ru-RU" sz="2000" b="1" i="0" u="none" strike="noStrike" kern="1200" cap="all" spc="0" normalizeH="0" baseline="0" noProof="0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сформированности</a:t>
            </a:r>
            <a:r>
              <a:rPr kumimoji="0" lang="ru-RU" sz="20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 основ читательской компетентности </a:t>
            </a:r>
            <a:endParaRPr kumimoji="0" lang="ru-RU" sz="20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диагностика Чабановой Т.А</a:t>
            </a:r>
            <a:endParaRPr kumimoji="0" lang="ru-RU" sz="18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46948" y="251665"/>
            <a:ext cx="3645532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СФОРМИРОВАННОСТЬ ЧИТАТЕЛЬСКИХ УМЕНИЙ</a:t>
            </a:r>
            <a:endParaRPr kumimoji="0" lang="ru-RU" sz="18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(методика М. П. </a:t>
            </a:r>
            <a:r>
              <a:rPr kumimoji="0" lang="ru-RU" sz="1800" b="1" i="0" u="none" strike="noStrike" kern="1200" cap="all" spc="0" normalizeH="0" baseline="0" noProof="0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Воюшиной</a:t>
            </a:r>
            <a:r>
              <a:rPr kumimoji="0" lang="ru-RU" sz="1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ru-RU" sz="1800" b="1" i="0" u="none" strike="noStrike" kern="1200" cap="all" spc="0" normalizeH="0" baseline="0" noProof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адаптированная  </a:t>
            </a:r>
            <a:endParaRPr kumimoji="0" lang="ru-RU" sz="1800" b="1" i="0" u="none" strike="noStrike" kern="1200" cap="all" spc="0" normalizeH="0" baseline="0" noProof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all" spc="0" normalizeH="0" baseline="0" noProof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С</a:t>
            </a:r>
            <a:r>
              <a:rPr kumimoji="0" lang="ru-RU" sz="1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. В. </a:t>
            </a:r>
            <a:r>
              <a:rPr kumimoji="0" lang="ru-RU" sz="1800" b="1" i="0" u="none" strike="noStrike" kern="1200" cap="all" spc="0" normalizeH="0" baseline="0" noProof="0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Самыкиной</a:t>
            </a:r>
            <a:r>
              <a:rPr kumimoji="0" lang="ru-RU" sz="1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)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5366" name="Объект 3"/>
          <p:cNvGraphicFramePr/>
          <p:nvPr/>
        </p:nvGraphicFramePr>
        <p:xfrm>
          <a:off x="5246688" y="2486025"/>
          <a:ext cx="3646487" cy="354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3" imgW="6193790" imgH="4163695" progId="Excel.Chart.8">
                  <p:embed/>
                </p:oleObj>
              </mc:Choice>
              <mc:Fallback>
                <p:oleObj name="" r:id="rId3" imgW="6193790" imgH="4163695" progId="Excel.Chart.8">
                  <p:embed/>
                  <p:pic>
                    <p:nvPicPr>
                      <p:cNvPr id="0" name="Изображение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46688" y="2486025"/>
                        <a:ext cx="3646487" cy="3544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 txBox="1"/>
          <p:nvPr/>
        </p:nvSpPr>
        <p:spPr>
          <a:xfrm>
            <a:off x="-900608" y="188640"/>
            <a:ext cx="7239000" cy="720080"/>
          </a:xfrm>
          <a:prstGeom prst="rect">
            <a:avLst/>
          </a:prstGeom>
        </p:spPr>
        <p:txBody>
          <a:bodyPr lIns="45720" tIns="0" rIns="45720" bIns="0" anchor="b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Проблема</a:t>
            </a:r>
            <a:endParaRPr kumimoji="0" lang="ru-RU" sz="32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8435" name="Прямоугольник 2"/>
          <p:cNvSpPr>
            <a:spLocks noChangeArrowheads="1"/>
          </p:cNvSpPr>
          <p:nvPr/>
        </p:nvSpPr>
        <p:spPr bwMode="auto">
          <a:xfrm>
            <a:off x="1331913" y="1125538"/>
            <a:ext cx="3381375" cy="44624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p>
            <a:pPr algn="just">
              <a:spcBef>
                <a:spcPct val="20000"/>
              </a:spcBef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 результатам входного диагностического  исследования выявлено: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ct val="20000"/>
              </a:spcBef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уровень сформированности основ читательской компетенции и показатели сформированности читательских умений , остаются далеко позади их потенциальных возможностей и не в полной мере отвечают задачам современного обучения 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6388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7" name="Заголовок 1"/>
          <p:cNvSpPr txBox="1"/>
          <p:nvPr/>
        </p:nvSpPr>
        <p:spPr>
          <a:xfrm>
            <a:off x="4712841" y="-72008"/>
            <a:ext cx="4286672" cy="980728"/>
          </a:xfrm>
          <a:prstGeom prst="rect">
            <a:avLst/>
          </a:prstGeom>
        </p:spPr>
        <p:txBody>
          <a:bodyPr lIns="45720" tIns="0" rIns="45720" bIns="0" anchor="b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Противоречия</a:t>
            </a:r>
            <a:endParaRPr kumimoji="0" lang="ru-RU" sz="32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8" name="Стрелка вверх 7"/>
          <p:cNvSpPr/>
          <p:nvPr/>
        </p:nvSpPr>
        <p:spPr>
          <a:xfrm>
            <a:off x="5003800" y="1320800"/>
            <a:ext cx="998538" cy="78581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69B8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91" name="Прямоугольник 2"/>
          <p:cNvSpPr/>
          <p:nvPr/>
        </p:nvSpPr>
        <p:spPr>
          <a:xfrm>
            <a:off x="6084888" y="1123950"/>
            <a:ext cx="2770187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ru-RU" altLang="ru-RU" sz="16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между определяющим значением читательской деятельности и пассивной читательской активностью учащихся</a:t>
            </a:r>
            <a:endParaRPr lang="ru-RU" altLang="ru-RU" sz="16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5053013" y="3068638"/>
            <a:ext cx="949325" cy="1928813"/>
          </a:xfrm>
          <a:prstGeom prst="downArrow">
            <a:avLst/>
          </a:prstGeom>
          <a:solidFill>
            <a:srgbClr val="0069B8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93" name="Прямоугольник 4"/>
          <p:cNvSpPr/>
          <p:nvPr/>
        </p:nvSpPr>
        <p:spPr>
          <a:xfrm>
            <a:off x="6084888" y="2852738"/>
            <a:ext cx="2770187" cy="2800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ru-RU" altLang="ru-RU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между постоянно  растущими  требованиями  к  уровню  читательской компетентности,  которая  является  средством  самообразования  и  дальнейшего успешного обучения,  и  невозможностью  её  реализации  при  использовании</a:t>
            </a:r>
            <a:endParaRPr lang="ru-RU" altLang="ru-RU" sz="16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 txBox="1"/>
          <p:nvPr/>
        </p:nvSpPr>
        <p:spPr>
          <a:xfrm>
            <a:off x="1071538" y="188640"/>
            <a:ext cx="6747693" cy="696140"/>
          </a:xfrm>
          <a:prstGeom prst="rect">
            <a:avLst/>
          </a:prstGeom>
        </p:spPr>
        <p:txBody>
          <a:bodyPr lIns="45720" tIns="0" rIns="45720" bIns="0" anchor="b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Цель</a:t>
            </a:r>
            <a:endParaRPr kumimoji="0" lang="ru-RU" sz="40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1319213" y="884238"/>
            <a:ext cx="6499225" cy="1631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p>
            <a:pPr algn="just"/>
            <a:r>
              <a:rPr lang="ru-RU" altLang="ru-RU" sz="2000" b="1" dirty="0">
                <a:latin typeface="Calibri" panose="020F0502020204030204" pitchFamily="34" charset="0"/>
                <a:cs typeface="Times New Roman" panose="02020603050405020304" pitchFamily="18" charset="0"/>
              </a:rPr>
              <a:t>Создание оптимальных условий, обеспечивающих  целенаправленное последовательное формирование и развитие читательских компетенций младшего школьника средствами современных педагогических технологий</a:t>
            </a:r>
            <a:endParaRPr lang="ru-RU" altLang="ru-RU" sz="2000" b="1" dirty="0">
              <a:latin typeface="Calibri" panose="020F0502020204030204" pitchFamily="34" charset="0"/>
            </a:endParaRPr>
          </a:p>
        </p:txBody>
      </p:sp>
      <p:sp>
        <p:nvSpPr>
          <p:cNvPr id="17412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00450" y="2344738"/>
            <a:ext cx="1936750" cy="708025"/>
          </a:xfrm>
          <a:prstGeom prst="rect">
            <a:avLst/>
          </a:prstGeom>
        </p:spPr>
        <p:txBody>
          <a:bodyPr wrap="none">
            <a:spAutoFit/>
          </a:bodyPr>
          <a:p>
            <a:pPr algn="ctr">
              <a:buNone/>
            </a:pPr>
            <a:r>
              <a:rPr lang="ru-RU" altLang="ru-RU" sz="4000" b="1" dirty="0">
                <a:solidFill>
                  <a:srgbClr val="7030A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Задачи</a:t>
            </a:r>
            <a:endParaRPr lang="ru-RU" altLang="ru-RU" sz="4000" b="1" dirty="0">
              <a:solidFill>
                <a:srgbClr val="7030A0"/>
              </a:solidFill>
              <a:effectLst>
                <a:outerShdw blurRad="38100" dist="38100" dir="2700000">
                  <a:srgbClr val="000000"/>
                </a:outerShdw>
              </a:effectLst>
              <a:latin typeface="Trebuchet MS" panose="020B0603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7414" name="Прямоугольник 3"/>
          <p:cNvSpPr/>
          <p:nvPr/>
        </p:nvSpPr>
        <p:spPr>
          <a:xfrm>
            <a:off x="1319213" y="3049588"/>
            <a:ext cx="7573962" cy="3478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Ø"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Изучить теоретическую базу по данной проблеме.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Ø"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Разработать диагностический материал.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Ø"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Определить приёмы современных технологий, наиболее эффективные на данном этапе обучения. 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Ø"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Разработать систему уроков по данным технологиям  при изучении учебного предмета и методические рекомендации к ним. Провести диагностику уровня сформированности читательских умений. 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Ø"/>
            </a:pPr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Исследовать  степень влияния используемых приёмов на  развитие читательских компетенций.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Прямоугольник 1"/>
          <p:cNvSpPr/>
          <p:nvPr/>
        </p:nvSpPr>
        <p:spPr>
          <a:xfrm>
            <a:off x="1511152" y="571480"/>
            <a:ext cx="7632848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Ожидаемые результаты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531" name="Объект 2"/>
          <p:cNvSpPr txBox="1"/>
          <p:nvPr/>
        </p:nvSpPr>
        <p:spPr bwMode="auto">
          <a:xfrm>
            <a:off x="1358900" y="126365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>
              <a:lnSpc>
                <a:spcPct val="90000"/>
              </a:lnSpc>
              <a:spcBef>
                <a:spcPct val="20000"/>
              </a:spcBef>
              <a:buNone/>
            </a:pPr>
            <a:r>
              <a:rPr lang="ru-RU" altLang="ru-RU" sz="2000" b="1" dirty="0">
                <a:effectLst>
                  <a:outerShdw blurRad="38100" dist="38100" dir="2700000">
                    <a:srgbClr val="FFFFFF"/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Учащиеся научатся:</a:t>
            </a:r>
            <a:endParaRPr lang="ru-RU" altLang="ru-RU" sz="2000" b="1" dirty="0">
              <a:effectLst>
                <a:outerShdw blurRad="38100" dist="38100" dir="2700000">
                  <a:srgbClr val="FFFFFF"/>
                </a:outerShdw>
              </a:effectLst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находить проблему;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высказывать оценочные суждения;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правильно формулировать свои цели и обеспечивать их выполнение;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прогнозировать события;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анализировать, классифицировать;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отстаивать свою точку зрения;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находить оригинальные пути выхода из проблемной ситуации;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работать самостоятельно и в группах;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развивать потребность в чтении (самостоятельном, инициативном) выслушивать чужое мнение;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выдвигать гипотезы, формировать собственное мнение, высказывать 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его, аргументировать;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критически относиться к мнению оппонентов;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развивать высокий темп чтения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ru-RU" altLang="ru-RU" b="1" dirty="0">
                <a:latin typeface="Calibri" panose="020F0502020204030204" pitchFamily="34" charset="0"/>
                <a:cs typeface="Times New Roman" panose="02020603050405020304" pitchFamily="18" charset="0"/>
              </a:rPr>
              <a:t>осуществлять рефлексию своей деятельности.</a:t>
            </a:r>
            <a:endParaRPr lang="ru-RU" altLang="ru-RU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7030A0"/>
              </a:buClr>
              <a:buFont typeface="Wingdings" panose="05000000000000000000" pitchFamily="2" charset="2"/>
              <a:buChar char="ü"/>
            </a:pPr>
            <a:endParaRPr lang="ru-RU" altLang="ru-RU" sz="17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436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7030A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 txBox="1"/>
          <p:nvPr/>
        </p:nvSpPr>
        <p:spPr>
          <a:xfrm>
            <a:off x="1142976" y="285728"/>
            <a:ext cx="7239000" cy="1268760"/>
          </a:xfrm>
          <a:prstGeom prst="rect">
            <a:avLst/>
          </a:prstGeom>
        </p:spPr>
        <p:txBody>
          <a:bodyPr lIns="45720" tIns="0" rIns="45720" bIns="0" anchor="b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Аннотация проекта</a:t>
            </a:r>
            <a:endParaRPr kumimoji="0" lang="ru-RU" sz="40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9459" name="Прямоугольник 2"/>
          <p:cNvSpPr/>
          <p:nvPr/>
        </p:nvSpPr>
        <p:spPr>
          <a:xfrm>
            <a:off x="1714500" y="1857375"/>
            <a:ext cx="6643688" cy="41382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Срок реализации: май 2025 года</a:t>
            </a:r>
            <a:endParaRPr lang="ru-RU" altLang="ru-RU" sz="2000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spcBef>
                <a:spcPts val="600"/>
              </a:spcBef>
              <a:buClr>
                <a:srgbClr val="B13F9A"/>
              </a:buClr>
              <a:buSzPct val="73000"/>
            </a:pPr>
            <a:endParaRPr lang="ru-RU" altLang="ru-RU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Аудитория: </a:t>
            </a:r>
            <a:r>
              <a:rPr lang="ru-RU" altLang="ru-RU" sz="2000" i="1" dirty="0">
                <a:solidFill>
                  <a:srgbClr val="000000"/>
                </a:solidFill>
                <a:latin typeface="Arial" panose="020B0604020202020204" pitchFamily="34" charset="0"/>
              </a:rPr>
              <a:t>учащиеся 1 - 4   класса</a:t>
            </a:r>
            <a:endParaRPr lang="ru-RU" altLang="ru-RU" sz="2000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spcBef>
                <a:spcPts val="600"/>
              </a:spcBef>
              <a:buClr>
                <a:srgbClr val="B13F9A"/>
              </a:buClr>
              <a:buSzPct val="73000"/>
            </a:pPr>
            <a:endParaRPr lang="ru-RU" altLang="ru-RU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Тип проекта: </a:t>
            </a:r>
            <a:r>
              <a:rPr lang="ru-RU" altLang="ru-RU" sz="2000" i="1" dirty="0">
                <a:solidFill>
                  <a:srgbClr val="000000"/>
                </a:solidFill>
                <a:latin typeface="Arial" panose="020B0604020202020204" pitchFamily="34" charset="0"/>
              </a:rPr>
              <a:t>практико-ориентированный, исследовательский</a:t>
            </a:r>
            <a:endParaRPr lang="ru-RU" altLang="ru-RU" sz="2000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spcBef>
                <a:spcPts val="600"/>
              </a:spcBef>
              <a:buClr>
                <a:srgbClr val="B13F9A"/>
              </a:buClr>
              <a:buSzPct val="73000"/>
            </a:pPr>
            <a:endParaRPr lang="ru-RU" altLang="ru-RU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alt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Направление: </a:t>
            </a:r>
            <a:r>
              <a:rPr lang="ru-RU" altLang="ru-RU" sz="2000" i="1" dirty="0">
                <a:solidFill>
                  <a:srgbClr val="000000"/>
                </a:solidFill>
                <a:latin typeface="Arial" panose="020B0604020202020204" pitchFamily="34" charset="0"/>
              </a:rPr>
              <a:t> развитие читательских компетенций учащихся средствами современных технологий на уроках литературного чтения</a:t>
            </a:r>
            <a:endParaRPr lang="ru-RU" altLang="ru-RU" sz="2000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buClr>
                <a:srgbClr val="B13F9A"/>
              </a:buClr>
              <a:buSzPct val="73000"/>
            </a:pPr>
            <a:endParaRPr lang="ru-RU" altLang="ru-RU" sz="2800" i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9460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 txBox="1"/>
          <p:nvPr/>
        </p:nvSpPr>
        <p:spPr>
          <a:xfrm>
            <a:off x="949325" y="320040"/>
            <a:ext cx="7239000" cy="1143000"/>
          </a:xfrm>
          <a:prstGeom prst="rect">
            <a:avLst/>
          </a:prstGeom>
        </p:spPr>
        <p:txBody>
          <a:bodyPr lIns="45720" tIns="0" rIns="4572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6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Этапы и сроки работы над проектом</a:t>
            </a:r>
            <a:endParaRPr kumimoji="0" lang="ru-RU" sz="36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0483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5" name="AutoShape 24"/>
          <p:cNvSpPr>
            <a:spLocks noChangeArrowheads="1"/>
          </p:cNvSpPr>
          <p:nvPr/>
        </p:nvSpPr>
        <p:spPr bwMode="gray">
          <a:xfrm>
            <a:off x="1285875" y="1571625"/>
            <a:ext cx="2447925" cy="1320800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 w="6350" algn="ctr">
            <a:solidFill>
              <a:srgbClr val="6F491F"/>
            </a:solidFill>
            <a:round/>
          </a:ln>
          <a:effectLst>
            <a:outerShdw dist="40161" dir="4293903" algn="ctr" rotWithShape="0">
              <a:srgbClr val="FFFFCC">
                <a:alpha val="50000"/>
              </a:srgbClr>
            </a:outerShdw>
          </a:effectLst>
        </p:spPr>
        <p:txBody>
          <a:bodyPr wrap="none" anchor="ctr"/>
          <a:p>
            <a:pPr algn="ctr">
              <a:buNone/>
            </a:pPr>
            <a:r>
              <a:rPr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Информационно-</a:t>
            </a:r>
            <a:endParaRPr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аналитический: </a:t>
            </a:r>
            <a:endParaRPr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сентябрь</a:t>
            </a:r>
            <a:r>
              <a:rPr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20</a:t>
            </a:r>
            <a:r>
              <a:rPr lang="ru-RU"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21</a:t>
            </a:r>
            <a:r>
              <a:rPr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b="1" i="1" dirty="0">
              <a:solidFill>
                <a:srgbClr val="00025C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AutoShape 24"/>
          <p:cNvSpPr>
            <a:spLocks noChangeArrowheads="1"/>
          </p:cNvSpPr>
          <p:nvPr/>
        </p:nvSpPr>
        <p:spPr bwMode="gray">
          <a:xfrm>
            <a:off x="3946525" y="1652588"/>
            <a:ext cx="2608263" cy="1320800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 w="6350" algn="ctr">
            <a:solidFill>
              <a:srgbClr val="6F491F"/>
            </a:solidFill>
            <a:round/>
          </a:ln>
          <a:effectLst>
            <a:outerShdw dist="40161" dir="4293903" algn="ctr" rotWithShape="0">
              <a:srgbClr val="FFFFCC">
                <a:alpha val="50000"/>
              </a:srgbClr>
            </a:outerShdw>
          </a:effectLst>
        </p:spPr>
        <p:txBody>
          <a:bodyPr wrap="none" anchor="ctr"/>
          <a:p>
            <a:pPr>
              <a:buNone/>
            </a:pPr>
            <a:r>
              <a:rPr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Практический:    </a:t>
            </a:r>
            <a:endParaRPr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октябрь</a:t>
            </a:r>
            <a:r>
              <a:rPr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20</a:t>
            </a:r>
            <a:r>
              <a:rPr lang="ru-RU"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21</a:t>
            </a:r>
            <a:r>
              <a:rPr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–</a:t>
            </a:r>
            <a:endParaRPr b="1" i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апрель 20</a:t>
            </a:r>
            <a:r>
              <a:rPr lang="ru-RU"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25</a:t>
            </a:r>
            <a:r>
              <a:rPr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b="1" i="1" dirty="0">
              <a:solidFill>
                <a:srgbClr val="00025C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AutoShape 24"/>
          <p:cNvSpPr>
            <a:spLocks noChangeArrowheads="1"/>
          </p:cNvSpPr>
          <p:nvPr/>
        </p:nvSpPr>
        <p:spPr bwMode="gray">
          <a:xfrm>
            <a:off x="6643688" y="1500188"/>
            <a:ext cx="2033588" cy="1320800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 w="6350" algn="ctr">
            <a:solidFill>
              <a:srgbClr val="6F491F"/>
            </a:solidFill>
            <a:round/>
          </a:ln>
          <a:effectLst>
            <a:outerShdw dist="40161" dir="4293903" algn="ctr" rotWithShape="0">
              <a:srgbClr val="FFFFCC">
                <a:alpha val="50000"/>
              </a:srgbClr>
            </a:outerShdw>
          </a:effectLst>
        </p:spPr>
        <p:txBody>
          <a:bodyPr wrap="none" anchor="ctr"/>
          <a:p>
            <a:pPr>
              <a:buNone/>
            </a:pPr>
            <a:r>
              <a:rPr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Контрольно-</a:t>
            </a:r>
            <a:endParaRPr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аналитический:   </a:t>
            </a:r>
            <a:endParaRPr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май  20</a:t>
            </a:r>
            <a:r>
              <a:rPr lang="ru-RU" b="1" i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25</a:t>
            </a:r>
            <a:endParaRPr lang="ru-RU" b="1" i="1" dirty="0">
              <a:solidFill>
                <a:srgbClr val="00025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gray">
          <a:xfrm>
            <a:off x="1214438" y="3071813"/>
            <a:ext cx="2574925" cy="3214688"/>
          </a:xfrm>
          <a:prstGeom prst="roundRect">
            <a:avLst>
              <a:gd name="adj" fmla="val 19894"/>
            </a:avLst>
          </a:prstGeom>
          <a:solidFill>
            <a:schemeClr val="accent4">
              <a:lumMod val="20000"/>
              <a:lumOff val="80000"/>
            </a:schemeClr>
          </a:solidFill>
          <a:ln w="38100" algn="ctr">
            <a:solidFill>
              <a:srgbClr val="90489E"/>
            </a:solidFill>
            <a:round/>
          </a:ln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488" name="TextBox 12"/>
          <p:cNvSpPr txBox="1"/>
          <p:nvPr/>
        </p:nvSpPr>
        <p:spPr>
          <a:xfrm>
            <a:off x="1214438" y="3500438"/>
            <a:ext cx="2614612" cy="21240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Проанализировать методическую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 литературу, Интернет-ресурсы 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по проблеме исследования.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 Изучить передовой педагогический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 опыт по данной теме.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 Отобрать методические приемы, 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разработать диагностический 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материал. Провести входную 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диагностику.</a:t>
            </a:r>
            <a:endParaRPr lang="ru-RU" altLang="ru-RU" sz="1200" b="1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gray">
          <a:xfrm>
            <a:off x="3946525" y="3113088"/>
            <a:ext cx="2511425" cy="3214688"/>
          </a:xfrm>
          <a:prstGeom prst="roundRect">
            <a:avLst>
              <a:gd name="adj" fmla="val 19894"/>
            </a:avLst>
          </a:prstGeom>
          <a:solidFill>
            <a:schemeClr val="accent4">
              <a:lumMod val="20000"/>
              <a:lumOff val="80000"/>
            </a:schemeClr>
          </a:solidFill>
          <a:ln w="38100" algn="ctr">
            <a:solidFill>
              <a:srgbClr val="90489E"/>
            </a:solidFill>
            <a:round/>
          </a:ln>
        </p:spPr>
        <p:txBody>
          <a:bodyPr wrap="none" anchor="ctr"/>
          <a:p>
            <a:r>
              <a:rPr sz="12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Спланировать работу. </a:t>
            </a:r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sz="12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Разработать учебные программы</a:t>
            </a:r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sz="12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 учётом приёмов технологии.</a:t>
            </a:r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sz="12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Разработать систему уроков</a:t>
            </a:r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sz="12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по современным технологиям</a:t>
            </a:r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sz="12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Ввести в ежедневную практику </a:t>
            </a:r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sz="12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работы обучающихся отобранные </a:t>
            </a:r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sz="12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приёмы.</a:t>
            </a:r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sz="12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sz="12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Промежуточный контроль</a:t>
            </a:r>
            <a:endParaRPr sz="12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gray">
          <a:xfrm>
            <a:off x="6643688" y="3071813"/>
            <a:ext cx="2147888" cy="3214688"/>
          </a:xfrm>
          <a:prstGeom prst="roundRect">
            <a:avLst>
              <a:gd name="adj" fmla="val 19894"/>
            </a:avLst>
          </a:prstGeom>
          <a:solidFill>
            <a:schemeClr val="accent4">
              <a:lumMod val="20000"/>
              <a:lumOff val="80000"/>
            </a:schemeClr>
          </a:solidFill>
          <a:ln w="38100" algn="ctr">
            <a:solidFill>
              <a:srgbClr val="90489E"/>
            </a:solidFill>
            <a:round/>
          </a:ln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15125" y="3429000"/>
            <a:ext cx="1976438" cy="1200150"/>
          </a:xfrm>
          <a:prstGeom prst="rect">
            <a:avLst/>
          </a:prstGeom>
          <a:noFill/>
        </p:spPr>
        <p:txBody>
          <a:bodyPr wrap="none">
            <a:spAutoFit/>
          </a:bodyPr>
          <a:p>
            <a:pPr>
              <a:buNone/>
            </a:pPr>
            <a:r>
              <a:rPr sz="1200"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Проанализировать работу.</a:t>
            </a:r>
            <a:endParaRPr sz="1200"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sz="1200"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sz="1200"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Провести итоговую </a:t>
            </a:r>
            <a:endParaRPr sz="1200"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sz="1200"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диагностику.</a:t>
            </a:r>
            <a:endParaRPr sz="1200"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sz="1200" b="1" dirty="0">
              <a:solidFill>
                <a:srgbClr val="00025C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sz="1200" b="1" dirty="0">
                <a:solidFill>
                  <a:srgbClr val="00025C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Сделать выводы. </a:t>
            </a:r>
            <a:endParaRPr sz="1200" b="1" dirty="0">
              <a:solidFill>
                <a:srgbClr val="00025C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Скругленный прямоугольник 4"/>
          <p:cNvSpPr/>
          <p:nvPr/>
        </p:nvSpPr>
        <p:spPr>
          <a:xfrm>
            <a:off x="3492500" y="4464050"/>
            <a:ext cx="3573463" cy="909638"/>
          </a:xfrm>
          <a:prstGeom prst="rect">
            <a:avLst/>
          </a:prstGeom>
          <a:noFill/>
          <a:ln w="9525">
            <a:noFill/>
          </a:ln>
        </p:spPr>
        <p:txBody>
          <a:bodyPr lIns="68580" tIns="68580" rIns="68580" bIns="68580" anchor="ctr" anchorCtr="0"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ru-RU" altLang="ru-RU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1507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2339975" y="401638"/>
            <a:ext cx="5256213" cy="172878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90489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Прямоугольник 3"/>
          <p:cNvSpPr>
            <a:spLocks noChangeArrowheads="1"/>
          </p:cNvSpPr>
          <p:nvPr/>
        </p:nvSpPr>
        <p:spPr bwMode="auto">
          <a:xfrm>
            <a:off x="2941638" y="788988"/>
            <a:ext cx="4268788" cy="9540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p>
            <a:pPr algn="ctr"/>
            <a:r>
              <a:rPr lang="ru-RU" altLang="ru-RU" sz="2800" b="1" dirty="0">
                <a:solidFill>
                  <a:srgbClr val="7030A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Направления работы </a:t>
            </a:r>
            <a:endParaRPr lang="ru-RU" altLang="ru-RU" sz="2800" b="1" dirty="0">
              <a:solidFill>
                <a:srgbClr val="7030A0"/>
              </a:solidFill>
              <a:effectLst>
                <a:outerShdw blurRad="38100" dist="38100" dir="2700000">
                  <a:srgbClr val="000000"/>
                </a:outerShdw>
              </a:effectLst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2800" b="1" dirty="0">
                <a:solidFill>
                  <a:srgbClr val="7030A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по реализации проекта</a:t>
            </a:r>
            <a:endParaRPr lang="ru-RU" altLang="ru-RU" sz="2800" b="1" dirty="0">
              <a:solidFill>
                <a:srgbClr val="7030A0"/>
              </a:solidFill>
              <a:effectLst>
                <a:outerShdw blurRad="38100" dist="38100" dir="2700000">
                  <a:srgbClr val="000000"/>
                </a:outerShdw>
              </a:effectLst>
              <a:latin typeface="Trebuchet MS" panose="020B0603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428750" y="3857625"/>
            <a:ext cx="2520950" cy="21939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4071938" y="4500563"/>
            <a:ext cx="2228850" cy="1966913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6627813" y="3935413"/>
            <a:ext cx="2228850" cy="1966913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513" name="TextBox 3"/>
          <p:cNvSpPr txBox="1"/>
          <p:nvPr/>
        </p:nvSpPr>
        <p:spPr>
          <a:xfrm>
            <a:off x="1357313" y="4286250"/>
            <a:ext cx="2579687" cy="1169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Применение приёмов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технологии на уроках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для формирования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 компонентов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читательской компетенции </a:t>
            </a:r>
            <a:endParaRPr lang="ru-RU" altLang="ru-RU" sz="1400" b="1" dirty="0">
              <a:latin typeface="Calibri" panose="020F0502020204030204" pitchFamily="34" charset="0"/>
            </a:endParaRPr>
          </a:p>
        </p:txBody>
      </p:sp>
      <p:sp>
        <p:nvSpPr>
          <p:cNvPr id="21514" name="TextBox 4"/>
          <p:cNvSpPr txBox="1"/>
          <p:nvPr/>
        </p:nvSpPr>
        <p:spPr>
          <a:xfrm>
            <a:off x="7072313" y="4572000"/>
            <a:ext cx="16065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dirty="0">
                <a:latin typeface="Calibri" panose="020F0502020204030204" pitchFamily="34" charset="0"/>
              </a:rPr>
              <a:t> </a:t>
            </a:r>
            <a:r>
              <a:rPr lang="ru-RU" altLang="ru-RU" sz="1400" b="1" dirty="0">
                <a:latin typeface="Calibri" panose="020F0502020204030204" pitchFamily="34" charset="0"/>
              </a:rPr>
              <a:t>Диагностическая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работа</a:t>
            </a:r>
            <a:endParaRPr lang="ru-RU" altLang="ru-RU" sz="1400" b="1" dirty="0">
              <a:latin typeface="Calibri" panose="020F0502020204030204" pitchFamily="34" charset="0"/>
            </a:endParaRPr>
          </a:p>
        </p:txBody>
      </p:sp>
      <p:sp>
        <p:nvSpPr>
          <p:cNvPr id="21515" name="TextBox 5"/>
          <p:cNvSpPr txBox="1"/>
          <p:nvPr/>
        </p:nvSpPr>
        <p:spPr>
          <a:xfrm>
            <a:off x="4286250" y="5000625"/>
            <a:ext cx="1704975" cy="954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Внедрение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педагогических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технологий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 в учебный процесс</a:t>
            </a:r>
            <a:endParaRPr lang="ru-RU" altLang="ru-RU" sz="1400" b="1" dirty="0">
              <a:latin typeface="Calibri" panose="020F0502020204030204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 rot="1532240">
            <a:off x="3128963" y="2162175"/>
            <a:ext cx="822325" cy="1779588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Стрелка вниз 29"/>
          <p:cNvSpPr/>
          <p:nvPr/>
        </p:nvSpPr>
        <p:spPr>
          <a:xfrm>
            <a:off x="4714875" y="2255838"/>
            <a:ext cx="822325" cy="2051050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Стрелка вниз 30"/>
          <p:cNvSpPr/>
          <p:nvPr/>
        </p:nvSpPr>
        <p:spPr>
          <a:xfrm rot="20486976">
            <a:off x="6415088" y="2154238"/>
            <a:ext cx="822325" cy="1839913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139825" y="2784475"/>
            <a:ext cx="2736850" cy="151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152775" y="4652963"/>
            <a:ext cx="3743325" cy="1762125"/>
          </a:xfrm>
          <a:prstGeom prst="ellipse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940425" y="2574925"/>
            <a:ext cx="2879725" cy="16811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4" name="TextBox 5"/>
          <p:cNvSpPr txBox="1"/>
          <p:nvPr/>
        </p:nvSpPr>
        <p:spPr>
          <a:xfrm>
            <a:off x="1289050" y="3030538"/>
            <a:ext cx="2352675" cy="9239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Технология обучения 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оптимальному 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чтению (В. Н. Зайцев)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2535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22536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22537" name="TextBox 7"/>
          <p:cNvSpPr txBox="1"/>
          <p:nvPr/>
        </p:nvSpPr>
        <p:spPr>
          <a:xfrm>
            <a:off x="3733800" y="4795838"/>
            <a:ext cx="3070225" cy="1477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Технология развития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критического мышления 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средствами чтения и письма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(И.О.Загашев, С.И.Заир-Бек)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endParaRPr lang="ru-RU" altLang="ru-RU" b="1" dirty="0">
              <a:latin typeface="Calibri" panose="020F0502020204030204" pitchFamily="34" charset="0"/>
            </a:endParaRPr>
          </a:p>
        </p:txBody>
      </p:sp>
      <p:sp>
        <p:nvSpPr>
          <p:cNvPr id="22538" name="TextBox 8"/>
          <p:cNvSpPr txBox="1"/>
          <p:nvPr/>
        </p:nvSpPr>
        <p:spPr>
          <a:xfrm>
            <a:off x="6016625" y="2876550"/>
            <a:ext cx="2727325" cy="10779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Технология формирования </a:t>
            </a:r>
            <a:endParaRPr lang="ru-RU" alt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информационной культуры </a:t>
            </a:r>
            <a:endParaRPr lang="ru-RU" alt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личности (Н.В.Збаровская, </a:t>
            </a:r>
            <a:endParaRPr lang="ru-RU" alt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Н.И.Гендина)</a:t>
            </a:r>
            <a:endParaRPr lang="ru-RU" alt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141663" y="476250"/>
            <a:ext cx="324008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4000" b="1" dirty="0">
                <a:latin typeface="Calibri" panose="020F0502020204030204" pitchFamily="34" charset="0"/>
              </a:rPr>
              <a:t>ДО ЧТЕНИЯ</a:t>
            </a:r>
            <a:endParaRPr sz="4000" b="1" dirty="0">
              <a:latin typeface="Calibri" panose="020F050202020403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 rot="2067533">
            <a:off x="3152775" y="1916113"/>
            <a:ext cx="411163" cy="6889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Стрелка вниз 21"/>
          <p:cNvSpPr/>
          <p:nvPr/>
        </p:nvSpPr>
        <p:spPr>
          <a:xfrm rot="19783100">
            <a:off x="6119813" y="1860550"/>
            <a:ext cx="411163" cy="6889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4611688" y="2109788"/>
            <a:ext cx="473075" cy="1993900"/>
          </a:xfrm>
          <a:prstGeom prst="down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119188" y="2790825"/>
            <a:ext cx="3000375" cy="18621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152775" y="4652963"/>
            <a:ext cx="3743325" cy="1762125"/>
          </a:xfrm>
          <a:prstGeom prst="ellipse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719763" y="2665413"/>
            <a:ext cx="3168650" cy="1833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558" name="TextBox 5"/>
          <p:cNvSpPr txBox="1"/>
          <p:nvPr/>
        </p:nvSpPr>
        <p:spPr>
          <a:xfrm>
            <a:off x="1265238" y="3121025"/>
            <a:ext cx="2660650" cy="1200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b="1" u="sng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Технология обучения </a:t>
            </a:r>
            <a:endParaRPr lang="ru-RU" altLang="ru-RU" b="1" u="sng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u="sng" dirty="0">
                <a:solidFill>
                  <a:schemeClr val="bg1"/>
                </a:solidFill>
                <a:latin typeface="Calibri" panose="020F0502020204030204" pitchFamily="34" charset="0"/>
              </a:rPr>
              <a:t>динамическому чтению </a:t>
            </a:r>
            <a:endParaRPr lang="ru-RU" altLang="ru-RU" b="1" u="sng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u="sng" dirty="0">
                <a:solidFill>
                  <a:schemeClr val="bg1"/>
                </a:solidFill>
                <a:latin typeface="Calibri" panose="020F0502020204030204" pitchFamily="34" charset="0"/>
              </a:rPr>
              <a:t>(О. А. Кузнецов, </a:t>
            </a:r>
            <a:endParaRPr lang="ru-RU" altLang="ru-RU" b="1" u="sng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u="sng" dirty="0">
                <a:solidFill>
                  <a:schemeClr val="bg1"/>
                </a:solidFill>
                <a:latin typeface="Calibri" panose="020F0502020204030204" pitchFamily="34" charset="0"/>
              </a:rPr>
              <a:t>Л. М. Хромов)</a:t>
            </a:r>
            <a:endParaRPr lang="ru-RU" alt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3559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3560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11538" y="4962525"/>
            <a:ext cx="3265488" cy="1144588"/>
          </a:xfrm>
          <a:prstGeom prst="rect">
            <a:avLst/>
          </a:prstGeom>
          <a:noFill/>
        </p:spPr>
        <p:txBody>
          <a:bodyPr wrap="none">
            <a:spAutoFit/>
          </a:bodyPr>
          <a:p>
            <a:pPr eaLnBrk="0" hangingPunct="0">
              <a:lnSpc>
                <a:spcPct val="80000"/>
              </a:lnSpc>
              <a:spcBef>
                <a:spcPct val="20000"/>
              </a:spcBef>
              <a:buNone/>
            </a:pPr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Технология акмеологического 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20000"/>
              </a:spcBef>
              <a:buNone/>
            </a:pPr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чтения, технология «Луч»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20000"/>
              </a:spcBef>
              <a:buNone/>
            </a:pPr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(В.А.Бородина)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buNone/>
            </a:pPr>
            <a:endParaRPr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3562" name="TextBox 8"/>
          <p:cNvSpPr txBox="1"/>
          <p:nvPr/>
        </p:nvSpPr>
        <p:spPr>
          <a:xfrm>
            <a:off x="5702300" y="2846388"/>
            <a:ext cx="3303588" cy="1385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Технология обучения чтению 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вслух и про себя с использованием 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дидактических тренировочных средств 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и алгоритмов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читательской деятельности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(М.И. Оморокова)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141663" y="476250"/>
            <a:ext cx="324008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4000" b="1" dirty="0">
                <a:solidFill>
                  <a:srgbClr val="000000"/>
                </a:solidFill>
                <a:latin typeface="Calibri" panose="020F0502020204030204" pitchFamily="34" charset="0"/>
              </a:rPr>
              <a:t>ВО ВРЕМЯ ЧТЕНИЯ</a:t>
            </a:r>
            <a:endParaRPr sz="40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 rot="2067533">
            <a:off x="3152775" y="1916113"/>
            <a:ext cx="411163" cy="6889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Стрелка вниз 21"/>
          <p:cNvSpPr/>
          <p:nvPr/>
        </p:nvSpPr>
        <p:spPr>
          <a:xfrm rot="19783100">
            <a:off x="6119813" y="1860550"/>
            <a:ext cx="411163" cy="6889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4611688" y="2124075"/>
            <a:ext cx="473075" cy="1993900"/>
          </a:xfrm>
          <a:prstGeom prst="down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119188" y="2790825"/>
            <a:ext cx="3000375" cy="18621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152775" y="4652963"/>
            <a:ext cx="3743325" cy="1762125"/>
          </a:xfrm>
          <a:prstGeom prst="ellipse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719763" y="2665413"/>
            <a:ext cx="3168650" cy="1833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17638" y="2943225"/>
            <a:ext cx="2643188" cy="1341438"/>
          </a:xfrm>
          <a:prstGeom prst="rect">
            <a:avLst/>
          </a:prstGeom>
          <a:noFill/>
        </p:spPr>
        <p:txBody>
          <a:bodyPr wrap="none">
            <a:spAutoFit/>
          </a:bodyPr>
          <a:p>
            <a:pPr algn="ctr" eaLnBrk="0" hangingPunct="0">
              <a:spcBef>
                <a:spcPct val="20000"/>
              </a:spcBef>
              <a:buNone/>
            </a:pPr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Технология продуктивного 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 eaLnBrk="0" hangingPunct="0">
              <a:spcBef>
                <a:spcPct val="20000"/>
              </a:spcBef>
              <a:buNone/>
            </a:pPr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чтения – формирование 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 eaLnBrk="0" hangingPunct="0">
              <a:spcBef>
                <a:spcPct val="20000"/>
              </a:spcBef>
              <a:buNone/>
            </a:pPr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типа правильной читательской 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 eaLnBrk="0" hangingPunct="0">
              <a:spcBef>
                <a:spcPct val="20000"/>
              </a:spcBef>
              <a:buNone/>
            </a:pPr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деятельности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 eaLnBrk="0" hangingPunct="0">
              <a:spcBef>
                <a:spcPct val="20000"/>
              </a:spcBef>
              <a:buNone/>
            </a:pPr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(</a:t>
            </a:r>
            <a:r>
              <a:rPr sz="1400" b="1" dirty="0">
                <a:solidFill>
                  <a:schemeClr val="bg1"/>
                </a:solidFill>
                <a:latin typeface="Calibri" panose="020F0502020204030204" pitchFamily="34" charset="0"/>
              </a:rPr>
              <a:t>профессорН.Н. Светловская)</a:t>
            </a:r>
            <a:endParaRPr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4583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584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17900" y="4924425"/>
            <a:ext cx="3198813" cy="1311275"/>
          </a:xfrm>
          <a:prstGeom prst="rect">
            <a:avLst/>
          </a:prstGeom>
          <a:noFill/>
        </p:spPr>
        <p:txBody>
          <a:bodyPr wrap="none">
            <a:spAutoFit/>
          </a:bodyPr>
          <a:p>
            <a:pPr eaLnBrk="0" hangingPunct="0">
              <a:spcBef>
                <a:spcPct val="20000"/>
              </a:spcBef>
              <a:buNone/>
            </a:pPr>
            <a:r>
              <a:rPr b="1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Технология педагогических </a:t>
            </a:r>
            <a:endParaRPr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0" hangingPunct="0">
              <a:spcBef>
                <a:spcPct val="20000"/>
              </a:spcBef>
              <a:buNone/>
            </a:pPr>
            <a:r>
              <a:rPr b="1" dirty="0">
                <a:solidFill>
                  <a:schemeClr val="bg1"/>
                </a:solidFill>
                <a:latin typeface="Calibri" panose="020F0502020204030204" pitchFamily="34" charset="0"/>
              </a:rPr>
              <a:t>мастерских  (Поль Ланжевен, </a:t>
            </a:r>
            <a:endParaRPr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0" hangingPunct="0">
              <a:spcBef>
                <a:spcPct val="20000"/>
              </a:spcBef>
              <a:buNone/>
            </a:pPr>
            <a:r>
              <a:rPr b="1" dirty="0">
                <a:solidFill>
                  <a:schemeClr val="bg1"/>
                </a:solidFill>
                <a:latin typeface="Calibri" panose="020F0502020204030204" pitchFamily="34" charset="0"/>
              </a:rPr>
              <a:t>Анри Валлон, Жан Пиаже)</a:t>
            </a:r>
            <a:endParaRPr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buNone/>
            </a:pPr>
            <a:endParaRPr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586" name="TextBox 8"/>
          <p:cNvSpPr txBox="1"/>
          <p:nvPr/>
        </p:nvSpPr>
        <p:spPr>
          <a:xfrm>
            <a:off x="5884863" y="2967038"/>
            <a:ext cx="3273425" cy="9540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Технология ТРИЗ-ТРТС (теории 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решения изобретательских задач – 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теории развития технических систем)  </a:t>
            </a:r>
            <a:b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Генрих Альтов (Альтшуллер )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141663" y="476250"/>
            <a:ext cx="324008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4000" b="1" dirty="0">
                <a:solidFill>
                  <a:srgbClr val="000000"/>
                </a:solidFill>
                <a:latin typeface="Calibri" panose="020F0502020204030204" pitchFamily="34" charset="0"/>
              </a:rPr>
              <a:t>ПОСЛЕ</a:t>
            </a:r>
            <a:endParaRPr sz="4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eaLnBrk="1" hangingPunct="1">
              <a:buNone/>
            </a:pPr>
            <a:r>
              <a:rPr sz="4000" b="1" dirty="0">
                <a:solidFill>
                  <a:srgbClr val="000000"/>
                </a:solidFill>
                <a:latin typeface="Calibri" panose="020F0502020204030204" pitchFamily="34" charset="0"/>
              </a:rPr>
              <a:t>ЧТЕНИЯ</a:t>
            </a:r>
            <a:endParaRPr sz="40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 rot="2067533">
            <a:off x="3152775" y="1916113"/>
            <a:ext cx="411163" cy="6889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Стрелка вниз 21"/>
          <p:cNvSpPr/>
          <p:nvPr/>
        </p:nvSpPr>
        <p:spPr>
          <a:xfrm rot="19783100">
            <a:off x="6119813" y="1860550"/>
            <a:ext cx="411163" cy="6889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4795838" y="2082800"/>
            <a:ext cx="473075" cy="1993900"/>
          </a:xfrm>
          <a:prstGeom prst="down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" name="Содержимое 5"/>
          <p:cNvGraphicFramePr/>
          <p:nvPr/>
        </p:nvGraphicFramePr>
        <p:xfrm>
          <a:off x="2339752" y="2924943"/>
          <a:ext cx="5585792" cy="3417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25603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2" name="Выноска со стрелкой вниз 1"/>
          <p:cNvSpPr/>
          <p:nvPr/>
        </p:nvSpPr>
        <p:spPr>
          <a:xfrm>
            <a:off x="2000250" y="571500"/>
            <a:ext cx="4895850" cy="1792288"/>
          </a:xfrm>
          <a:prstGeom prst="downArrow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4000" b="1" dirty="0">
                <a:latin typeface="Calibri" panose="020F0502020204030204" pitchFamily="34" charset="0"/>
              </a:rPr>
              <a:t>ДО ЧТЕНИЯ</a:t>
            </a:r>
            <a:endParaRPr sz="4000" b="1" dirty="0">
              <a:latin typeface="Calibri" panose="020F0502020204030204" pitchFamily="34" charset="0"/>
            </a:endParaRPr>
          </a:p>
          <a:p>
            <a:pPr lvl="0" algn="ctr" eaLnBrk="1" hangingPunct="1">
              <a:buNone/>
            </a:pPr>
            <a:r>
              <a:rPr sz="1600" b="1" dirty="0">
                <a:latin typeface="Calibri" panose="020F0502020204030204" pitchFamily="34" charset="0"/>
              </a:rPr>
              <a:t>ТЕХНОЛОГИЯ РАЗВИТИЯ КРИТИЧЕСКОГО МЫШЛЕНИЯ</a:t>
            </a:r>
            <a:endParaRPr sz="1600" b="1" dirty="0">
              <a:latin typeface="Calibri" panose="020F0502020204030204" pitchFamily="34" charset="0"/>
            </a:endParaRPr>
          </a:p>
        </p:txBody>
      </p:sp>
      <p:sp>
        <p:nvSpPr>
          <p:cNvPr id="25605" name="TextBox 8"/>
          <p:cNvSpPr txBox="1"/>
          <p:nvPr/>
        </p:nvSpPr>
        <p:spPr>
          <a:xfrm>
            <a:off x="3348038" y="22050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43188" y="2428875"/>
            <a:ext cx="3671888" cy="5318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607" name="TextBox 7"/>
          <p:cNvSpPr txBox="1"/>
          <p:nvPr/>
        </p:nvSpPr>
        <p:spPr>
          <a:xfrm>
            <a:off x="2643188" y="2500313"/>
            <a:ext cx="3783012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Базовая модель технологии РКМЧП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5" name="Заголовок 1"/>
          <p:cNvSpPr txBox="1"/>
          <p:nvPr/>
        </p:nvSpPr>
        <p:spPr>
          <a:xfrm>
            <a:off x="1187624" y="269776"/>
            <a:ext cx="7239000" cy="710952"/>
          </a:xfrm>
          <a:prstGeom prst="rect">
            <a:avLst/>
          </a:prstGeom>
        </p:spPr>
        <p:txBody>
          <a:bodyPr lIns="45720" tIns="0" rIns="4572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ОСВОЕННЫЕ ПРИЁМЫ ТЕХНОЛОГИИ</a:t>
            </a:r>
            <a:endParaRPr kumimoji="0" lang="ru-RU" sz="32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" name="Блок-схема: решение 1"/>
          <p:cNvSpPr/>
          <p:nvPr/>
        </p:nvSpPr>
        <p:spPr>
          <a:xfrm>
            <a:off x="2376488" y="1160463"/>
            <a:ext cx="4681538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Блок-схема: решение 6"/>
          <p:cNvSpPr/>
          <p:nvPr/>
        </p:nvSpPr>
        <p:spPr>
          <a:xfrm>
            <a:off x="2254250" y="1808163"/>
            <a:ext cx="4679950" cy="64928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Блок-схема: решение 7"/>
          <p:cNvSpPr/>
          <p:nvPr/>
        </p:nvSpPr>
        <p:spPr>
          <a:xfrm>
            <a:off x="2466975" y="5070475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Блок-схема: решение 8"/>
          <p:cNvSpPr/>
          <p:nvPr/>
        </p:nvSpPr>
        <p:spPr>
          <a:xfrm>
            <a:off x="2466975" y="572770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Блок-схема: решение 9"/>
          <p:cNvSpPr/>
          <p:nvPr/>
        </p:nvSpPr>
        <p:spPr>
          <a:xfrm>
            <a:off x="2411413" y="245745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Блок-схема: решение 10"/>
          <p:cNvSpPr/>
          <p:nvPr/>
        </p:nvSpPr>
        <p:spPr>
          <a:xfrm>
            <a:off x="2411413" y="310515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Блок-схема: решение 11"/>
          <p:cNvSpPr/>
          <p:nvPr/>
        </p:nvSpPr>
        <p:spPr>
          <a:xfrm>
            <a:off x="2411413" y="375285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Блок-схема: решение 12"/>
          <p:cNvSpPr/>
          <p:nvPr/>
        </p:nvSpPr>
        <p:spPr>
          <a:xfrm>
            <a:off x="2466975" y="4422775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636" name="TextBox 2"/>
          <p:cNvSpPr txBox="1"/>
          <p:nvPr/>
        </p:nvSpPr>
        <p:spPr>
          <a:xfrm>
            <a:off x="2971800" y="1306513"/>
            <a:ext cx="3121025" cy="3571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chemeClr val="bg1"/>
                </a:solidFill>
                <a:latin typeface="Calibri" panose="020F0502020204030204" pitchFamily="34" charset="0"/>
              </a:rPr>
              <a:t>Концептуальная таблица</a:t>
            </a:r>
            <a:endParaRPr lang="ru-RU" altLang="ru-RU" sz="21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6637" name="TextBox 14"/>
          <p:cNvSpPr txBox="1"/>
          <p:nvPr/>
        </p:nvSpPr>
        <p:spPr>
          <a:xfrm>
            <a:off x="3319463" y="1954213"/>
            <a:ext cx="2287587" cy="350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chemeClr val="bg1"/>
                </a:solidFill>
                <a:latin typeface="Calibri" panose="020F0502020204030204" pitchFamily="34" charset="0"/>
              </a:rPr>
              <a:t>Обучение сообща</a:t>
            </a:r>
            <a:endParaRPr lang="ru-RU" altLang="ru-RU" sz="21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6638" name="TextBox 15"/>
          <p:cNvSpPr txBox="1"/>
          <p:nvPr/>
        </p:nvSpPr>
        <p:spPr>
          <a:xfrm>
            <a:off x="3538538" y="2605088"/>
            <a:ext cx="2109787" cy="3571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chemeClr val="bg1"/>
                </a:solidFill>
                <a:latin typeface="Calibri" panose="020F0502020204030204" pitchFamily="34" charset="0"/>
              </a:rPr>
              <a:t>«Корзина идей»</a:t>
            </a:r>
            <a:endParaRPr lang="ru-RU" altLang="ru-RU" sz="21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6639" name="TextBox 16"/>
          <p:cNvSpPr txBox="1"/>
          <p:nvPr/>
        </p:nvSpPr>
        <p:spPr>
          <a:xfrm>
            <a:off x="3394075" y="3887788"/>
            <a:ext cx="3014663" cy="3571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chemeClr val="bg1"/>
                </a:solidFill>
                <a:latin typeface="Calibri" panose="020F0502020204030204" pitchFamily="34" charset="0"/>
              </a:rPr>
              <a:t>«Паутинка ассоциаций»</a:t>
            </a:r>
            <a:endParaRPr lang="ru-RU" altLang="ru-RU" sz="21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6640" name="TextBox 17"/>
          <p:cNvSpPr txBox="1"/>
          <p:nvPr/>
        </p:nvSpPr>
        <p:spPr>
          <a:xfrm>
            <a:off x="3757613" y="4572000"/>
            <a:ext cx="1919287" cy="357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chemeClr val="bg1"/>
                </a:solidFill>
                <a:latin typeface="Calibri" panose="020F0502020204030204" pitchFamily="34" charset="0"/>
              </a:rPr>
              <a:t>Таблица «ЗХУ»</a:t>
            </a:r>
            <a:endParaRPr lang="ru-RU" altLang="ru-RU" sz="21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6641" name="TextBox 18"/>
          <p:cNvSpPr txBox="1"/>
          <p:nvPr/>
        </p:nvSpPr>
        <p:spPr>
          <a:xfrm>
            <a:off x="3662363" y="3252788"/>
            <a:ext cx="2251075" cy="358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chemeClr val="bg1"/>
                </a:solidFill>
                <a:latin typeface="Calibri" panose="020F0502020204030204" pitchFamily="34" charset="0"/>
              </a:rPr>
              <a:t>Бортовой журнал</a:t>
            </a:r>
            <a:endParaRPr lang="ru-RU" altLang="ru-RU" sz="21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6642" name="TextBox 19"/>
          <p:cNvSpPr txBox="1"/>
          <p:nvPr/>
        </p:nvSpPr>
        <p:spPr>
          <a:xfrm>
            <a:off x="3757613" y="5219700"/>
            <a:ext cx="2770187" cy="357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chemeClr val="bg1"/>
                </a:solidFill>
                <a:latin typeface="Calibri" panose="020F0502020204030204" pitchFamily="34" charset="0"/>
              </a:rPr>
              <a:t>Чтение с остановками</a:t>
            </a:r>
            <a:endParaRPr lang="ru-RU" altLang="ru-RU" sz="21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6643" name="TextBox 20"/>
          <p:cNvSpPr txBox="1"/>
          <p:nvPr/>
        </p:nvSpPr>
        <p:spPr>
          <a:xfrm>
            <a:off x="4238625" y="5845175"/>
            <a:ext cx="1325563" cy="357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chemeClr val="bg1"/>
                </a:solidFill>
                <a:latin typeface="Calibri" panose="020F0502020204030204" pitchFamily="34" charset="0"/>
              </a:rPr>
              <a:t>Синквейн</a:t>
            </a:r>
            <a:endParaRPr lang="ru-RU" altLang="ru-RU" sz="21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211263" y="371475"/>
            <a:ext cx="3051175" cy="8651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652" name="TextBox 2"/>
          <p:cNvSpPr txBox="1"/>
          <p:nvPr/>
        </p:nvSpPr>
        <p:spPr>
          <a:xfrm>
            <a:off x="1366838" y="371475"/>
            <a:ext cx="2608262" cy="8318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sz="2400" b="1" dirty="0">
                <a:latin typeface="Calibri" panose="020F0502020204030204" pitchFamily="34" charset="0"/>
              </a:rPr>
              <a:t>ПРИЁМ</a:t>
            </a:r>
            <a:endParaRPr lang="ru-RU" altLang="ru-RU" sz="2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2400" b="1" dirty="0">
                <a:latin typeface="Calibri" panose="020F0502020204030204" pitchFamily="34" charset="0"/>
              </a:rPr>
              <a:t>«КОРЗИНА ИДЕЙ»</a:t>
            </a:r>
            <a:endParaRPr lang="ru-RU" altLang="ru-RU" sz="2400" b="1" dirty="0">
              <a:latin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9200" y="1425575"/>
            <a:ext cx="2952750" cy="9366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60650" y="5307013"/>
            <a:ext cx="3582988" cy="9350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17663" y="2679700"/>
            <a:ext cx="2949575" cy="9366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01838" y="4054475"/>
            <a:ext cx="2952750" cy="9350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801" name="TextBox 4"/>
          <p:cNvSpPr txBox="1">
            <a:spLocks noChangeArrowheads="1"/>
          </p:cNvSpPr>
          <p:nvPr/>
        </p:nvSpPr>
        <p:spPr bwMode="auto">
          <a:xfrm>
            <a:off x="1263650" y="1436688"/>
            <a:ext cx="27940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400" b="1" dirty="0">
                <a:solidFill>
                  <a:srgbClr val="376092"/>
                </a:solidFill>
                <a:latin typeface="Calibri" panose="020F0502020204030204" pitchFamily="34" charset="0"/>
              </a:rPr>
              <a:t>Выделение </a:t>
            </a:r>
            <a:endParaRPr sz="24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400" b="1" dirty="0">
                <a:solidFill>
                  <a:srgbClr val="376092"/>
                </a:solidFill>
                <a:latin typeface="Calibri" panose="020F0502020204030204" pitchFamily="34" charset="0"/>
              </a:rPr>
              <a:t>ключевого понятия</a:t>
            </a:r>
            <a:endParaRPr sz="24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33802" name="TextBox 11"/>
          <p:cNvSpPr txBox="1">
            <a:spLocks noChangeArrowheads="1"/>
          </p:cNvSpPr>
          <p:nvPr/>
        </p:nvSpPr>
        <p:spPr bwMode="auto">
          <a:xfrm>
            <a:off x="1846263" y="2679700"/>
            <a:ext cx="2492375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400" b="1" dirty="0">
                <a:solidFill>
                  <a:srgbClr val="376092"/>
                </a:solidFill>
                <a:latin typeface="Calibri" panose="020F0502020204030204" pitchFamily="34" charset="0"/>
              </a:rPr>
              <a:t>Индивидуальная</a:t>
            </a:r>
            <a:endParaRPr sz="24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400" b="1" dirty="0">
                <a:solidFill>
                  <a:srgbClr val="376092"/>
                </a:solidFill>
                <a:latin typeface="Calibri" panose="020F0502020204030204" pitchFamily="34" charset="0"/>
              </a:rPr>
              <a:t> работа</a:t>
            </a:r>
            <a:endParaRPr sz="24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33803" name="TextBox 12"/>
          <p:cNvSpPr txBox="1">
            <a:spLocks noChangeArrowheads="1"/>
          </p:cNvSpPr>
          <p:nvPr/>
        </p:nvSpPr>
        <p:spPr bwMode="auto">
          <a:xfrm>
            <a:off x="2079625" y="4105275"/>
            <a:ext cx="2549525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400" b="1" dirty="0">
                <a:solidFill>
                  <a:srgbClr val="376092"/>
                </a:solidFill>
                <a:latin typeface="Calibri" panose="020F0502020204030204" pitchFamily="34" charset="0"/>
              </a:rPr>
              <a:t>Обсуждение</a:t>
            </a:r>
            <a:endParaRPr sz="24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400" b="1" dirty="0">
                <a:solidFill>
                  <a:srgbClr val="376092"/>
                </a:solidFill>
                <a:latin typeface="Calibri" panose="020F0502020204030204" pitchFamily="34" charset="0"/>
              </a:rPr>
              <a:t> в парах (группах)</a:t>
            </a:r>
            <a:endParaRPr sz="24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33804" name="TextBox 13"/>
          <p:cNvSpPr txBox="1">
            <a:spLocks noChangeArrowheads="1"/>
          </p:cNvSpPr>
          <p:nvPr/>
        </p:nvSpPr>
        <p:spPr bwMode="auto">
          <a:xfrm>
            <a:off x="2565400" y="5229225"/>
            <a:ext cx="38735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algn="ctr">
              <a:buNone/>
            </a:pPr>
            <a:r>
              <a:rPr sz="2400" b="1" dirty="0">
                <a:solidFill>
                  <a:srgbClr val="376092"/>
                </a:solidFill>
                <a:latin typeface="Calibri" panose="020F0502020204030204" pitchFamily="34" charset="0"/>
              </a:rPr>
              <a:t>«Сброс идей в корзину» –</a:t>
            </a:r>
            <a:endParaRPr sz="24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400" b="1" dirty="0">
                <a:solidFill>
                  <a:srgbClr val="376092"/>
                </a:solidFill>
                <a:latin typeface="Calibri" panose="020F0502020204030204" pitchFamily="34" charset="0"/>
              </a:rPr>
              <a:t>фронтальная работа </a:t>
            </a:r>
            <a:endParaRPr sz="24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Стрелка углом 14"/>
          <p:cNvSpPr/>
          <p:nvPr/>
        </p:nvSpPr>
        <p:spPr>
          <a:xfrm rot="10800000" flipH="1">
            <a:off x="1233488" y="2519363"/>
            <a:ext cx="384175" cy="765175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Стрелка углом 18"/>
          <p:cNvSpPr/>
          <p:nvPr/>
        </p:nvSpPr>
        <p:spPr>
          <a:xfrm rot="10800000" flipH="1">
            <a:off x="1663700" y="3708400"/>
            <a:ext cx="338138" cy="911225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Стрелка углом 19"/>
          <p:cNvSpPr/>
          <p:nvPr/>
        </p:nvSpPr>
        <p:spPr>
          <a:xfrm rot="10800000" flipH="1">
            <a:off x="2195513" y="5084763"/>
            <a:ext cx="465138" cy="755650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64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16675" y="2901950"/>
            <a:ext cx="2498725" cy="3340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930991" y="215027"/>
            <a:ext cx="3071813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Литературное чтение</a:t>
            </a:r>
            <a:r>
              <a:rPr kumimoji="0" lang="ru-RU" sz="2400" b="1" i="0" u="none" strike="noStrike" kern="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. </a:t>
            </a:r>
            <a:endParaRPr kumimoji="0" lang="ru-RU" sz="2400" b="1" i="0" u="none" strike="noStrike" kern="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4E7ED">
                  <a:lumMod val="25000"/>
                </a:srgbClr>
              </a:solidFill>
              <a:effectLst/>
              <a:uLnTx/>
              <a:uFillTx/>
              <a:latin typeface="Trebuchet MS" panose="020B060302020202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/>
                <a:cs typeface="Arial" panose="020B0604020202020204" pitchFamily="34" charset="0"/>
              </a:rPr>
              <a:t>А.Фет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Times New Roman" panose="02020603050405020304"/>
                <a:cs typeface="Arial" panose="020B0604020202020204" pitchFamily="34" charset="0"/>
              </a:rPr>
              <a:t> «Чудная картина», А. Прокофьев «Как на горке, на горе»</a:t>
            </a:r>
            <a:br>
              <a:rPr kumimoji="0" lang="ru-RU" sz="24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971550" y="288925"/>
            <a:ext cx="3398838" cy="8651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676" name="TextBox 2"/>
          <p:cNvSpPr txBox="1"/>
          <p:nvPr/>
        </p:nvSpPr>
        <p:spPr>
          <a:xfrm>
            <a:off x="971550" y="366713"/>
            <a:ext cx="3302000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ПРИЁМ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«ПАУТИНКА АССОЦИАЦИЙ»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20800" y="1341438"/>
            <a:ext cx="2952750" cy="9366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25750" y="5037138"/>
            <a:ext cx="3349625" cy="9350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38313" y="2519363"/>
            <a:ext cx="2951163" cy="9366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27250" y="3681413"/>
            <a:ext cx="2952750" cy="9366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849" name="TextBox 4"/>
          <p:cNvSpPr txBox="1">
            <a:spLocks noChangeArrowheads="1"/>
          </p:cNvSpPr>
          <p:nvPr/>
        </p:nvSpPr>
        <p:spPr bwMode="auto">
          <a:xfrm>
            <a:off x="1738313" y="1341438"/>
            <a:ext cx="2174875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Выбрать главную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тему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или объект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35850" name="TextBox 11"/>
          <p:cNvSpPr txBox="1">
            <a:spLocks noChangeArrowheads="1"/>
          </p:cNvSpPr>
          <p:nvPr/>
        </p:nvSpPr>
        <p:spPr bwMode="auto">
          <a:xfrm>
            <a:off x="2127250" y="2524125"/>
            <a:ext cx="2243138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Запись ключевых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слов и важных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идей участниками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35851" name="TextBox 12"/>
          <p:cNvSpPr txBox="1">
            <a:spLocks noChangeArrowheads="1"/>
          </p:cNvSpPr>
          <p:nvPr/>
        </p:nvSpPr>
        <p:spPr bwMode="auto">
          <a:xfrm>
            <a:off x="2124075" y="3657600"/>
            <a:ext cx="2701925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Высказывание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дополнительных идей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 в группе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endParaRPr sz="24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5852" name="TextBox 13"/>
          <p:cNvSpPr txBox="1">
            <a:spLocks noChangeArrowheads="1"/>
          </p:cNvSpPr>
          <p:nvPr/>
        </p:nvSpPr>
        <p:spPr bwMode="auto">
          <a:xfrm>
            <a:off x="2854325" y="5162550"/>
            <a:ext cx="3611563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Цветовое кодирование и добавление пустых линий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Стрелка углом 14"/>
          <p:cNvSpPr/>
          <p:nvPr/>
        </p:nvSpPr>
        <p:spPr>
          <a:xfrm rot="10800000" flipH="1">
            <a:off x="1489075" y="2519363"/>
            <a:ext cx="249238" cy="838200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Стрелка углом 18"/>
          <p:cNvSpPr/>
          <p:nvPr/>
        </p:nvSpPr>
        <p:spPr>
          <a:xfrm rot="10800000" flipH="1">
            <a:off x="1698625" y="3544888"/>
            <a:ext cx="338138" cy="882650"/>
          </a:xfrm>
          <a:prstGeom prst="bentArrow">
            <a:avLst>
              <a:gd name="adj1" fmla="val 25000"/>
              <a:gd name="adj2" fmla="val 25000"/>
              <a:gd name="adj3" fmla="val 50000"/>
              <a:gd name="adj4" fmla="val 43750"/>
            </a:avLst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Стрелка углом 19"/>
          <p:cNvSpPr/>
          <p:nvPr/>
        </p:nvSpPr>
        <p:spPr>
          <a:xfrm rot="10800000" flipH="1">
            <a:off x="2352675" y="4737100"/>
            <a:ext cx="473075" cy="852488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68825" y="303625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Литературное чтение</a:t>
            </a:r>
            <a:r>
              <a:rPr kumimoji="0" lang="ru-RU" sz="1800" b="1" i="0" u="none" strike="noStrike" kern="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.</a:t>
            </a:r>
            <a:r>
              <a:rPr kumimoji="0" lang="ru-RU" sz="1600" b="1" i="0" u="none" strike="noStrike" kern="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br>
              <a:rPr kumimoji="0" lang="ru-RU" sz="16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8689" name="Прямоугольник 4"/>
          <p:cNvSpPr/>
          <p:nvPr/>
        </p:nvSpPr>
        <p:spPr>
          <a:xfrm>
            <a:off x="4572000" y="708025"/>
            <a:ext cx="457200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Русская народная сказка </a:t>
            </a:r>
            <a:endParaRPr lang="ru-RU" altLang="ru-RU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«Два Мороза»</a:t>
            </a:r>
            <a:endParaRPr lang="ru-RU" altLang="ru-RU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28690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19700" y="1692275"/>
            <a:ext cx="3744913" cy="2809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6387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6388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141663" y="260350"/>
            <a:ext cx="3754438" cy="15128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Онлайн – инструмент «Инфографика</a:t>
            </a:r>
            <a:r>
              <a:rPr sz="4000" b="1" dirty="0">
                <a:solidFill>
                  <a:srgbClr val="000000"/>
                </a:solidFill>
                <a:latin typeface="Calibri" panose="020F0502020204030204" pitchFamily="34" charset="0"/>
              </a:rPr>
              <a:t>»</a:t>
            </a:r>
            <a:endParaRPr sz="40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16390" name="Рисунок 14" descr="C:\Users\Макс\Desktop\Снимок6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2863" y="2065338"/>
            <a:ext cx="3863975" cy="4176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1312863" y="2043113"/>
            <a:ext cx="3803650" cy="4603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12863" y="6173788"/>
            <a:ext cx="3771900" cy="4603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08625" y="2043113"/>
            <a:ext cx="3311525" cy="4130675"/>
          </a:xfrm>
          <a:prstGeom prst="rect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Инфографика – это графический  способ подачи информации, данных и знаний. Основными </a:t>
            </a:r>
            <a:endParaRPr lang="ru-RU" altLang="ru-RU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eaLnBrk="1" hangingPunct="1"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принципами инфографики являются содержательность, смысл, легкость восприятия. Для создания инфографики могут использоваться</a:t>
            </a:r>
            <a:endParaRPr lang="ru-RU" altLang="ru-RU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eaLnBrk="1" hangingPunct="1"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 таблицы, диаграммы,</a:t>
            </a:r>
            <a:endParaRPr lang="ru-RU" altLang="ru-RU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eaLnBrk="1" hangingPunct="1"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 графические элементы .</a:t>
            </a:r>
            <a:endParaRPr lang="ru-RU" altLang="ru-RU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7411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7412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141663" y="260350"/>
            <a:ext cx="375443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4000" b="1" dirty="0">
                <a:solidFill>
                  <a:srgbClr val="000000"/>
                </a:solidFill>
                <a:latin typeface="Calibri" panose="020F0502020204030204" pitchFamily="34" charset="0"/>
              </a:rPr>
              <a:t>КОМИКСЫ</a:t>
            </a:r>
            <a:endParaRPr sz="40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312863" y="2043113"/>
            <a:ext cx="3803650" cy="4603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12863" y="6173788"/>
            <a:ext cx="3771900" cy="4603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08625" y="2043113"/>
            <a:ext cx="3311525" cy="4130675"/>
          </a:xfrm>
          <a:prstGeom prst="rect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ru-RU" altLang="ru-RU" sz="2400" b="1" dirty="0">
                <a:solidFill>
                  <a:srgbClr val="FFFFFF"/>
                </a:solidFill>
                <a:latin typeface="Calibri" panose="020F0502020204030204" pitchFamily="34" charset="0"/>
              </a:rPr>
              <a:t>Комикс улавливает узловые точки основной идеи, расставляет необходимые акценты в процессе восприятия образа, события, явления и помогает сфокусировать внимание человека на главном.</a:t>
            </a:r>
            <a:endParaRPr lang="ru-RU" altLang="ru-RU" sz="24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17417" name="Рисунок 9" descr="C:\Users\Макс\Desktop\Картинки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04925" y="2116138"/>
            <a:ext cx="3779838" cy="4057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Выноска со стрелкой вниз 1"/>
          <p:cNvSpPr/>
          <p:nvPr/>
        </p:nvSpPr>
        <p:spPr>
          <a:xfrm>
            <a:off x="1979613" y="260350"/>
            <a:ext cx="4895850" cy="1114425"/>
          </a:xfrm>
          <a:prstGeom prst="downArrow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ВО ВРЕМЯ ЧТЕНИЯ</a:t>
            </a:r>
            <a:endParaRPr sz="32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eaLnBrk="1" hangingPunct="1">
              <a:buNone/>
            </a:pPr>
            <a:r>
              <a:rPr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ТЕХНОЛОГИЯ АКМЕОЛОГИЧЕСКОГО ЧТЕНИЯ</a:t>
            </a:r>
            <a:endParaRPr sz="1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9700" name="TextBox 8"/>
          <p:cNvSpPr txBox="1"/>
          <p:nvPr/>
        </p:nvSpPr>
        <p:spPr>
          <a:xfrm>
            <a:off x="3348038" y="22050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4600" y="1349375"/>
            <a:ext cx="3673475" cy="533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702" name="TextBox 7"/>
          <p:cNvSpPr txBox="1"/>
          <p:nvPr/>
        </p:nvSpPr>
        <p:spPr>
          <a:xfrm>
            <a:off x="2727325" y="1323975"/>
            <a:ext cx="3387725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b="1" dirty="0">
                <a:solidFill>
                  <a:srgbClr val="FFFFFF"/>
                </a:solidFill>
                <a:latin typeface="Calibri" panose="020F0502020204030204" pitchFamily="34" charset="0"/>
              </a:rPr>
              <a:t>Базовые принципы технологии </a:t>
            </a:r>
            <a:endParaRPr lang="ru-RU" altLang="ru-RU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373313" y="2827338"/>
            <a:ext cx="4321175" cy="72072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443163" y="3573463"/>
            <a:ext cx="4321175" cy="71913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360613" y="2060575"/>
            <a:ext cx="4319588" cy="74612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417763" y="4292600"/>
            <a:ext cx="4321175" cy="72072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373313" y="5013325"/>
            <a:ext cx="4321175" cy="71913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417763" y="5732463"/>
            <a:ext cx="4321175" cy="72072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709" name="TextBox 5"/>
          <p:cNvSpPr txBox="1"/>
          <p:nvPr/>
        </p:nvSpPr>
        <p:spPr>
          <a:xfrm>
            <a:off x="3287713" y="2185988"/>
            <a:ext cx="266858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800" b="1" dirty="0">
                <a:latin typeface="Calibri" panose="020F0502020204030204" pitchFamily="34" charset="0"/>
              </a:rPr>
              <a:t>«восхождение»</a:t>
            </a:r>
            <a:endParaRPr lang="ru-RU" altLang="ru-RU" sz="2800" b="1" dirty="0">
              <a:latin typeface="Calibri" panose="020F0502020204030204" pitchFamily="34" charset="0"/>
            </a:endParaRPr>
          </a:p>
        </p:txBody>
      </p:sp>
      <p:sp>
        <p:nvSpPr>
          <p:cNvPr id="29710" name="TextBox 19"/>
          <p:cNvSpPr txBox="1"/>
          <p:nvPr/>
        </p:nvSpPr>
        <p:spPr>
          <a:xfrm>
            <a:off x="3362325" y="5111750"/>
            <a:ext cx="24828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800" b="1" dirty="0">
                <a:latin typeface="Calibri" panose="020F0502020204030204" pitchFamily="34" charset="0"/>
              </a:rPr>
              <a:t>вариативность</a:t>
            </a:r>
            <a:endParaRPr lang="ru-RU" altLang="ru-RU" sz="2800" b="1" dirty="0">
              <a:latin typeface="Calibri" panose="020F0502020204030204" pitchFamily="34" charset="0"/>
            </a:endParaRPr>
          </a:p>
        </p:txBody>
      </p:sp>
      <p:sp>
        <p:nvSpPr>
          <p:cNvPr id="29711" name="TextBox 21"/>
          <p:cNvSpPr txBox="1"/>
          <p:nvPr/>
        </p:nvSpPr>
        <p:spPr>
          <a:xfrm>
            <a:off x="3162300" y="5805488"/>
            <a:ext cx="291941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800" b="1" dirty="0">
                <a:latin typeface="Calibri" panose="020F0502020204030204" pitchFamily="34" charset="0"/>
              </a:rPr>
              <a:t>валеологичность </a:t>
            </a:r>
            <a:endParaRPr lang="ru-RU" altLang="ru-RU" sz="2800" b="1" dirty="0">
              <a:latin typeface="Calibri" panose="020F0502020204030204" pitchFamily="34" charset="0"/>
            </a:endParaRPr>
          </a:p>
        </p:txBody>
      </p:sp>
      <p:sp>
        <p:nvSpPr>
          <p:cNvPr id="29712" name="TextBox 22"/>
          <p:cNvSpPr txBox="1"/>
          <p:nvPr/>
        </p:nvSpPr>
        <p:spPr>
          <a:xfrm>
            <a:off x="2863850" y="4403725"/>
            <a:ext cx="33242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800" b="1" dirty="0">
                <a:latin typeface="Calibri" panose="020F0502020204030204" pitchFamily="34" charset="0"/>
              </a:rPr>
              <a:t>воспроизводимость</a:t>
            </a:r>
            <a:endParaRPr lang="ru-RU" altLang="ru-RU" sz="2800" b="1" dirty="0">
              <a:latin typeface="Calibri" panose="020F0502020204030204" pitchFamily="34" charset="0"/>
            </a:endParaRPr>
          </a:p>
        </p:txBody>
      </p:sp>
      <p:sp>
        <p:nvSpPr>
          <p:cNvPr id="29713" name="TextBox 23"/>
          <p:cNvSpPr txBox="1"/>
          <p:nvPr/>
        </p:nvSpPr>
        <p:spPr>
          <a:xfrm>
            <a:off x="3348038" y="3671888"/>
            <a:ext cx="240823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800" b="1" dirty="0">
                <a:latin typeface="Calibri" panose="020F0502020204030204" pitchFamily="34" charset="0"/>
              </a:rPr>
              <a:t>включенность</a:t>
            </a:r>
            <a:endParaRPr lang="ru-RU" altLang="ru-RU" sz="2800" b="1" dirty="0">
              <a:latin typeface="Calibri" panose="020F0502020204030204" pitchFamily="34" charset="0"/>
            </a:endParaRPr>
          </a:p>
        </p:txBody>
      </p:sp>
      <p:sp>
        <p:nvSpPr>
          <p:cNvPr id="29714" name="TextBox 24"/>
          <p:cNvSpPr txBox="1"/>
          <p:nvPr/>
        </p:nvSpPr>
        <p:spPr>
          <a:xfrm>
            <a:off x="3098800" y="2925763"/>
            <a:ext cx="30099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800" b="1" dirty="0">
                <a:latin typeface="Calibri" panose="020F0502020204030204" pitchFamily="34" charset="0"/>
              </a:rPr>
              <a:t>востребованность</a:t>
            </a:r>
            <a:endParaRPr lang="ru-RU" altLang="ru-RU" sz="2800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Заголовок 1"/>
          <p:cNvSpPr txBox="1"/>
          <p:nvPr/>
        </p:nvSpPr>
        <p:spPr>
          <a:xfrm>
            <a:off x="1187624" y="269776"/>
            <a:ext cx="7239000" cy="710952"/>
          </a:xfrm>
          <a:prstGeom prst="rect">
            <a:avLst/>
          </a:prstGeom>
        </p:spPr>
        <p:txBody>
          <a:bodyPr lIns="45720" tIns="0" rIns="4572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ОСВОЕННЫЕ ПРИЁМЫ ТЕХНОЛОГИИ</a:t>
            </a:r>
            <a:endParaRPr kumimoji="0" lang="ru-RU" sz="32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" name="Блок-схема: решение 1"/>
          <p:cNvSpPr/>
          <p:nvPr/>
        </p:nvSpPr>
        <p:spPr>
          <a:xfrm>
            <a:off x="2376488" y="1160463"/>
            <a:ext cx="4681538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Блок-схема: решение 6"/>
          <p:cNvSpPr/>
          <p:nvPr/>
        </p:nvSpPr>
        <p:spPr>
          <a:xfrm>
            <a:off x="2254250" y="1808163"/>
            <a:ext cx="4679950" cy="64928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Блок-схема: решение 7"/>
          <p:cNvSpPr/>
          <p:nvPr/>
        </p:nvSpPr>
        <p:spPr>
          <a:xfrm>
            <a:off x="2466975" y="5070475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Блок-схема: решение 8"/>
          <p:cNvSpPr/>
          <p:nvPr/>
        </p:nvSpPr>
        <p:spPr>
          <a:xfrm>
            <a:off x="2466975" y="572770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Блок-схема: решение 9"/>
          <p:cNvSpPr/>
          <p:nvPr/>
        </p:nvSpPr>
        <p:spPr>
          <a:xfrm>
            <a:off x="2411413" y="245745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Блок-схема: решение 10"/>
          <p:cNvSpPr/>
          <p:nvPr/>
        </p:nvSpPr>
        <p:spPr>
          <a:xfrm>
            <a:off x="2411413" y="310515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Блок-схема: решение 11"/>
          <p:cNvSpPr/>
          <p:nvPr/>
        </p:nvSpPr>
        <p:spPr>
          <a:xfrm>
            <a:off x="2411413" y="375285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Блок-схема: решение 12"/>
          <p:cNvSpPr/>
          <p:nvPr/>
        </p:nvSpPr>
        <p:spPr>
          <a:xfrm>
            <a:off x="2466975" y="4422775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32" name="TextBox 2"/>
          <p:cNvSpPr txBox="1"/>
          <p:nvPr/>
        </p:nvSpPr>
        <p:spPr>
          <a:xfrm>
            <a:off x="3540125" y="1306513"/>
            <a:ext cx="2136775" cy="350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 «Согласование»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0733" name="TextBox 14"/>
          <p:cNvSpPr txBox="1"/>
          <p:nvPr/>
        </p:nvSpPr>
        <p:spPr>
          <a:xfrm>
            <a:off x="3757613" y="1938338"/>
            <a:ext cx="1771650" cy="3571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Задай вопрос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0734" name="TextBox 15"/>
          <p:cNvSpPr txBox="1"/>
          <p:nvPr/>
        </p:nvSpPr>
        <p:spPr>
          <a:xfrm>
            <a:off x="3968750" y="2601913"/>
            <a:ext cx="1560513" cy="3571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"Ромашка" 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0735" name="TextBox 16"/>
          <p:cNvSpPr txBox="1"/>
          <p:nvPr/>
        </p:nvSpPr>
        <p:spPr>
          <a:xfrm>
            <a:off x="3757613" y="3860800"/>
            <a:ext cx="1981200" cy="357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Верю - не верю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0736" name="TextBox 17"/>
          <p:cNvSpPr txBox="1"/>
          <p:nvPr/>
        </p:nvSpPr>
        <p:spPr>
          <a:xfrm>
            <a:off x="4167188" y="4559300"/>
            <a:ext cx="1362075" cy="357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«Ералаш»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0737" name="TextBox 18"/>
          <p:cNvSpPr txBox="1"/>
          <p:nvPr/>
        </p:nvSpPr>
        <p:spPr>
          <a:xfrm>
            <a:off x="3662363" y="3252788"/>
            <a:ext cx="2298700" cy="3524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«Теремок сказок»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0738" name="TextBox 19"/>
          <p:cNvSpPr txBox="1"/>
          <p:nvPr/>
        </p:nvSpPr>
        <p:spPr>
          <a:xfrm>
            <a:off x="3614738" y="5149850"/>
            <a:ext cx="2466975" cy="4905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lnSpc>
                <a:spcPct val="80000"/>
              </a:lnSpc>
            </a:pPr>
            <a:r>
              <a:rPr lang="ru-RU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Невозможное становится</a:t>
            </a:r>
            <a:endParaRPr lang="ru-RU" altLang="ru-RU" sz="16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ru-RU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возможным</a:t>
            </a:r>
            <a:endParaRPr lang="ru-RU" altLang="ru-RU" sz="16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0739" name="TextBox 20"/>
          <p:cNvSpPr txBox="1"/>
          <p:nvPr/>
        </p:nvSpPr>
        <p:spPr>
          <a:xfrm>
            <a:off x="3930650" y="5873750"/>
            <a:ext cx="2151063" cy="357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Кольцевая почта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6"/>
          <p:cNvSpPr/>
          <p:nvPr/>
        </p:nvSpPr>
        <p:spPr>
          <a:xfrm flipV="1">
            <a:off x="0" y="6453188"/>
            <a:ext cx="9137650" cy="190500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331913" y="338138"/>
            <a:ext cx="2663825" cy="8651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748" name="TextBox 2"/>
          <p:cNvSpPr txBox="1"/>
          <p:nvPr/>
        </p:nvSpPr>
        <p:spPr>
          <a:xfrm>
            <a:off x="1658938" y="249238"/>
            <a:ext cx="1901825" cy="9540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ПРИЁМ</a:t>
            </a:r>
            <a:endParaRPr lang="ru-RU" altLang="ru-RU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«ЕРАЛАШ»</a:t>
            </a:r>
            <a:endParaRPr lang="ru-RU" altLang="ru-RU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68825" y="406400"/>
            <a:ext cx="2951163" cy="646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31913" y="1370013"/>
            <a:ext cx="2951163" cy="746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86325" y="1327150"/>
            <a:ext cx="2952750" cy="8334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944" name="TextBox 4"/>
          <p:cNvSpPr txBox="1">
            <a:spLocks noChangeArrowheads="1"/>
          </p:cNvSpPr>
          <p:nvPr/>
        </p:nvSpPr>
        <p:spPr bwMode="auto">
          <a:xfrm>
            <a:off x="5065713" y="433388"/>
            <a:ext cx="1957388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Деление текста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на  части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39945" name="TextBox 11"/>
          <p:cNvSpPr txBox="1">
            <a:spLocks noChangeArrowheads="1"/>
          </p:cNvSpPr>
          <p:nvPr/>
        </p:nvSpPr>
        <p:spPr bwMode="auto">
          <a:xfrm>
            <a:off x="1368425" y="1408113"/>
            <a:ext cx="2940050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Работа в группе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 с разрушенным текстом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39946" name="TextBox 12"/>
          <p:cNvSpPr txBox="1">
            <a:spLocks noChangeArrowheads="1"/>
          </p:cNvSpPr>
          <p:nvPr/>
        </p:nvSpPr>
        <p:spPr bwMode="auto">
          <a:xfrm>
            <a:off x="4886325" y="1381125"/>
            <a:ext cx="2582863" cy="1077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Восстановление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разрушенного текста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endParaRPr sz="24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35389" y="213620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Литературное чтение. </a:t>
            </a:r>
            <a:endParaRPr kumimoji="0" lang="ru-RU" sz="1800" b="1" i="0" u="none" strike="noStrike" kern="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4E7ED">
                  <a:lumMod val="2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br>
              <a:rPr kumimoji="0" lang="ru-RU" sz="18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4054475" y="771525"/>
            <a:ext cx="373063" cy="280988"/>
          </a:xfrm>
          <a:prstGeom prst="rightArrow">
            <a:avLst/>
          </a:prstGeom>
          <a:solidFill>
            <a:srgbClr val="90489E"/>
          </a:solidFill>
          <a:ln>
            <a:solidFill>
              <a:srgbClr val="0069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7812088" y="733425"/>
            <a:ext cx="373063" cy="280988"/>
          </a:xfrm>
          <a:prstGeom prst="rightArrow">
            <a:avLst/>
          </a:prstGeom>
          <a:solidFill>
            <a:srgbClr val="90489E"/>
          </a:solidFill>
          <a:ln>
            <a:solidFill>
              <a:srgbClr val="0069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4392613" y="1638300"/>
            <a:ext cx="373063" cy="282575"/>
          </a:xfrm>
          <a:prstGeom prst="rightArrow">
            <a:avLst/>
          </a:prstGeom>
          <a:solidFill>
            <a:srgbClr val="90489E"/>
          </a:solidFill>
          <a:ln>
            <a:solidFill>
              <a:srgbClr val="0069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759" name="Прямоугольник 1"/>
          <p:cNvSpPr/>
          <p:nvPr/>
        </p:nvSpPr>
        <p:spPr>
          <a:xfrm>
            <a:off x="2043113" y="2506663"/>
            <a:ext cx="4700587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800" b="1" dirty="0">
                <a:latin typeface="Calibri" panose="020F0502020204030204" pitchFamily="34" charset="0"/>
              </a:rPr>
              <a:t>Л. Пантелеев «Две лягушки»</a:t>
            </a:r>
            <a:endParaRPr lang="ru-RU" altLang="ru-RU" sz="2800" b="1" dirty="0">
              <a:latin typeface="Calibri" panose="020F0502020204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42988" y="3028950"/>
            <a:ext cx="7839075" cy="34591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761" name="TextBox 5"/>
          <p:cNvSpPr txBox="1"/>
          <p:nvPr/>
        </p:nvSpPr>
        <p:spPr>
          <a:xfrm>
            <a:off x="1212850" y="3181350"/>
            <a:ext cx="7704138" cy="3416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   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12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Прыгали, прыгали и нечаянно свалились в горшок со сметаной. </a:t>
            </a:r>
            <a:endParaRPr lang="ru-RU" alt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3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Но только одна из них была настоящая лесная лягушка – </a:t>
            </a:r>
            <a:endParaRPr lang="ru-RU" alt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храбрая, сильная , веселая, а другая была ни то ни се: трусиха была, лентяйка, соня..  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1 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Жили-были две лягушки. 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4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 Про нее даже говорили, будто она не в лесу, а где-то в городском парке родилась. 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6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 И вот однажды ночью пошли они погулять.  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2  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Были они подруги и жили в одной канаве .   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8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А около дома погреб.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 5 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Но все-таки они жили вместе, эти лягушки.  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9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 И из этого погреба очень вкусно пахнет: плесенью пахнет, сыростью, мхом, </a:t>
            </a:r>
            <a:endParaRPr lang="ru-RU" alt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грибами.  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7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 Идут себе по лесной дороге и вдруг видят – стоит дом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.  10  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А это как раз то самое, что лягушки любят. </a:t>
            </a:r>
            <a:r>
              <a:rPr lang="ru-RU" altLang="ru-RU" b="1" dirty="0">
                <a:solidFill>
                  <a:srgbClr val="FF0000"/>
                </a:solidFill>
                <a:latin typeface="Calibri" panose="020F0502020204030204" pitchFamily="34" charset="0"/>
              </a:rPr>
              <a:t>11 </a:t>
            </a:r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  Вот забрались  они поскорей в погреб, стали там бегать и прыгать.</a:t>
            </a:r>
            <a:endParaRPr lang="ru-RU" alt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331913" y="319088"/>
            <a:ext cx="2114550" cy="8651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2" name="TextBox 2"/>
          <p:cNvSpPr txBox="1"/>
          <p:nvPr/>
        </p:nvSpPr>
        <p:spPr>
          <a:xfrm>
            <a:off x="1468438" y="363538"/>
            <a:ext cx="1978025" cy="8318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ПРИЁМ </a:t>
            </a:r>
            <a:endParaRPr lang="ru-RU" altLang="ru-RU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«РОМАШКА»</a:t>
            </a:r>
            <a:endParaRPr lang="ru-RU" altLang="ru-RU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0825" y="1341438"/>
            <a:ext cx="1546225" cy="8318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93938" y="4518025"/>
            <a:ext cx="1341438" cy="8207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00225" y="2411413"/>
            <a:ext cx="1482725" cy="8493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16125" y="3492500"/>
            <a:ext cx="1382713" cy="7667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017" name="TextBox 4"/>
          <p:cNvSpPr txBox="1">
            <a:spLocks noChangeArrowheads="1"/>
          </p:cNvSpPr>
          <p:nvPr/>
        </p:nvSpPr>
        <p:spPr bwMode="auto">
          <a:xfrm>
            <a:off x="1768475" y="1343025"/>
            <a:ext cx="1052513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1 группа 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Простые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 вопросы 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43018" name="TextBox 11"/>
          <p:cNvSpPr txBox="1">
            <a:spLocks noChangeArrowheads="1"/>
          </p:cNvSpPr>
          <p:nvPr/>
        </p:nvSpPr>
        <p:spPr bwMode="auto">
          <a:xfrm>
            <a:off x="1858963" y="2411413"/>
            <a:ext cx="1423988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2 группа 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 Уточняющие 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вопросы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43019" name="TextBox 12"/>
          <p:cNvSpPr txBox="1">
            <a:spLocks noChangeArrowheads="1"/>
          </p:cNvSpPr>
          <p:nvPr/>
        </p:nvSpPr>
        <p:spPr bwMode="auto">
          <a:xfrm>
            <a:off x="1914525" y="3444875"/>
            <a:ext cx="1484313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3 группа 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Объясняющие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 вопросы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endParaRPr sz="16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43020" name="TextBox 13"/>
          <p:cNvSpPr txBox="1">
            <a:spLocks noChangeArrowheads="1"/>
          </p:cNvSpPr>
          <p:nvPr/>
        </p:nvSpPr>
        <p:spPr bwMode="auto">
          <a:xfrm>
            <a:off x="2201863" y="4449763"/>
            <a:ext cx="1516063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4 группа 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Оценочные 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вопросы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endParaRPr sz="24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Стрелка углом 14"/>
          <p:cNvSpPr/>
          <p:nvPr/>
        </p:nvSpPr>
        <p:spPr>
          <a:xfrm rot="10800000" flipH="1">
            <a:off x="1244600" y="1866900"/>
            <a:ext cx="446088" cy="622300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16188" y="5648325"/>
            <a:ext cx="1533525" cy="8048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5 группа 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lvl="0" algn="ctr" eaLnBrk="1" hangingPunct="1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Практические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lvl="0" algn="ctr" eaLnBrk="1" hangingPunct="1">
              <a:buNone/>
            </a:pPr>
            <a:r>
              <a:rPr sz="1600" b="1" dirty="0">
                <a:solidFill>
                  <a:srgbClr val="376092"/>
                </a:solidFill>
                <a:latin typeface="Calibri" panose="020F0502020204030204" pitchFamily="34" charset="0"/>
              </a:rPr>
              <a:t> вопросы</a:t>
            </a:r>
            <a:endParaRPr sz="16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Стрелка углом 16"/>
          <p:cNvSpPr/>
          <p:nvPr/>
        </p:nvSpPr>
        <p:spPr>
          <a:xfrm rot="10800000" flipH="1">
            <a:off x="1758950" y="4259263"/>
            <a:ext cx="446088" cy="622300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Стрелка углом 17"/>
          <p:cNvSpPr/>
          <p:nvPr/>
        </p:nvSpPr>
        <p:spPr>
          <a:xfrm rot="10800000" flipH="1">
            <a:off x="2033588" y="5338763"/>
            <a:ext cx="446088" cy="622300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Стрелка углом 20"/>
          <p:cNvSpPr/>
          <p:nvPr/>
        </p:nvSpPr>
        <p:spPr>
          <a:xfrm rot="10800000" flipH="1">
            <a:off x="1485900" y="3068638"/>
            <a:ext cx="446088" cy="622300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17638" y="31835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Литературное чтение</a:t>
            </a:r>
            <a:r>
              <a:rPr kumimoji="0" lang="ru-RU" sz="2000" b="1" i="0" u="none" strike="noStrike" kern="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.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2787" name="Прямоугольник 4"/>
          <p:cNvSpPr/>
          <p:nvPr/>
        </p:nvSpPr>
        <p:spPr>
          <a:xfrm>
            <a:off x="4568825" y="719138"/>
            <a:ext cx="2444750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000" b="1" dirty="0">
                <a:latin typeface="Calibri" panose="020F0502020204030204" pitchFamily="34" charset="0"/>
              </a:rPr>
              <a:t>А. Гайдар «Совесть»</a:t>
            </a:r>
            <a:endParaRPr lang="ru-RU" altLang="ru-RU" sz="2000" b="1" dirty="0">
              <a:latin typeface="Calibri" panose="020F0502020204030204" pitchFamily="34" charset="0"/>
            </a:endParaRPr>
          </a:p>
        </p:txBody>
      </p:sp>
      <p:sp>
        <p:nvSpPr>
          <p:cNvPr id="20" name="Freeform 2"/>
          <p:cNvSpPr>
            <a:spLocks noEditPoints="1"/>
          </p:cNvSpPr>
          <p:nvPr/>
        </p:nvSpPr>
        <p:spPr bwMode="gray">
          <a:xfrm rot="20241944">
            <a:off x="3795713" y="1752600"/>
            <a:ext cx="4972050" cy="3182938"/>
          </a:xfrm>
          <a:custGeom>
            <a:avLst/>
            <a:gdLst>
              <a:gd name="T0" fmla="*/ 2147483647 w 4040"/>
              <a:gd name="T1" fmla="*/ 2147483647 h 1888"/>
              <a:gd name="T2" fmla="*/ 2147483647 w 4040"/>
              <a:gd name="T3" fmla="*/ 2147483647 h 1888"/>
              <a:gd name="T4" fmla="*/ 2147483647 w 4040"/>
              <a:gd name="T5" fmla="*/ 2147483647 h 1888"/>
              <a:gd name="T6" fmla="*/ 2147483647 w 4040"/>
              <a:gd name="T7" fmla="*/ 2147483647 h 1888"/>
              <a:gd name="T8" fmla="*/ 2147483647 w 4040"/>
              <a:gd name="T9" fmla="*/ 2147483647 h 1888"/>
              <a:gd name="T10" fmla="*/ 2147483647 w 4040"/>
              <a:gd name="T11" fmla="*/ 2147483647 h 1888"/>
              <a:gd name="T12" fmla="*/ 0 w 4040"/>
              <a:gd name="T13" fmla="*/ 2147483647 h 1888"/>
              <a:gd name="T14" fmla="*/ 2147483647 w 4040"/>
              <a:gd name="T15" fmla="*/ 2147483647 h 1888"/>
              <a:gd name="T16" fmla="*/ 2147483647 w 4040"/>
              <a:gd name="T17" fmla="*/ 2147483647 h 1888"/>
              <a:gd name="T18" fmla="*/ 2147483647 w 4040"/>
              <a:gd name="T19" fmla="*/ 2147483647 h 1888"/>
              <a:gd name="T20" fmla="*/ 2147483647 w 4040"/>
              <a:gd name="T21" fmla="*/ 2147483647 h 1888"/>
              <a:gd name="T22" fmla="*/ 2147483647 w 4040"/>
              <a:gd name="T23" fmla="*/ 2147483647 h 1888"/>
              <a:gd name="T24" fmla="*/ 2147483647 w 4040"/>
              <a:gd name="T25" fmla="*/ 2147483647 h 1888"/>
              <a:gd name="T26" fmla="*/ 2147483647 w 4040"/>
              <a:gd name="T27" fmla="*/ 2147483647 h 1888"/>
              <a:gd name="T28" fmla="*/ 2147483647 w 4040"/>
              <a:gd name="T29" fmla="*/ 2147483647 h 1888"/>
              <a:gd name="T30" fmla="*/ 2147483647 w 4040"/>
              <a:gd name="T31" fmla="*/ 2147483647 h 1888"/>
              <a:gd name="T32" fmla="*/ 2147483647 w 4040"/>
              <a:gd name="T33" fmla="*/ 2147483647 h 1888"/>
              <a:gd name="T34" fmla="*/ 2147483647 w 4040"/>
              <a:gd name="T35" fmla="*/ 2147483647 h 1888"/>
              <a:gd name="T36" fmla="*/ 2147483647 w 4040"/>
              <a:gd name="T37" fmla="*/ 2147483647 h 1888"/>
              <a:gd name="T38" fmla="*/ 2147483647 w 4040"/>
              <a:gd name="T39" fmla="*/ 2147483647 h 1888"/>
              <a:gd name="T40" fmla="*/ 2147483647 w 4040"/>
              <a:gd name="T41" fmla="*/ 2147483647 h 1888"/>
              <a:gd name="T42" fmla="*/ 2147483647 w 4040"/>
              <a:gd name="T43" fmla="*/ 2147483647 h 1888"/>
              <a:gd name="T44" fmla="*/ 2147483647 w 4040"/>
              <a:gd name="T45" fmla="*/ 2147483647 h 1888"/>
              <a:gd name="T46" fmla="*/ 2147483647 w 4040"/>
              <a:gd name="T47" fmla="*/ 2147483647 h 1888"/>
              <a:gd name="T48" fmla="*/ 2147483647 w 4040"/>
              <a:gd name="T49" fmla="*/ 2147483647 h 1888"/>
              <a:gd name="T50" fmla="*/ 2147483647 w 4040"/>
              <a:gd name="T51" fmla="*/ 2147483647 h 1888"/>
              <a:gd name="T52" fmla="*/ 2147483647 w 4040"/>
              <a:gd name="T53" fmla="*/ 0 h 1888"/>
              <a:gd name="T54" fmla="*/ 2147483647 w 4040"/>
              <a:gd name="T55" fmla="*/ 2147483647 h 1888"/>
              <a:gd name="T56" fmla="*/ 2147483647 w 4040"/>
              <a:gd name="T57" fmla="*/ 2147483647 h 1888"/>
              <a:gd name="T58" fmla="*/ 2147483647 w 4040"/>
              <a:gd name="T59" fmla="*/ 2147483647 h 1888"/>
              <a:gd name="T60" fmla="*/ 2147483647 w 4040"/>
              <a:gd name="T61" fmla="*/ 2147483647 h 1888"/>
              <a:gd name="T62" fmla="*/ 2147483647 w 4040"/>
              <a:gd name="T63" fmla="*/ 2147483647 h 1888"/>
              <a:gd name="T64" fmla="*/ 2147483647 w 4040"/>
              <a:gd name="T65" fmla="*/ 2147483647 h 1888"/>
              <a:gd name="T66" fmla="*/ 2147483647 w 4040"/>
              <a:gd name="T67" fmla="*/ 2147483647 h 1888"/>
              <a:gd name="T68" fmla="*/ 2147483647 w 4040"/>
              <a:gd name="T69" fmla="*/ 2147483647 h 1888"/>
              <a:gd name="T70" fmla="*/ 2147483647 w 4040"/>
              <a:gd name="T71" fmla="*/ 2147483647 h 1888"/>
              <a:gd name="T72" fmla="*/ 2147483647 w 4040"/>
              <a:gd name="T73" fmla="*/ 2147483647 h 1888"/>
              <a:gd name="T74" fmla="*/ 2147483647 w 4040"/>
              <a:gd name="T75" fmla="*/ 2147483647 h 1888"/>
              <a:gd name="T76" fmla="*/ 2147483647 w 4040"/>
              <a:gd name="T77" fmla="*/ 2147483647 h 1888"/>
              <a:gd name="T78" fmla="*/ 2147483647 w 4040"/>
              <a:gd name="T79" fmla="*/ 2147483647 h 1888"/>
              <a:gd name="T80" fmla="*/ 2147483647 w 4040"/>
              <a:gd name="T81" fmla="*/ 2147483647 h 1888"/>
              <a:gd name="T82" fmla="*/ 2147483647 w 4040"/>
              <a:gd name="T83" fmla="*/ 2147483647 h 1888"/>
              <a:gd name="T84" fmla="*/ 2147483647 w 4040"/>
              <a:gd name="T85" fmla="*/ 2147483647 h 1888"/>
              <a:gd name="T86" fmla="*/ 2147483647 w 4040"/>
              <a:gd name="T87" fmla="*/ 2147483647 h 1888"/>
              <a:gd name="T88" fmla="*/ 2147483647 w 4040"/>
              <a:gd name="T89" fmla="*/ 2147483647 h 1888"/>
              <a:gd name="T90" fmla="*/ 2147483647 w 4040"/>
              <a:gd name="T91" fmla="*/ 2147483647 h 1888"/>
              <a:gd name="T92" fmla="*/ 2147483647 w 4040"/>
              <a:gd name="T93" fmla="*/ 2147483647 h 1888"/>
              <a:gd name="T94" fmla="*/ 2147483647 w 4040"/>
              <a:gd name="T95" fmla="*/ 2147483647 h 1888"/>
              <a:gd name="T96" fmla="*/ 2147483647 w 4040"/>
              <a:gd name="T97" fmla="*/ 2147483647 h 1888"/>
              <a:gd name="T98" fmla="*/ 2147483647 w 4040"/>
              <a:gd name="T99" fmla="*/ 2147483647 h 1888"/>
              <a:gd name="T100" fmla="*/ 2147483647 w 4040"/>
              <a:gd name="T101" fmla="*/ 2147483647 h 1888"/>
              <a:gd name="T102" fmla="*/ 2147483647 w 4040"/>
              <a:gd name="T103" fmla="*/ 2147483647 h 18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4040"/>
              <a:gd name="T157" fmla="*/ 0 h 1888"/>
              <a:gd name="T158" fmla="*/ 4040 w 4040"/>
              <a:gd name="T159" fmla="*/ 1888 h 1888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4040" h="1888">
                <a:moveTo>
                  <a:pt x="2020" y="0"/>
                </a:moveTo>
                <a:lnTo>
                  <a:pt x="1854" y="4"/>
                </a:lnTo>
                <a:lnTo>
                  <a:pt x="1692" y="12"/>
                </a:lnTo>
                <a:lnTo>
                  <a:pt x="1534" y="28"/>
                </a:lnTo>
                <a:lnTo>
                  <a:pt x="1382" y="48"/>
                </a:lnTo>
                <a:lnTo>
                  <a:pt x="1234" y="74"/>
                </a:lnTo>
                <a:lnTo>
                  <a:pt x="1092" y="106"/>
                </a:lnTo>
                <a:lnTo>
                  <a:pt x="956" y="142"/>
                </a:lnTo>
                <a:lnTo>
                  <a:pt x="828" y="182"/>
                </a:lnTo>
                <a:lnTo>
                  <a:pt x="706" y="228"/>
                </a:lnTo>
                <a:lnTo>
                  <a:pt x="592" y="276"/>
                </a:lnTo>
                <a:lnTo>
                  <a:pt x="486" y="330"/>
                </a:lnTo>
                <a:lnTo>
                  <a:pt x="390" y="386"/>
                </a:lnTo>
                <a:lnTo>
                  <a:pt x="302" y="446"/>
                </a:lnTo>
                <a:lnTo>
                  <a:pt x="226" y="510"/>
                </a:lnTo>
                <a:lnTo>
                  <a:pt x="158" y="576"/>
                </a:lnTo>
                <a:lnTo>
                  <a:pt x="102" y="646"/>
                </a:lnTo>
                <a:lnTo>
                  <a:pt x="58" y="718"/>
                </a:lnTo>
                <a:lnTo>
                  <a:pt x="26" y="790"/>
                </a:lnTo>
                <a:lnTo>
                  <a:pt x="6" y="866"/>
                </a:lnTo>
                <a:lnTo>
                  <a:pt x="0" y="944"/>
                </a:lnTo>
                <a:lnTo>
                  <a:pt x="6" y="1022"/>
                </a:lnTo>
                <a:lnTo>
                  <a:pt x="26" y="1098"/>
                </a:lnTo>
                <a:lnTo>
                  <a:pt x="58" y="1170"/>
                </a:lnTo>
                <a:lnTo>
                  <a:pt x="102" y="1242"/>
                </a:lnTo>
                <a:lnTo>
                  <a:pt x="158" y="1312"/>
                </a:lnTo>
                <a:lnTo>
                  <a:pt x="226" y="1378"/>
                </a:lnTo>
                <a:lnTo>
                  <a:pt x="302" y="1442"/>
                </a:lnTo>
                <a:lnTo>
                  <a:pt x="390" y="1502"/>
                </a:lnTo>
                <a:lnTo>
                  <a:pt x="486" y="1558"/>
                </a:lnTo>
                <a:lnTo>
                  <a:pt x="592" y="1612"/>
                </a:lnTo>
                <a:lnTo>
                  <a:pt x="706" y="1660"/>
                </a:lnTo>
                <a:lnTo>
                  <a:pt x="828" y="1706"/>
                </a:lnTo>
                <a:lnTo>
                  <a:pt x="956" y="1746"/>
                </a:lnTo>
                <a:lnTo>
                  <a:pt x="1092" y="1782"/>
                </a:lnTo>
                <a:lnTo>
                  <a:pt x="1234" y="1814"/>
                </a:lnTo>
                <a:lnTo>
                  <a:pt x="1382" y="1840"/>
                </a:lnTo>
                <a:lnTo>
                  <a:pt x="1534" y="1860"/>
                </a:lnTo>
                <a:lnTo>
                  <a:pt x="1692" y="1876"/>
                </a:lnTo>
                <a:lnTo>
                  <a:pt x="1854" y="1884"/>
                </a:lnTo>
                <a:lnTo>
                  <a:pt x="2020" y="1888"/>
                </a:lnTo>
                <a:lnTo>
                  <a:pt x="2186" y="1884"/>
                </a:lnTo>
                <a:lnTo>
                  <a:pt x="2348" y="1876"/>
                </a:lnTo>
                <a:lnTo>
                  <a:pt x="2506" y="1860"/>
                </a:lnTo>
                <a:lnTo>
                  <a:pt x="2658" y="1840"/>
                </a:lnTo>
                <a:lnTo>
                  <a:pt x="2806" y="1814"/>
                </a:lnTo>
                <a:lnTo>
                  <a:pt x="2948" y="1782"/>
                </a:lnTo>
                <a:lnTo>
                  <a:pt x="3084" y="1746"/>
                </a:lnTo>
                <a:lnTo>
                  <a:pt x="3212" y="1706"/>
                </a:lnTo>
                <a:lnTo>
                  <a:pt x="3334" y="1660"/>
                </a:lnTo>
                <a:lnTo>
                  <a:pt x="3448" y="1612"/>
                </a:lnTo>
                <a:lnTo>
                  <a:pt x="3554" y="1558"/>
                </a:lnTo>
                <a:lnTo>
                  <a:pt x="3650" y="1502"/>
                </a:lnTo>
                <a:lnTo>
                  <a:pt x="3738" y="1442"/>
                </a:lnTo>
                <a:lnTo>
                  <a:pt x="3814" y="1378"/>
                </a:lnTo>
                <a:lnTo>
                  <a:pt x="3882" y="1312"/>
                </a:lnTo>
                <a:lnTo>
                  <a:pt x="3938" y="1242"/>
                </a:lnTo>
                <a:lnTo>
                  <a:pt x="3982" y="1170"/>
                </a:lnTo>
                <a:lnTo>
                  <a:pt x="4014" y="1098"/>
                </a:lnTo>
                <a:lnTo>
                  <a:pt x="4034" y="1022"/>
                </a:lnTo>
                <a:lnTo>
                  <a:pt x="4040" y="944"/>
                </a:lnTo>
                <a:lnTo>
                  <a:pt x="4034" y="866"/>
                </a:lnTo>
                <a:lnTo>
                  <a:pt x="4014" y="790"/>
                </a:lnTo>
                <a:lnTo>
                  <a:pt x="3982" y="718"/>
                </a:lnTo>
                <a:lnTo>
                  <a:pt x="3938" y="646"/>
                </a:lnTo>
                <a:lnTo>
                  <a:pt x="3882" y="576"/>
                </a:lnTo>
                <a:lnTo>
                  <a:pt x="3814" y="510"/>
                </a:lnTo>
                <a:lnTo>
                  <a:pt x="3738" y="446"/>
                </a:lnTo>
                <a:lnTo>
                  <a:pt x="3650" y="386"/>
                </a:lnTo>
                <a:lnTo>
                  <a:pt x="3554" y="330"/>
                </a:lnTo>
                <a:lnTo>
                  <a:pt x="3448" y="276"/>
                </a:lnTo>
                <a:lnTo>
                  <a:pt x="3334" y="228"/>
                </a:lnTo>
                <a:lnTo>
                  <a:pt x="3212" y="182"/>
                </a:lnTo>
                <a:lnTo>
                  <a:pt x="3084" y="142"/>
                </a:lnTo>
                <a:lnTo>
                  <a:pt x="2948" y="106"/>
                </a:lnTo>
                <a:lnTo>
                  <a:pt x="2806" y="74"/>
                </a:lnTo>
                <a:lnTo>
                  <a:pt x="2658" y="48"/>
                </a:lnTo>
                <a:lnTo>
                  <a:pt x="2506" y="28"/>
                </a:lnTo>
                <a:lnTo>
                  <a:pt x="2348" y="12"/>
                </a:lnTo>
                <a:lnTo>
                  <a:pt x="2186" y="4"/>
                </a:lnTo>
                <a:lnTo>
                  <a:pt x="2020" y="0"/>
                </a:lnTo>
                <a:close/>
                <a:moveTo>
                  <a:pt x="1922" y="1748"/>
                </a:moveTo>
                <a:lnTo>
                  <a:pt x="1762" y="1746"/>
                </a:lnTo>
                <a:lnTo>
                  <a:pt x="1606" y="1736"/>
                </a:lnTo>
                <a:lnTo>
                  <a:pt x="1454" y="1722"/>
                </a:lnTo>
                <a:lnTo>
                  <a:pt x="1306" y="1702"/>
                </a:lnTo>
                <a:lnTo>
                  <a:pt x="1164" y="1678"/>
                </a:lnTo>
                <a:lnTo>
                  <a:pt x="1028" y="1648"/>
                </a:lnTo>
                <a:lnTo>
                  <a:pt x="898" y="1614"/>
                </a:lnTo>
                <a:lnTo>
                  <a:pt x="776" y="1576"/>
                </a:lnTo>
                <a:lnTo>
                  <a:pt x="662" y="1532"/>
                </a:lnTo>
                <a:lnTo>
                  <a:pt x="554" y="1486"/>
                </a:lnTo>
                <a:lnTo>
                  <a:pt x="458" y="1436"/>
                </a:lnTo>
                <a:lnTo>
                  <a:pt x="370" y="1382"/>
                </a:lnTo>
                <a:lnTo>
                  <a:pt x="292" y="1326"/>
                </a:lnTo>
                <a:lnTo>
                  <a:pt x="224" y="1266"/>
                </a:lnTo>
                <a:lnTo>
                  <a:pt x="166" y="1204"/>
                </a:lnTo>
                <a:lnTo>
                  <a:pt x="122" y="1140"/>
                </a:lnTo>
                <a:lnTo>
                  <a:pt x="88" y="1074"/>
                </a:lnTo>
                <a:lnTo>
                  <a:pt x="68" y="1004"/>
                </a:lnTo>
                <a:lnTo>
                  <a:pt x="62" y="934"/>
                </a:lnTo>
                <a:lnTo>
                  <a:pt x="68" y="864"/>
                </a:lnTo>
                <a:lnTo>
                  <a:pt x="88" y="796"/>
                </a:lnTo>
                <a:lnTo>
                  <a:pt x="122" y="730"/>
                </a:lnTo>
                <a:lnTo>
                  <a:pt x="166" y="664"/>
                </a:lnTo>
                <a:lnTo>
                  <a:pt x="224" y="602"/>
                </a:lnTo>
                <a:lnTo>
                  <a:pt x="292" y="544"/>
                </a:lnTo>
                <a:lnTo>
                  <a:pt x="370" y="486"/>
                </a:lnTo>
                <a:lnTo>
                  <a:pt x="458" y="434"/>
                </a:lnTo>
                <a:lnTo>
                  <a:pt x="554" y="382"/>
                </a:lnTo>
                <a:lnTo>
                  <a:pt x="662" y="336"/>
                </a:lnTo>
                <a:lnTo>
                  <a:pt x="776" y="294"/>
                </a:lnTo>
                <a:lnTo>
                  <a:pt x="898" y="256"/>
                </a:lnTo>
                <a:lnTo>
                  <a:pt x="1028" y="222"/>
                </a:lnTo>
                <a:lnTo>
                  <a:pt x="1164" y="192"/>
                </a:lnTo>
                <a:lnTo>
                  <a:pt x="1306" y="166"/>
                </a:lnTo>
                <a:lnTo>
                  <a:pt x="1454" y="148"/>
                </a:lnTo>
                <a:lnTo>
                  <a:pt x="1606" y="132"/>
                </a:lnTo>
                <a:lnTo>
                  <a:pt x="1762" y="124"/>
                </a:lnTo>
                <a:lnTo>
                  <a:pt x="1922" y="120"/>
                </a:lnTo>
                <a:lnTo>
                  <a:pt x="2084" y="124"/>
                </a:lnTo>
                <a:lnTo>
                  <a:pt x="2240" y="132"/>
                </a:lnTo>
                <a:lnTo>
                  <a:pt x="2392" y="148"/>
                </a:lnTo>
                <a:lnTo>
                  <a:pt x="2540" y="166"/>
                </a:lnTo>
                <a:lnTo>
                  <a:pt x="2682" y="192"/>
                </a:lnTo>
                <a:lnTo>
                  <a:pt x="2818" y="222"/>
                </a:lnTo>
                <a:lnTo>
                  <a:pt x="2948" y="256"/>
                </a:lnTo>
                <a:lnTo>
                  <a:pt x="3070" y="294"/>
                </a:lnTo>
                <a:lnTo>
                  <a:pt x="3184" y="336"/>
                </a:lnTo>
                <a:lnTo>
                  <a:pt x="3292" y="382"/>
                </a:lnTo>
                <a:lnTo>
                  <a:pt x="3388" y="434"/>
                </a:lnTo>
                <a:lnTo>
                  <a:pt x="3476" y="486"/>
                </a:lnTo>
                <a:lnTo>
                  <a:pt x="3554" y="544"/>
                </a:lnTo>
                <a:lnTo>
                  <a:pt x="3622" y="602"/>
                </a:lnTo>
                <a:lnTo>
                  <a:pt x="3680" y="664"/>
                </a:lnTo>
                <a:lnTo>
                  <a:pt x="3724" y="730"/>
                </a:lnTo>
                <a:lnTo>
                  <a:pt x="3758" y="796"/>
                </a:lnTo>
                <a:lnTo>
                  <a:pt x="3778" y="864"/>
                </a:lnTo>
                <a:lnTo>
                  <a:pt x="3784" y="934"/>
                </a:lnTo>
                <a:lnTo>
                  <a:pt x="3778" y="1004"/>
                </a:lnTo>
                <a:lnTo>
                  <a:pt x="3758" y="1074"/>
                </a:lnTo>
                <a:lnTo>
                  <a:pt x="3724" y="1140"/>
                </a:lnTo>
                <a:lnTo>
                  <a:pt x="3680" y="1204"/>
                </a:lnTo>
                <a:lnTo>
                  <a:pt x="3622" y="1266"/>
                </a:lnTo>
                <a:lnTo>
                  <a:pt x="3554" y="1326"/>
                </a:lnTo>
                <a:lnTo>
                  <a:pt x="3476" y="1382"/>
                </a:lnTo>
                <a:lnTo>
                  <a:pt x="3388" y="1436"/>
                </a:lnTo>
                <a:lnTo>
                  <a:pt x="3292" y="1486"/>
                </a:lnTo>
                <a:lnTo>
                  <a:pt x="3184" y="1532"/>
                </a:lnTo>
                <a:lnTo>
                  <a:pt x="3070" y="1576"/>
                </a:lnTo>
                <a:lnTo>
                  <a:pt x="2948" y="1614"/>
                </a:lnTo>
                <a:lnTo>
                  <a:pt x="2818" y="1648"/>
                </a:lnTo>
                <a:lnTo>
                  <a:pt x="2682" y="1678"/>
                </a:lnTo>
                <a:lnTo>
                  <a:pt x="2540" y="1702"/>
                </a:lnTo>
                <a:lnTo>
                  <a:pt x="2392" y="1722"/>
                </a:lnTo>
                <a:lnTo>
                  <a:pt x="2240" y="1736"/>
                </a:lnTo>
                <a:lnTo>
                  <a:pt x="2084" y="1746"/>
                </a:lnTo>
                <a:lnTo>
                  <a:pt x="1922" y="1748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/>
          <a:lstStyle>
            <a:lvl1pPr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altLang="ru-RU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146550" y="3332163"/>
            <a:ext cx="4572000" cy="461963"/>
          </a:xfrm>
          <a:prstGeom prst="rect">
            <a:avLst/>
          </a:prstGeom>
        </p:spPr>
        <p:txBody>
          <a:bodyPr>
            <a:spAutoFit/>
          </a:bodyPr>
          <a:p>
            <a:pPr algn="ctr">
              <a:buNone/>
            </a:pPr>
            <a:r>
              <a:rPr lang="ru-RU" altLang="ru-RU" sz="2400" b="1" dirty="0">
                <a:solidFill>
                  <a:srgbClr val="953735"/>
                </a:solidFill>
                <a:latin typeface="Trebuchet MS" panose="020B0603020202020204" pitchFamily="34" charset="0"/>
              </a:rPr>
              <a:t>ВОПРОСЫ</a:t>
            </a:r>
            <a:endParaRPr lang="ru-RU" altLang="ru-RU" sz="2400" b="1" dirty="0">
              <a:solidFill>
                <a:srgbClr val="953735"/>
              </a:solidFill>
              <a:latin typeface="Trebuchet MS" panose="020B0603020202020204" pitchFamily="34" charset="0"/>
            </a:endParaRPr>
          </a:p>
        </p:txBody>
      </p:sp>
      <p:sp>
        <p:nvSpPr>
          <p:cNvPr id="23" name="Oval 10"/>
          <p:cNvSpPr>
            <a:spLocks noChangeArrowheads="1"/>
          </p:cNvSpPr>
          <p:nvPr/>
        </p:nvSpPr>
        <p:spPr bwMode="gray">
          <a:xfrm>
            <a:off x="3389313" y="3054350"/>
            <a:ext cx="2016125" cy="181768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 anchor="ctr"/>
          <a:p>
            <a:pPr algn="ctr"/>
            <a:r>
              <a:rPr lang="ru-RU" altLang="ru-RU" b="1" dirty="0">
                <a:solidFill>
                  <a:srgbClr val="953735"/>
                </a:solidFill>
                <a:latin typeface="Calibri" panose="020F0502020204030204" pitchFamily="34" charset="0"/>
              </a:rPr>
              <a:t>Простые</a:t>
            </a:r>
            <a:endParaRPr lang="ru-RU" altLang="ru-RU" b="1" dirty="0">
              <a:solidFill>
                <a:srgbClr val="953735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«Как произошло, 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что Нина не пошла 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в школу?»</a:t>
            </a:r>
            <a:endParaRPr lang="ru-RU" altLang="ru-RU" b="1" dirty="0">
              <a:latin typeface="Calibri" panose="020F0502020204030204" pitchFamily="34" charset="0"/>
            </a:endParaRPr>
          </a:p>
        </p:txBody>
      </p:sp>
      <p:sp>
        <p:nvSpPr>
          <p:cNvPr id="24" name="Oval 10"/>
          <p:cNvSpPr>
            <a:spLocks noChangeArrowheads="1"/>
          </p:cNvSpPr>
          <p:nvPr/>
        </p:nvSpPr>
        <p:spPr bwMode="gray">
          <a:xfrm>
            <a:off x="4340225" y="1195388"/>
            <a:ext cx="2392363" cy="19177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wrap="none" anchor="ctr"/>
          <a:p>
            <a:pPr algn="ctr"/>
            <a:r>
              <a:rPr lang="ru-RU" altLang="ru-RU" b="1" dirty="0">
                <a:solidFill>
                  <a:srgbClr val="953735"/>
                </a:solidFill>
                <a:latin typeface="Calibri" panose="020F0502020204030204" pitchFamily="34" charset="0"/>
              </a:rPr>
              <a:t>Творческие</a:t>
            </a:r>
            <a:endParaRPr lang="ru-RU" altLang="ru-RU" b="1" dirty="0">
              <a:solidFill>
                <a:srgbClr val="953735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«Если бы вы были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 художником, какую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 картину нарисовали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 к этому рассказу?»</a:t>
            </a:r>
            <a:endParaRPr lang="ru-RU" altLang="ru-RU" b="1" dirty="0">
              <a:latin typeface="Calibri" panose="020F0502020204030204" pitchFamily="34" charset="0"/>
            </a:endParaRPr>
          </a:p>
        </p:txBody>
      </p:sp>
      <p:sp>
        <p:nvSpPr>
          <p:cNvPr id="25" name="Oval 10"/>
          <p:cNvSpPr>
            <a:spLocks noChangeArrowheads="1"/>
          </p:cNvSpPr>
          <p:nvPr/>
        </p:nvSpPr>
        <p:spPr bwMode="gray">
          <a:xfrm>
            <a:off x="7280275" y="1308100"/>
            <a:ext cx="1908175" cy="164623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none" anchor="ctr"/>
          <a:p>
            <a:pPr algn="ctr"/>
            <a:r>
              <a:rPr lang="ru-RU" altLang="ru-RU" b="1" dirty="0">
                <a:solidFill>
                  <a:srgbClr val="953735"/>
                </a:solidFill>
                <a:latin typeface="Calibri" panose="020F0502020204030204" pitchFamily="34" charset="0"/>
              </a:rPr>
              <a:t>Объясняющие</a:t>
            </a:r>
            <a:endParaRPr lang="ru-RU" altLang="ru-RU" b="1" dirty="0">
              <a:solidFill>
                <a:srgbClr val="953735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«Почему именно </a:t>
            </a:r>
            <a:endParaRPr lang="ru-RU" alt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в рощу пошла </a:t>
            </a:r>
            <a:endParaRPr lang="ru-RU" alt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solidFill>
                  <a:srgbClr val="000000"/>
                </a:solidFill>
                <a:latin typeface="Calibri" panose="020F0502020204030204" pitchFamily="34" charset="0"/>
              </a:rPr>
              <a:t>Нины?»</a:t>
            </a:r>
            <a:endParaRPr lang="ru-RU" altLang="ru-RU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7023100" y="3216275"/>
            <a:ext cx="2106613" cy="190023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wrap="none" anchor="ctr"/>
          <a:p>
            <a:pPr algn="ctr"/>
            <a:r>
              <a:rPr lang="ru-RU" altLang="ru-RU" b="1" dirty="0">
                <a:solidFill>
                  <a:srgbClr val="953735"/>
                </a:solidFill>
                <a:latin typeface="Calibri" panose="020F0502020204030204" pitchFamily="34" charset="0"/>
              </a:rPr>
              <a:t>Оценочные</a:t>
            </a:r>
            <a:endParaRPr lang="ru-RU" altLang="ru-RU" b="1" dirty="0">
              <a:solidFill>
                <a:srgbClr val="953735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«Как вы 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относитесь 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к поступку 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Нины?»</a:t>
            </a:r>
            <a:endParaRPr lang="ru-RU" altLang="ru-RU" b="1" dirty="0">
              <a:latin typeface="Calibri" panose="020F0502020204030204" pitchFamily="34" charset="0"/>
            </a:endParaRPr>
          </a:p>
        </p:txBody>
      </p:sp>
      <p:sp>
        <p:nvSpPr>
          <p:cNvPr id="27" name="Oval 10"/>
          <p:cNvSpPr>
            <a:spLocks noChangeArrowheads="1"/>
          </p:cNvSpPr>
          <p:nvPr/>
        </p:nvSpPr>
        <p:spPr bwMode="gray">
          <a:xfrm>
            <a:off x="4903788" y="4449763"/>
            <a:ext cx="2376488" cy="192722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none" anchor="ctr"/>
          <a:p>
            <a:pPr algn="ctr"/>
            <a:r>
              <a:rPr lang="ru-RU" altLang="ru-RU" b="1" dirty="0">
                <a:solidFill>
                  <a:srgbClr val="953735"/>
                </a:solidFill>
                <a:latin typeface="Calibri" panose="020F0502020204030204" pitchFamily="34" charset="0"/>
              </a:rPr>
              <a:t>Практические</a:t>
            </a:r>
            <a:endParaRPr lang="ru-RU" altLang="ru-RU" b="1" dirty="0">
              <a:solidFill>
                <a:srgbClr val="953735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«Как бы вы 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поступили на месте 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героя 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рассказа?»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endParaRPr lang="ru-RU" altLang="ru-RU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8435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8436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43213" y="260350"/>
            <a:ext cx="375443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Онлайн – сервис «Облако слов»</a:t>
            </a:r>
            <a:endParaRPr sz="32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312863" y="2043113"/>
            <a:ext cx="3803650" cy="4603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12863" y="6173788"/>
            <a:ext cx="3771900" cy="4603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08625" y="2043113"/>
            <a:ext cx="3311525" cy="4130675"/>
          </a:xfrm>
          <a:prstGeom prst="rect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Облако слов – это форма визуализации данных, представляет собой набор ключевых слов и словосочетаний, написанных разными размерами шрифта и, иногда цвета. Используя этот прием дети учатся составлять и задавать вопросы из ключевых слов и словосочетаний. </a:t>
            </a:r>
            <a:endParaRPr lang="ru-RU" altLang="ru-RU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18441" name="Рисунок 10" descr="C:\Users\Макс\Desktop\Снимок6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8888" y="2124075"/>
            <a:ext cx="3917950" cy="40497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9459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9460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16225" y="260350"/>
            <a:ext cx="375443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Онлайн – инструмент </a:t>
            </a:r>
            <a:r>
              <a:rPr lang="en-US" altLang="x-none"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Umaigra</a:t>
            </a:r>
            <a:endParaRPr lang="en-US" altLang="x-none" sz="32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08625" y="2043113"/>
            <a:ext cx="3311525" cy="4130675"/>
          </a:xfrm>
          <a:prstGeom prst="rect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ru-RU" altLang="ru-RU" sz="2400" b="1" dirty="0">
                <a:solidFill>
                  <a:srgbClr val="FFFFFF"/>
                </a:solidFill>
                <a:latin typeface="Calibri" panose="020F0502020204030204" pitchFamily="34" charset="0"/>
              </a:rPr>
              <a:t>Umaigra – онлайн-инструмент для создания интерактивных дидактических игр. С помощью  этого инструмента мои ученики  учатся давать определение  понятиям.</a:t>
            </a:r>
            <a:endParaRPr lang="ru-RU" altLang="ru-RU" sz="24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10" name="Рисунок 9" descr="C:\Users\Макс\Desktop\Снимок6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7275" y="1773238"/>
            <a:ext cx="4202113" cy="3173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Рисунок 12" descr="C:\Users\Макс\Desktop\Снимок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5" y="2420938"/>
            <a:ext cx="4176713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Рисунок 13" descr="C:\Users\Макс\Desktop\Снимок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9838" y="2916238"/>
            <a:ext cx="3941762" cy="3038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Рисунок 14" descr="C:\Users\Макс\Desktop\Снимок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25" y="3575050"/>
            <a:ext cx="4157663" cy="2405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483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484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43213" y="260350"/>
            <a:ext cx="375443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Приём «Разрезанный текст»</a:t>
            </a:r>
            <a:endParaRPr sz="32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80063" y="2043113"/>
            <a:ext cx="3240088" cy="4130675"/>
          </a:xfrm>
          <a:prstGeom prst="rect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ru-RU" altLang="ru-RU" sz="2400" b="1" dirty="0">
                <a:solidFill>
                  <a:srgbClr val="FFFFFF"/>
                </a:solidFill>
                <a:latin typeface="Calibri" panose="020F0502020204030204" pitchFamily="34" charset="0"/>
              </a:rPr>
              <a:t>Приём «Разрезанный текст» формирует  навыки структурирования материала при работе с текстом. Учащимся предлагается разрезанный на несколько частей текст и задания к нему</a:t>
            </a:r>
            <a:endParaRPr lang="ru-RU" altLang="ru-RU" sz="24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10" name="Picture 2" descr="C:\Users\Макс\Desktop\Снимок3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1388" y="2043113"/>
            <a:ext cx="4535487" cy="37449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Picture 3" descr="C:\Users\Макс\Desktop\Снимок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388" y="2720975"/>
            <a:ext cx="4535487" cy="2376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1507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1508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43213" y="260350"/>
            <a:ext cx="375443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Приём «Перепутанные тексты»</a:t>
            </a:r>
            <a:endParaRPr sz="32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11188" y="1606550"/>
            <a:ext cx="8281988" cy="4775200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chemeClr val="tx2">
                <a:lumMod val="50000"/>
              </a:schemeClr>
            </a:solidFill>
            <a:prstDash val="solid"/>
          </a:ln>
          <a:effectLst/>
        </p:spPr>
        <p:txBody>
          <a:bodyPr anchor="ctr"/>
          <a:p>
            <a:pPr>
              <a:buNone/>
            </a:pPr>
            <a:r>
              <a:rPr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в солнечное утро летом пойдешь в лес, то на полях, в траве видны алмазы. Все алмазы эти блестят и переливаются на солнце разными цветами </a:t>
            </a:r>
            <a:r>
              <a:rPr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желтым, и красным, и синим. Когда подойдешь ближе и разглядишь, что это такое, то увидишь, что это капли росы собрались в треугольных листах травы и блестят на солнце.</a:t>
            </a:r>
            <a:r>
              <a:rPr sz="1600" b="1" dirty="0">
                <a:solidFill>
                  <a:srgbClr val="FF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Росой называют оседающие на растениях мелкие капли, которые выделяются в ночное время из насыщенного влагой воздуха во время понижения температуры окружающей среды. </a:t>
            </a:r>
            <a:r>
              <a:rPr sz="1600" b="1" dirty="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Листок этой травы внутри мохнат и пушист, как бархат. И капли катаются по листку и не мочат его.</a:t>
            </a:r>
            <a:r>
              <a:rPr sz="1600" b="1" dirty="0">
                <a:solidFill>
                  <a:srgbClr val="FF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Вид росы на траве, прямо зависит от температурных показателей воздуха и насыщенности его и грунта парами: чем больше в них влаги, тем утренняя роса выпадет обильней.</a:t>
            </a:r>
            <a:r>
              <a:rPr sz="1600" b="1" dirty="0">
                <a:solidFill>
                  <a:srgbClr val="FFFFFF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. </a:t>
            </a:r>
            <a:r>
              <a:rPr sz="1600" b="1" dirty="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Когда неосторожно сорвешь листок с росинкой, то капелька скатится, как шарик светлый, и не увидишь, как проскользнет мимо стебля. Бывало, сорвешь такую чашечку, потихоньку поднесешь ко рту и выпьешь росинку, и росинка эта вкуснее всякого напитка кажется. </a:t>
            </a:r>
            <a:r>
              <a:rPr sz="1600" b="1" dirty="0">
                <a:solidFill>
                  <a:srgbClr val="FF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Правда, держится утренняя роса недолго: как только солнечные лучи начинают прогревать землю, капли испаряются, преобразовываясь в водяной пар, и уходят в верхние слоя атмосферы, чтобы через некоторое время снова выпасть на земную поверхность в виде осадков.</a:t>
            </a:r>
            <a:endParaRPr sz="16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Рисунок 12" descr="C:\Users\Макс\Desktop\Снимок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9475" y="1606550"/>
            <a:ext cx="7745413" cy="46878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2531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2532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43213" y="260350"/>
            <a:ext cx="375443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Приём "Диаграмма Венна"</a:t>
            </a:r>
            <a:endParaRPr sz="32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65263" y="1773238"/>
            <a:ext cx="2601913" cy="5873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471738" y="6203950"/>
            <a:ext cx="2644775" cy="4603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76838" y="1803400"/>
            <a:ext cx="3643313" cy="4721225"/>
          </a:xfrm>
          <a:prstGeom prst="rect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Диаграмма «Венна» – это графический способ, с помощью которого можно выявить общее в сравниваемых областях, подчеркнуть различия и обобщить знания по выбранной теме и сделать выводы.  (Это две пересекающихся окружности, в каждой из которых пишется, например характеристика героев, а в месте пересечения окружностей (вене) указывается общее в образах)</a:t>
            </a:r>
            <a:r>
              <a:rPr lang="ru-RU" altLang="ru-RU" b="1" dirty="0">
                <a:solidFill>
                  <a:srgbClr val="FFFFFF"/>
                </a:solidFill>
                <a:latin typeface="Calibri" panose="020F0502020204030204" pitchFamily="34" charset="0"/>
              </a:rPr>
              <a:t>.</a:t>
            </a:r>
            <a:endParaRPr lang="ru-RU" altLang="ru-RU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22537" name="Рисунок 9" descr="C:\Users\Макс\Desktop\мое выступление\выступления\статья диаграмма эйлера венна\фото\DSCF855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1763" y="1831975"/>
            <a:ext cx="2665412" cy="1957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8" name="Рисунок 12" descr="C:\Users\Макс\Desktop\Снимок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1738" y="4002088"/>
            <a:ext cx="2590800" cy="2201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Прямоугольник 13"/>
          <p:cNvSpPr/>
          <p:nvPr/>
        </p:nvSpPr>
        <p:spPr>
          <a:xfrm>
            <a:off x="1465263" y="3729038"/>
            <a:ext cx="2601913" cy="60325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71738" y="3943350"/>
            <a:ext cx="2601913" cy="5873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25400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2"/>
          <p:cNvSpPr>
            <a:spLocks noGrp="1"/>
          </p:cNvSpPr>
          <p:nvPr>
            <p:ph type="title"/>
          </p:nvPr>
        </p:nvSpPr>
        <p:spPr>
          <a:xfrm>
            <a:off x="3079750" y="477838"/>
            <a:ext cx="6213475" cy="1143000"/>
          </a:xfrm>
          <a:noFill/>
          <a:ln>
            <a:noFill/>
          </a:ln>
        </p:spPr>
        <p:txBody>
          <a:bodyPr/>
          <a:p>
            <a:pPr eaLnBrk="1" hangingPunct="1"/>
            <a:endParaRPr lang="ru-RU" altLang="ru-RU" sz="1800" dirty="0"/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1331913" y="1246188"/>
            <a:ext cx="1458913" cy="4032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/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Индукция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5060" name="Rectangle 5"/>
          <p:cNvSpPr>
            <a:spLocks noChangeArrowheads="1"/>
          </p:cNvSpPr>
          <p:nvPr/>
        </p:nvSpPr>
        <p:spPr bwMode="auto">
          <a:xfrm>
            <a:off x="1346200" y="1870075"/>
            <a:ext cx="1444625" cy="4191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Самоконструкция</a:t>
            </a:r>
            <a:endParaRPr lang="ru-RU" alt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5061" name="Rectangle 6"/>
          <p:cNvSpPr>
            <a:spLocks noChangeArrowheads="1"/>
          </p:cNvSpPr>
          <p:nvPr/>
        </p:nvSpPr>
        <p:spPr bwMode="auto">
          <a:xfrm>
            <a:off x="1346200" y="2759075"/>
            <a:ext cx="1468438" cy="4191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Социоконструкц</a:t>
            </a:r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ия</a:t>
            </a:r>
            <a:endParaRPr lang="ru-RU" altLang="ru-RU" sz="14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5062" name="Rectangle 7"/>
          <p:cNvSpPr>
            <a:spLocks noChangeArrowheads="1"/>
          </p:cNvSpPr>
          <p:nvPr/>
        </p:nvSpPr>
        <p:spPr bwMode="auto">
          <a:xfrm>
            <a:off x="1346200" y="3500438"/>
            <a:ext cx="1444625" cy="4238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Социализация</a:t>
            </a:r>
            <a:endParaRPr lang="ru-RU" alt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5063" name="Rectangle 8"/>
          <p:cNvSpPr>
            <a:spLocks noChangeArrowheads="1"/>
          </p:cNvSpPr>
          <p:nvPr/>
        </p:nvSpPr>
        <p:spPr bwMode="auto">
          <a:xfrm>
            <a:off x="1346200" y="4268788"/>
            <a:ext cx="1325563" cy="4937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Афиширование</a:t>
            </a:r>
            <a:endParaRPr lang="ru-RU" alt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5064" name="Rectangle 9"/>
          <p:cNvSpPr>
            <a:spLocks noChangeArrowheads="1"/>
          </p:cNvSpPr>
          <p:nvPr/>
        </p:nvSpPr>
        <p:spPr bwMode="auto">
          <a:xfrm>
            <a:off x="1346200" y="4984750"/>
            <a:ext cx="1444625" cy="4603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/>
            <a:r>
              <a:rPr lang="ru-RU" alt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Разрыв</a:t>
            </a:r>
            <a:endParaRPr lang="ru-RU" altLang="ru-RU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5065" name="Rectangle 10"/>
          <p:cNvSpPr>
            <a:spLocks noChangeArrowheads="1"/>
          </p:cNvSpPr>
          <p:nvPr/>
        </p:nvSpPr>
        <p:spPr bwMode="auto">
          <a:xfrm>
            <a:off x="1346200" y="5805488"/>
            <a:ext cx="1431925" cy="4000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/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Рефлексия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5066" name="Oval 11"/>
          <p:cNvSpPr>
            <a:spLocks noChangeArrowheads="1"/>
          </p:cNvSpPr>
          <p:nvPr/>
        </p:nvSpPr>
        <p:spPr bwMode="auto">
          <a:xfrm>
            <a:off x="2801938" y="1066800"/>
            <a:ext cx="5943600" cy="7620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Проблемная ситуация-начало, мотивирующее</a:t>
            </a:r>
            <a:endParaRPr lang="ru-RU" altLang="ru-RU" sz="1600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творческую деятельность каждого</a:t>
            </a:r>
            <a:endParaRPr lang="ru-RU" altLang="ru-RU" sz="1600" dirty="0">
              <a:latin typeface="Calibri" panose="020F0502020204030204" pitchFamily="34" charset="0"/>
            </a:endParaRPr>
          </a:p>
        </p:txBody>
      </p:sp>
      <p:sp>
        <p:nvSpPr>
          <p:cNvPr id="45067" name="Oval 12"/>
          <p:cNvSpPr>
            <a:spLocks noChangeArrowheads="1"/>
          </p:cNvSpPr>
          <p:nvPr/>
        </p:nvSpPr>
        <p:spPr bwMode="auto">
          <a:xfrm>
            <a:off x="2778125" y="1885950"/>
            <a:ext cx="5943600" cy="6858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Индивидуальное создание гипотезы, решения, </a:t>
            </a:r>
            <a:endParaRPr lang="ru-RU" altLang="ru-RU" sz="1600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текста, рисунка, проекта</a:t>
            </a:r>
            <a:endParaRPr lang="ru-RU" altLang="ru-RU" sz="1600" dirty="0">
              <a:latin typeface="Calibri" panose="020F0502020204030204" pitchFamily="34" charset="0"/>
            </a:endParaRPr>
          </a:p>
        </p:txBody>
      </p:sp>
      <p:sp>
        <p:nvSpPr>
          <p:cNvPr id="45068" name="Oval 13"/>
          <p:cNvSpPr>
            <a:spLocks noChangeArrowheads="1"/>
          </p:cNvSpPr>
          <p:nvPr/>
        </p:nvSpPr>
        <p:spPr bwMode="auto">
          <a:xfrm>
            <a:off x="2890838" y="2552700"/>
            <a:ext cx="6096000" cy="838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Каждому предоставлена независимость в выборе пути поиска</a:t>
            </a:r>
            <a:endParaRPr lang="ru-RU" altLang="ru-RU" sz="1600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решения, дано право на ошибку и на внесение корректив</a:t>
            </a:r>
            <a:endParaRPr lang="ru-RU" altLang="ru-RU" sz="1600" dirty="0">
              <a:latin typeface="Calibri" panose="020F0502020204030204" pitchFamily="34" charset="0"/>
            </a:endParaRPr>
          </a:p>
        </p:txBody>
      </p:sp>
      <p:sp>
        <p:nvSpPr>
          <p:cNvPr id="45069" name="Oval 14"/>
          <p:cNvSpPr>
            <a:spLocks noChangeArrowheads="1"/>
          </p:cNvSpPr>
          <p:nvPr/>
        </p:nvSpPr>
        <p:spPr bwMode="auto">
          <a:xfrm>
            <a:off x="2814638" y="3390900"/>
            <a:ext cx="6096000" cy="6858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Выступление в группе представляет сопоставление,</a:t>
            </a:r>
            <a:endParaRPr lang="ru-RU" altLang="ru-RU" sz="1600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сверку, оценку, коррекцию окружающими</a:t>
            </a:r>
            <a:endParaRPr lang="ru-RU" altLang="ru-RU" sz="1600" dirty="0">
              <a:latin typeface="Calibri" panose="020F0502020204030204" pitchFamily="34" charset="0"/>
            </a:endParaRPr>
          </a:p>
        </p:txBody>
      </p:sp>
      <p:sp>
        <p:nvSpPr>
          <p:cNvPr id="45070" name="Oval 15"/>
          <p:cNvSpPr>
            <a:spLocks noChangeArrowheads="1"/>
          </p:cNvSpPr>
          <p:nvPr/>
        </p:nvSpPr>
        <p:spPr bwMode="auto">
          <a:xfrm>
            <a:off x="2814638" y="4076700"/>
            <a:ext cx="6172200" cy="6858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p>
            <a:pPr algn="ctr"/>
            <a:endParaRPr lang="ru-RU" altLang="ru-RU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Вывешивание работ учеников и мастера (текстов, рисунков, </a:t>
            </a:r>
            <a:endParaRPr lang="ru-RU" altLang="ru-RU" sz="1600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проектов, решений)</a:t>
            </a:r>
            <a:endParaRPr lang="ru-RU" altLang="ru-RU" sz="1600" dirty="0">
              <a:latin typeface="Calibri" panose="020F0502020204030204" pitchFamily="34" charset="0"/>
            </a:endParaRPr>
          </a:p>
          <a:p>
            <a:pPr algn="ctr"/>
            <a:endParaRPr lang="ru-RU" alt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5071" name="Oval 16"/>
          <p:cNvSpPr>
            <a:spLocks noChangeArrowheads="1"/>
          </p:cNvSpPr>
          <p:nvPr/>
        </p:nvSpPr>
        <p:spPr bwMode="auto">
          <a:xfrm>
            <a:off x="2781300" y="4762500"/>
            <a:ext cx="6248400" cy="9144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Внутреннее осознание участником мастерской неполноты.</a:t>
            </a:r>
            <a:endParaRPr lang="ru-RU" altLang="ru-RU" sz="1600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несоответствия старого знания новому. </a:t>
            </a:r>
            <a:endParaRPr lang="ru-RU" altLang="ru-RU" sz="1600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Новое видение предмета, явления самого себя</a:t>
            </a:r>
            <a:endParaRPr lang="ru-RU" altLang="ru-RU" sz="1600" dirty="0">
              <a:latin typeface="Calibri" panose="020F0502020204030204" pitchFamily="34" charset="0"/>
            </a:endParaRPr>
          </a:p>
        </p:txBody>
      </p:sp>
      <p:sp>
        <p:nvSpPr>
          <p:cNvPr id="45072" name="Oval 17"/>
          <p:cNvSpPr>
            <a:spLocks noChangeArrowheads="1"/>
          </p:cNvSpPr>
          <p:nvPr/>
        </p:nvSpPr>
        <p:spPr bwMode="auto">
          <a:xfrm>
            <a:off x="2781300" y="5676900"/>
            <a:ext cx="6172200" cy="838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Отражение чувств, ощущений, возникших у участников </a:t>
            </a:r>
            <a:endParaRPr lang="ru-RU" altLang="ru-RU" sz="1600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600" dirty="0">
                <a:latin typeface="Calibri" panose="020F0502020204030204" pitchFamily="34" charset="0"/>
              </a:rPr>
              <a:t>во время процесса</a:t>
            </a:r>
            <a:endParaRPr lang="ru-RU" altLang="ru-RU" sz="1600" dirty="0">
              <a:latin typeface="Calibri" panose="020F0502020204030204" pitchFamily="34" charset="0"/>
            </a:endParaRPr>
          </a:p>
        </p:txBody>
      </p:sp>
      <p:sp>
        <p:nvSpPr>
          <p:cNvPr id="33809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19" name="Выноска со стрелкой вниз 18"/>
          <p:cNvSpPr/>
          <p:nvPr/>
        </p:nvSpPr>
        <p:spPr>
          <a:xfrm>
            <a:off x="3132138" y="134938"/>
            <a:ext cx="4895850" cy="931863"/>
          </a:xfrm>
          <a:prstGeom prst="downArrow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ПОСЛЕ ЧТЕНИЯ</a:t>
            </a:r>
            <a:endParaRPr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eaLnBrk="1" hangingPunct="1">
              <a:buNone/>
            </a:pPr>
            <a:r>
              <a:rPr sz="1400" b="1" dirty="0">
                <a:solidFill>
                  <a:srgbClr val="000000"/>
                </a:solidFill>
                <a:latin typeface="Calibri" panose="020F0502020204030204" pitchFamily="34" charset="0"/>
              </a:rPr>
              <a:t>ТЕХНОЛОГИЯ ПЕДАГОГИЧЕСКИХ МАСТЕРСКИХ</a:t>
            </a:r>
            <a:endParaRPr sz="1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Заголовок 1"/>
          <p:cNvSpPr txBox="1"/>
          <p:nvPr/>
        </p:nvSpPr>
        <p:spPr>
          <a:xfrm>
            <a:off x="1233568" y="692696"/>
            <a:ext cx="7239000" cy="710952"/>
          </a:xfrm>
          <a:prstGeom prst="rect">
            <a:avLst/>
          </a:prstGeom>
        </p:spPr>
        <p:txBody>
          <a:bodyPr lIns="45720" tIns="0" rIns="4572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ОСВОЕННЫЕ ПРИЁМЫ и методы ТЕХНОЛОГИИ</a:t>
            </a:r>
            <a:endParaRPr kumimoji="0" lang="ru-RU" sz="32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" name="Блок-схема: решение 6"/>
          <p:cNvSpPr/>
          <p:nvPr/>
        </p:nvSpPr>
        <p:spPr>
          <a:xfrm>
            <a:off x="2254250" y="1808163"/>
            <a:ext cx="4679950" cy="64928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Блок-схема: решение 7"/>
          <p:cNvSpPr/>
          <p:nvPr/>
        </p:nvSpPr>
        <p:spPr>
          <a:xfrm>
            <a:off x="2466975" y="5070475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Блок-схема: решение 8"/>
          <p:cNvSpPr/>
          <p:nvPr/>
        </p:nvSpPr>
        <p:spPr>
          <a:xfrm>
            <a:off x="2466975" y="572770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Блок-схема: решение 9"/>
          <p:cNvSpPr/>
          <p:nvPr/>
        </p:nvSpPr>
        <p:spPr>
          <a:xfrm>
            <a:off x="2411413" y="245745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Блок-схема: решение 10"/>
          <p:cNvSpPr/>
          <p:nvPr/>
        </p:nvSpPr>
        <p:spPr>
          <a:xfrm>
            <a:off x="2411413" y="310515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Блок-схема: решение 11"/>
          <p:cNvSpPr/>
          <p:nvPr/>
        </p:nvSpPr>
        <p:spPr>
          <a:xfrm>
            <a:off x="2411413" y="3752850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Блок-схема: решение 12"/>
          <p:cNvSpPr/>
          <p:nvPr/>
        </p:nvSpPr>
        <p:spPr>
          <a:xfrm>
            <a:off x="2466975" y="4422775"/>
            <a:ext cx="4679950" cy="6477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27" name="TextBox 14"/>
          <p:cNvSpPr txBox="1"/>
          <p:nvPr/>
        </p:nvSpPr>
        <p:spPr>
          <a:xfrm>
            <a:off x="3757613" y="1938338"/>
            <a:ext cx="2192337" cy="350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Метод вживания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4828" name="TextBox 15"/>
          <p:cNvSpPr txBox="1"/>
          <p:nvPr/>
        </p:nvSpPr>
        <p:spPr>
          <a:xfrm>
            <a:off x="3235325" y="2590800"/>
            <a:ext cx="3290888" cy="357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Метод образного видения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4829" name="TextBox 16"/>
          <p:cNvSpPr txBox="1"/>
          <p:nvPr/>
        </p:nvSpPr>
        <p:spPr>
          <a:xfrm>
            <a:off x="3084513" y="3898900"/>
            <a:ext cx="3806825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Метод символического видения</a:t>
            </a:r>
            <a:endParaRPr lang="ru-RU" altLang="ru-RU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4830" name="TextBox 17"/>
          <p:cNvSpPr txBox="1"/>
          <p:nvPr/>
        </p:nvSpPr>
        <p:spPr>
          <a:xfrm>
            <a:off x="3733800" y="4568825"/>
            <a:ext cx="2454275" cy="358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Приём «Индуктор»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4831" name="TextBox 18"/>
          <p:cNvSpPr txBox="1"/>
          <p:nvPr/>
        </p:nvSpPr>
        <p:spPr>
          <a:xfrm>
            <a:off x="3698875" y="3252788"/>
            <a:ext cx="2578100" cy="358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Метод «Если бы...». 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4832" name="TextBox 19"/>
          <p:cNvSpPr txBox="1"/>
          <p:nvPr/>
        </p:nvSpPr>
        <p:spPr>
          <a:xfrm>
            <a:off x="3157538" y="5237163"/>
            <a:ext cx="3414712" cy="314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lnSpc>
                <a:spcPct val="80000"/>
              </a:lnSpc>
            </a:pPr>
            <a:r>
              <a:rPr lang="ru-RU" altLang="ru-RU" b="1" dirty="0">
                <a:solidFill>
                  <a:srgbClr val="FFFFFF"/>
                </a:solidFill>
                <a:latin typeface="Calibri" panose="020F0502020204030204" pitchFamily="34" charset="0"/>
              </a:rPr>
              <a:t>Прием «Закончи предложение</a:t>
            </a:r>
            <a:r>
              <a:rPr lang="ru-RU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»</a:t>
            </a:r>
            <a:endParaRPr lang="ru-RU" altLang="ru-RU" sz="16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4833" name="TextBox 20"/>
          <p:cNvSpPr txBox="1"/>
          <p:nvPr/>
        </p:nvSpPr>
        <p:spPr>
          <a:xfrm>
            <a:off x="3930650" y="5873750"/>
            <a:ext cx="2182813" cy="357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0000"/>
              </a:lnSpc>
            </a:pPr>
            <a:r>
              <a:rPr lang="ru-RU" altLang="ru-RU" sz="2100" b="1" dirty="0">
                <a:solidFill>
                  <a:srgbClr val="FFFFFF"/>
                </a:solidFill>
                <a:latin typeface="Calibri" panose="020F0502020204030204" pitchFamily="34" charset="0"/>
              </a:rPr>
              <a:t>Приём «Панель»</a:t>
            </a:r>
            <a:endParaRPr lang="ru-RU" altLang="ru-RU" sz="21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276600" y="363538"/>
            <a:ext cx="3398838" cy="8651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844" name="TextBox 2"/>
          <p:cNvSpPr txBox="1"/>
          <p:nvPr/>
        </p:nvSpPr>
        <p:spPr>
          <a:xfrm>
            <a:off x="4103688" y="517525"/>
            <a:ext cx="1670050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ПРИЁМ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«ИНДУКТОР»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39875" y="1576388"/>
            <a:ext cx="2952750" cy="9366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60825" y="5373688"/>
            <a:ext cx="3349625" cy="9350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68538" y="2800350"/>
            <a:ext cx="2951163" cy="9366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92450" y="4149725"/>
            <a:ext cx="2952750" cy="9350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0185" name="TextBox 4"/>
          <p:cNvSpPr txBox="1">
            <a:spLocks noChangeArrowheads="1"/>
          </p:cNvSpPr>
          <p:nvPr/>
        </p:nvSpPr>
        <p:spPr bwMode="auto">
          <a:xfrm>
            <a:off x="1638300" y="1576388"/>
            <a:ext cx="2774950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Выделение ключевого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слова из текста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50186" name="TextBox 11"/>
          <p:cNvSpPr txBox="1">
            <a:spLocks noChangeArrowheads="1"/>
          </p:cNvSpPr>
          <p:nvPr/>
        </p:nvSpPr>
        <p:spPr bwMode="auto">
          <a:xfrm>
            <a:off x="2333625" y="2760663"/>
            <a:ext cx="2820988" cy="923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b="1" dirty="0">
                <a:solidFill>
                  <a:srgbClr val="376092"/>
                </a:solidFill>
                <a:latin typeface="Calibri" panose="020F0502020204030204" pitchFamily="34" charset="0"/>
              </a:rPr>
              <a:t>Запись до семи слов </a:t>
            </a:r>
            <a:endParaRPr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b="1" dirty="0">
                <a:solidFill>
                  <a:srgbClr val="376092"/>
                </a:solidFill>
                <a:latin typeface="Calibri" panose="020F0502020204030204" pitchFamily="34" charset="0"/>
              </a:rPr>
              <a:t>–ассоциаций в группе</a:t>
            </a:r>
            <a:endParaRPr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b="1" dirty="0">
                <a:solidFill>
                  <a:srgbClr val="376092"/>
                </a:solidFill>
                <a:latin typeface="Calibri" panose="020F0502020204030204" pitchFamily="34" charset="0"/>
              </a:rPr>
              <a:t> (передача листа по кругу)</a:t>
            </a:r>
            <a:endParaRPr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50187" name="TextBox 12"/>
          <p:cNvSpPr txBox="1">
            <a:spLocks noChangeArrowheads="1"/>
          </p:cNvSpPr>
          <p:nvPr/>
        </p:nvSpPr>
        <p:spPr bwMode="auto">
          <a:xfrm>
            <a:off x="3081338" y="4121150"/>
            <a:ext cx="28956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Индивидуально :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 составление письма, 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высказывания, просьбы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endParaRPr sz="24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50188" name="TextBox 13"/>
          <p:cNvSpPr txBox="1">
            <a:spLocks noChangeArrowheads="1"/>
          </p:cNvSpPr>
          <p:nvPr/>
        </p:nvSpPr>
        <p:spPr bwMode="auto">
          <a:xfrm>
            <a:off x="3913188" y="5641975"/>
            <a:ext cx="361156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algn="ctr">
              <a:buNone/>
            </a:pPr>
            <a:r>
              <a:rPr sz="2000" b="1" dirty="0">
                <a:solidFill>
                  <a:srgbClr val="376092"/>
                </a:solidFill>
                <a:latin typeface="Calibri" panose="020F0502020204030204" pitchFamily="34" charset="0"/>
              </a:rPr>
              <a:t>Предоставление  работ</a:t>
            </a:r>
            <a:endParaRPr sz="2000" b="1" dirty="0">
              <a:solidFill>
                <a:srgbClr val="376092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Стрелка углом 14"/>
          <p:cNvSpPr/>
          <p:nvPr/>
        </p:nvSpPr>
        <p:spPr>
          <a:xfrm rot="10800000" flipH="1">
            <a:off x="1489075" y="2519363"/>
            <a:ext cx="676275" cy="992188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Стрелка углом 18"/>
          <p:cNvSpPr/>
          <p:nvPr/>
        </p:nvSpPr>
        <p:spPr>
          <a:xfrm rot="10800000" flipH="1">
            <a:off x="2268538" y="3933825"/>
            <a:ext cx="676275" cy="990600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Стрелка углом 19"/>
          <p:cNvSpPr/>
          <p:nvPr/>
        </p:nvSpPr>
        <p:spPr>
          <a:xfrm rot="10800000" flipH="1">
            <a:off x="3016250" y="5318125"/>
            <a:ext cx="676275" cy="990600"/>
          </a:xfrm>
          <a:prstGeom prst="bentArrow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Прямоугольник 1"/>
          <p:cNvSpPr/>
          <p:nvPr/>
        </p:nvSpPr>
        <p:spPr>
          <a:xfrm>
            <a:off x="2589895" y="314583"/>
            <a:ext cx="684076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Литературное чтение. </a:t>
            </a:r>
            <a:endParaRPr kumimoji="0" lang="ru-RU" sz="2400" b="1" i="0" u="none" strike="noStrike" kern="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4E7ED">
                  <a:lumMod val="2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6867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36868" name="Прямоугольник 11"/>
          <p:cNvSpPr/>
          <p:nvPr/>
        </p:nvSpPr>
        <p:spPr>
          <a:xfrm>
            <a:off x="1192213" y="747713"/>
            <a:ext cx="6764337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400" b="1" dirty="0">
                <a:latin typeface="Calibri" panose="020F0502020204030204" pitchFamily="34" charset="0"/>
              </a:rPr>
              <a:t>М. Пляцковский «как утёнок свою тень потерял»</a:t>
            </a:r>
            <a:endParaRPr lang="ru-RU" altLang="ru-RU" sz="2400" b="1" dirty="0">
              <a:latin typeface="Calibri" panose="020F050202020403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48125" y="1592263"/>
            <a:ext cx="1522413" cy="762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70" name="TextBox 7"/>
          <p:cNvSpPr txBox="1"/>
          <p:nvPr/>
        </p:nvSpPr>
        <p:spPr>
          <a:xfrm>
            <a:off x="4227513" y="1792288"/>
            <a:ext cx="1296987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000" b="1" dirty="0">
                <a:latin typeface="Calibri" panose="020F0502020204030204" pitchFamily="34" charset="0"/>
              </a:rPr>
              <a:t>ПОМОЩЬ</a:t>
            </a:r>
            <a:endParaRPr lang="ru-RU" altLang="ru-RU" sz="2000" b="1" dirty="0">
              <a:latin typeface="Calibri" panose="020F0502020204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657975" y="1811338"/>
            <a:ext cx="1522413" cy="762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884613" y="3078163"/>
            <a:ext cx="1982788" cy="94297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2800" b="1" dirty="0">
                <a:latin typeface="Calibri" panose="020F0502020204030204" pitchFamily="34" charset="0"/>
              </a:rPr>
              <a:t>ДРУЖБА</a:t>
            </a:r>
            <a:endParaRPr sz="2800" b="1" dirty="0">
              <a:latin typeface="Calibri" panose="020F0502020204030204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657975" y="3259138"/>
            <a:ext cx="1522413" cy="762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729413" y="4268788"/>
            <a:ext cx="1522413" cy="7635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649413" y="4368800"/>
            <a:ext cx="1522413" cy="762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722438" y="1792288"/>
            <a:ext cx="1522413" cy="762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417638" y="3259138"/>
            <a:ext cx="1522413" cy="762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78" name="TextBox 8"/>
          <p:cNvSpPr txBox="1"/>
          <p:nvPr/>
        </p:nvSpPr>
        <p:spPr>
          <a:xfrm>
            <a:off x="6588125" y="1993900"/>
            <a:ext cx="1663700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b="1" dirty="0">
                <a:latin typeface="Calibri" panose="020F0502020204030204" pitchFamily="34" charset="0"/>
              </a:rPr>
              <a:t>НЕ ПРЕДАВАТЬ</a:t>
            </a:r>
            <a:endParaRPr lang="ru-RU" altLang="ru-RU" b="1" dirty="0">
              <a:latin typeface="Calibri" panose="020F0502020204030204" pitchFamily="34" charset="0"/>
            </a:endParaRPr>
          </a:p>
        </p:txBody>
      </p:sp>
      <p:sp>
        <p:nvSpPr>
          <p:cNvPr id="36879" name="TextBox 9"/>
          <p:cNvSpPr txBox="1"/>
          <p:nvPr/>
        </p:nvSpPr>
        <p:spPr>
          <a:xfrm>
            <a:off x="6864350" y="3455988"/>
            <a:ext cx="1216025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b="1" dirty="0">
                <a:latin typeface="Calibri" panose="020F0502020204030204" pitchFamily="34" charset="0"/>
              </a:rPr>
              <a:t>ВЕРНОСТЬ</a:t>
            </a:r>
            <a:endParaRPr lang="ru-RU" altLang="ru-RU" b="1" dirty="0">
              <a:latin typeface="Calibri" panose="020F0502020204030204" pitchFamily="34" charset="0"/>
            </a:endParaRPr>
          </a:p>
        </p:txBody>
      </p:sp>
      <p:sp>
        <p:nvSpPr>
          <p:cNvPr id="36880" name="TextBox 12"/>
          <p:cNvSpPr txBox="1"/>
          <p:nvPr/>
        </p:nvSpPr>
        <p:spPr>
          <a:xfrm>
            <a:off x="6921500" y="4327525"/>
            <a:ext cx="1158875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РАДОСТЬ </a:t>
            </a:r>
            <a:endParaRPr lang="ru-RU" altLang="ru-RU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b="1" dirty="0">
                <a:latin typeface="Calibri" panose="020F0502020204030204" pitchFamily="34" charset="0"/>
              </a:rPr>
              <a:t>ВСТРЕЧИ</a:t>
            </a:r>
            <a:endParaRPr lang="ru-RU" altLang="ru-RU" b="1" dirty="0">
              <a:latin typeface="Calibri" panose="020F0502020204030204" pitchFamily="34" charset="0"/>
            </a:endParaRPr>
          </a:p>
        </p:txBody>
      </p:sp>
      <p:sp>
        <p:nvSpPr>
          <p:cNvPr id="36881" name="TextBox 13"/>
          <p:cNvSpPr txBox="1"/>
          <p:nvPr/>
        </p:nvSpPr>
        <p:spPr>
          <a:xfrm>
            <a:off x="2005013" y="4664075"/>
            <a:ext cx="73977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000" b="1" dirty="0">
                <a:latin typeface="Calibri" panose="020F0502020204030204" pitchFamily="34" charset="0"/>
              </a:rPr>
              <a:t>ИГРА</a:t>
            </a:r>
            <a:endParaRPr lang="ru-RU" altLang="ru-RU" sz="2000" b="1" dirty="0">
              <a:latin typeface="Calibri" panose="020F0502020204030204" pitchFamily="34" charset="0"/>
            </a:endParaRPr>
          </a:p>
        </p:txBody>
      </p:sp>
      <p:sp>
        <p:nvSpPr>
          <p:cNvPr id="36882" name="TextBox 15"/>
          <p:cNvSpPr txBox="1"/>
          <p:nvPr/>
        </p:nvSpPr>
        <p:spPr>
          <a:xfrm>
            <a:off x="2005013" y="1952625"/>
            <a:ext cx="958850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b="1" dirty="0">
                <a:latin typeface="Calibri" panose="020F0502020204030204" pitchFamily="34" charset="0"/>
              </a:rPr>
              <a:t>ДРУЗЬЯ</a:t>
            </a:r>
            <a:endParaRPr lang="ru-RU" altLang="ru-RU" b="1" dirty="0">
              <a:latin typeface="Calibri" panose="020F0502020204030204" pitchFamily="34" charset="0"/>
            </a:endParaRPr>
          </a:p>
        </p:txBody>
      </p:sp>
      <p:sp>
        <p:nvSpPr>
          <p:cNvPr id="36883" name="TextBox 16"/>
          <p:cNvSpPr txBox="1"/>
          <p:nvPr/>
        </p:nvSpPr>
        <p:spPr>
          <a:xfrm>
            <a:off x="1417638" y="3522663"/>
            <a:ext cx="1533525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b="1" dirty="0">
                <a:latin typeface="Calibri" panose="020F0502020204030204" pitchFamily="34" charset="0"/>
              </a:rPr>
              <a:t>ПОНИМАНИЕ</a:t>
            </a:r>
            <a:endParaRPr lang="ru-RU" altLang="ru-RU" b="1" dirty="0">
              <a:latin typeface="Calibri" panose="020F0502020204030204" pitchFamily="34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H="1" flipV="1">
            <a:off x="3324225" y="2573338"/>
            <a:ext cx="560388" cy="5048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V="1">
            <a:off x="6016625" y="2725738"/>
            <a:ext cx="438150" cy="3524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H="1" flipV="1">
            <a:off x="4875213" y="2473325"/>
            <a:ext cx="0" cy="5048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>
            <a:off x="3244850" y="3706813"/>
            <a:ext cx="46513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6029325" y="3687763"/>
            <a:ext cx="44608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>
            <a:off x="3324225" y="3860800"/>
            <a:ext cx="498475" cy="4079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6010275" y="4060825"/>
            <a:ext cx="469900" cy="4159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891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24225" y="4403725"/>
            <a:ext cx="3033713" cy="2273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43213" y="144463"/>
            <a:ext cx="3703638" cy="6318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892" name="TextBox 1"/>
          <p:cNvSpPr txBox="1"/>
          <p:nvPr/>
        </p:nvSpPr>
        <p:spPr>
          <a:xfrm>
            <a:off x="2938463" y="260350"/>
            <a:ext cx="3522662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2000" b="1" dirty="0">
                <a:latin typeface="Calibri" panose="020F0502020204030204" pitchFamily="34" charset="0"/>
              </a:rPr>
              <a:t>МЕТОД ОБРАЗНОГО ВИДЕНИЯ</a:t>
            </a:r>
            <a:endParaRPr lang="ru-RU" altLang="ru-RU" sz="2000" b="1" dirty="0">
              <a:latin typeface="Calibri" panose="020F0502020204030204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628775" y="908050"/>
            <a:ext cx="6532563" cy="13446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894" name="TextBox 7"/>
          <p:cNvSpPr txBox="1"/>
          <p:nvPr/>
        </p:nvSpPr>
        <p:spPr>
          <a:xfrm>
            <a:off x="1985963" y="1042988"/>
            <a:ext cx="5818187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ru-RU" altLang="ru-RU" sz="1600" b="1" dirty="0">
                <a:latin typeface="Calibri" panose="020F0502020204030204" pitchFamily="34" charset="0"/>
              </a:rPr>
              <a:t>Предполагает постановку заданий, ориентирующих учащихся на попытку эмоционально-образного видения и изображения объекта. Например: «нарисуйте счастье»; «дорисуйте картину по открывшемуся вам фрагменту» и т. д.</a:t>
            </a:r>
            <a:endParaRPr lang="ru-RU" altLang="ru-RU" sz="1600" b="1" dirty="0">
              <a:latin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86050" y="226777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Литературное чтение. </a:t>
            </a:r>
            <a:endParaRPr kumimoji="0" lang="ru-RU" sz="2000" b="1" i="0" u="none" strike="noStrike" kern="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4E7ED">
                  <a:lumMod val="2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896" name="Прямоугольник 3"/>
          <p:cNvSpPr/>
          <p:nvPr/>
        </p:nvSpPr>
        <p:spPr>
          <a:xfrm>
            <a:off x="2136775" y="2649538"/>
            <a:ext cx="551815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ru-RU" altLang="ru-RU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Е. Карганова «как Цыплёнок голос искал»</a:t>
            </a:r>
            <a:endParaRPr lang="ru-RU" altLang="ru-RU" sz="20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37897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7938" y="2970213"/>
            <a:ext cx="2305050" cy="1728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8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2050" y="3001963"/>
            <a:ext cx="2365375" cy="1776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9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163" y="4721225"/>
            <a:ext cx="2379662" cy="1784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900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063" y="4822825"/>
            <a:ext cx="2292350" cy="17192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579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580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43213" y="260350"/>
            <a:ext cx="375443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x-none" sz="4000" b="1" dirty="0">
                <a:solidFill>
                  <a:srgbClr val="000000"/>
                </a:solidFill>
                <a:latin typeface="Calibri" panose="020F0502020204030204" pitchFamily="34" charset="0"/>
              </a:rPr>
              <a:t>STEAM - </a:t>
            </a:r>
            <a:r>
              <a:rPr sz="4000" b="1" dirty="0">
                <a:solidFill>
                  <a:srgbClr val="000000"/>
                </a:solidFill>
                <a:latin typeface="Calibri" panose="020F0502020204030204" pitchFamily="34" charset="0"/>
              </a:rPr>
              <a:t>технология</a:t>
            </a:r>
            <a:endParaRPr sz="40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08625" y="2043113"/>
            <a:ext cx="3311525" cy="4130675"/>
          </a:xfrm>
          <a:prstGeom prst="rect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ru-RU" altLang="ru-RU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STEAM - технология предполагает подход комбинирования полученных знаний с реальными навыками. Так, идеи обучающихся останутся не только у них в голове, они смогут реализовать их в жизнь посредством конструирования или проведения экспериментов. </a:t>
            </a:r>
            <a:endParaRPr lang="ru-RU" altLang="ru-RU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24583" name="Рисунок 9" descr="IMG_8610.JPG"/>
          <p:cNvPicPr>
            <a:picLocks noChangeAspect="1"/>
          </p:cNvPicPr>
          <p:nvPr/>
        </p:nvPicPr>
        <p:blipFill>
          <a:blip r:embed="rId1"/>
          <a:srcRect t="38017"/>
          <a:stretch>
            <a:fillRect/>
          </a:stretch>
        </p:blipFill>
        <p:spPr>
          <a:xfrm>
            <a:off x="1096963" y="2058988"/>
            <a:ext cx="4484687" cy="29098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Рисунок 12" descr="C:\Users\Макс\Desktop\Сним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638" y="2882900"/>
            <a:ext cx="4471987" cy="3184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Рисунок 13" descr="C:\Users\Макс\Desktop\Снимок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763" y="3513138"/>
            <a:ext cx="4249737" cy="295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Прямоугольник 14"/>
          <p:cNvSpPr/>
          <p:nvPr/>
        </p:nvSpPr>
        <p:spPr>
          <a:xfrm>
            <a:off x="2051050" y="1611313"/>
            <a:ext cx="1584325" cy="360363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chemeClr val="accent4">
                <a:lumMod val="50000"/>
              </a:schemeClr>
            </a:solidFill>
            <a:prstDash val="solid"/>
          </a:ln>
          <a:effectLst/>
        </p:spPr>
        <p:txBody>
          <a:bodyPr anchor="ctr"/>
          <a:p>
            <a:pPr algn="ctr">
              <a:buNone/>
            </a:pPr>
            <a:r>
              <a:rPr sz="2000" b="1" dirty="0">
                <a:solidFill>
                  <a:srgbClr val="403152"/>
                </a:solidFill>
                <a:latin typeface="Calibri" panose="020F0502020204030204" pitchFamily="34" charset="0"/>
              </a:rPr>
              <a:t>ЛЭПБУК</a:t>
            </a:r>
            <a:endParaRPr sz="2000" b="1" dirty="0">
              <a:solidFill>
                <a:srgbClr val="403152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579" name="TextBox 14"/>
          <p:cNvSpPr txBox="1"/>
          <p:nvPr/>
        </p:nvSpPr>
        <p:spPr>
          <a:xfrm>
            <a:off x="4932363" y="24209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580" name="TextBox 15"/>
          <p:cNvSpPr txBox="1"/>
          <p:nvPr/>
        </p:nvSpPr>
        <p:spPr>
          <a:xfrm>
            <a:off x="5084763" y="25733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43213" y="260350"/>
            <a:ext cx="3754438" cy="12827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x-none" sz="4000" b="1" dirty="0">
                <a:solidFill>
                  <a:srgbClr val="000000"/>
                </a:solidFill>
                <a:latin typeface="Calibri" panose="020F0502020204030204" pitchFamily="34" charset="0"/>
              </a:rPr>
              <a:t>STEAM - </a:t>
            </a:r>
            <a:r>
              <a:rPr sz="4000" b="1" dirty="0">
                <a:solidFill>
                  <a:srgbClr val="000000"/>
                </a:solidFill>
                <a:latin typeface="Calibri" panose="020F0502020204030204" pitchFamily="34" charset="0"/>
              </a:rPr>
              <a:t>технология</a:t>
            </a:r>
            <a:endParaRPr sz="40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985" y="1617345"/>
            <a:ext cx="7098665" cy="4822825"/>
          </a:xfrm>
          <a:prstGeom prst="rect">
            <a:avLst/>
          </a:prstGeom>
          <a:solidFill>
            <a:srgbClr val="9048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eaLnBrk="1" hangingPunct="1">
              <a:buNone/>
            </a:pPr>
            <a:r>
              <a:rPr lang="ru-RU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В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произведении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 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Пришвина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«Моя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родина»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есть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такие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слова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автора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:</a:t>
            </a:r>
            <a:endParaRPr lang="en-US" altLang="ru-RU" sz="16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eaLnBrk="1" hangingPunct="1">
              <a:buNone/>
            </a:pP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«Мои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молодые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друзья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!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Мы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хозяева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нашей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природы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она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для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нас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кладовая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солнца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великими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сокровищами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жизни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Мало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того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чтобы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сокровища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эти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охранять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-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их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надо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открывать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показывать»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</a:t>
            </a:r>
            <a:endParaRPr lang="en-US" altLang="ru-RU" sz="16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eaLnBrk="1" hangingPunct="1">
              <a:buNone/>
            </a:pP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Мёд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-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богатство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родного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края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Тамбовщины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 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В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начале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2021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года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для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более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успешной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реализации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продуктов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пчеловодства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было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создано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объединение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«ТАМ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мёд»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Ученица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моего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класса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опытно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-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экспериментальным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путем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доказала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показала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ученикам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что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«тамбовский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мед»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в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отличии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от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магазинного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–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натуральный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поэтому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его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употребление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ведёт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улучшению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здоровья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бодрости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Ребята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проверяли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предложенные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Дашей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образцы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меда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наличие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добавок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крахмала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патоки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сахарного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сиропа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Это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помогло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им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приобрести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знания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необходимые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для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быстрого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определения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качественного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меда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познакомиться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его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полезными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свойствами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Каждая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группа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сконструировала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свой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улей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из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бумаги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картона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На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данном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этапе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произошло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знакомство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таким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понятием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как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процесс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инженерного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дизайна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дети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вспомнили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технику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симметричного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вырезывания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из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бумаги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,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сложенной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вдвое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</a:t>
            </a:r>
            <a:endParaRPr lang="en-US" altLang="ru-RU" sz="16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eaLnBrk="1" hangingPunct="1">
              <a:buNone/>
            </a:pP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Эти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исследование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легло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в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основу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Дашиного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проекта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«Мёд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-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богатство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родного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края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Тамбовщины»</a:t>
            </a:r>
            <a:r>
              <a:rPr lang="en-US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</a:t>
            </a:r>
            <a:r>
              <a:rPr lang="ru-RU" altLang="ru-RU" sz="1600" b="1" dirty="0">
                <a:solidFill>
                  <a:srgbClr val="FFFFFF"/>
                </a:solidFill>
                <a:latin typeface="Calibri" panose="020F0502020204030204" pitchFamily="34" charset="0"/>
              </a:rPr>
              <a:t>. </a:t>
            </a:r>
            <a:endParaRPr lang="ru-RU" altLang="ru-RU" sz="16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5" name="Заголовок 1"/>
          <p:cNvSpPr txBox="1"/>
          <p:nvPr/>
        </p:nvSpPr>
        <p:spPr>
          <a:xfrm>
            <a:off x="1454243" y="362445"/>
            <a:ext cx="7242048" cy="980728"/>
          </a:xfrm>
          <a:prstGeom prst="rect">
            <a:avLst/>
          </a:prstGeom>
        </p:spPr>
        <p:txBody>
          <a:bodyPr lIns="45720" tIns="0" rIns="45720" bIns="0" anchor="b">
            <a:normAutofit fontScale="92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ИСПОЛЬЗОВАНИЕ СРЕДСТВ ИКТ</a:t>
            </a:r>
            <a:endParaRPr kumimoji="0" lang="ru-RU" sz="40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4E7ED">
                  <a:lumMod val="25000"/>
                </a:srgbClr>
              </a:solidFill>
              <a:effectLst/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" name="Равнобедренный треугольник 1"/>
          <p:cNvSpPr/>
          <p:nvPr/>
        </p:nvSpPr>
        <p:spPr>
          <a:xfrm>
            <a:off x="2128838" y="1533525"/>
            <a:ext cx="4679950" cy="4824413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454525" y="1785938"/>
            <a:ext cx="3614738" cy="6477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13250" y="2644775"/>
            <a:ext cx="3656013" cy="65405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54525" y="3429000"/>
            <a:ext cx="3614738" cy="6477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468813" y="4292600"/>
            <a:ext cx="3600450" cy="7112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dirty="0">
                <a:solidFill>
                  <a:srgbClr val="FFFFFF"/>
                </a:solidFill>
                <a:latin typeface="Calibri" panose="020F0502020204030204" pitchFamily="34" charset="0"/>
              </a:rPr>
              <a:t>защита  детских мини-проектов с использованием слайдовых презентаций;</a:t>
            </a:r>
            <a:endParaRPr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98975" y="5157788"/>
            <a:ext cx="3600450" cy="6477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922" name="TextBox 5"/>
          <p:cNvSpPr txBox="1"/>
          <p:nvPr/>
        </p:nvSpPr>
        <p:spPr>
          <a:xfrm>
            <a:off x="4568825" y="1785938"/>
            <a:ext cx="3848100" cy="738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ru-RU" altLang="ru-RU" sz="1400" b="1" dirty="0">
                <a:latin typeface="Calibri" panose="020F0502020204030204" pitchFamily="34" charset="0"/>
              </a:rPr>
              <a:t>создание дидактических пособий,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r>
              <a:rPr lang="ru-RU" altLang="ru-RU" sz="1400" b="1" dirty="0">
                <a:latin typeface="Calibri" panose="020F0502020204030204" pitchFamily="34" charset="0"/>
              </a:rPr>
              <a:t> таблиц, тестов, разработка и применение готовых компьютерных программ; </a:t>
            </a:r>
            <a:endParaRPr lang="ru-RU" altLang="ru-RU" sz="1400" b="1" dirty="0">
              <a:latin typeface="Calibri" panose="020F0502020204030204" pitchFamily="34" charset="0"/>
            </a:endParaRPr>
          </a:p>
        </p:txBody>
      </p:sp>
      <p:sp>
        <p:nvSpPr>
          <p:cNvPr id="38923" name="Прямоугольник 6"/>
          <p:cNvSpPr/>
          <p:nvPr/>
        </p:nvSpPr>
        <p:spPr>
          <a:xfrm>
            <a:off x="4110038" y="2774950"/>
            <a:ext cx="45720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использование Интернет-ресурсов для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latin typeface="Calibri" panose="020F0502020204030204" pitchFamily="34" charset="0"/>
              </a:rPr>
              <a:t>подготовки к урокам;</a:t>
            </a:r>
            <a:endParaRPr lang="ru-RU" altLang="ru-RU" sz="1400" b="1" dirty="0">
              <a:latin typeface="Calibri" panose="020F0502020204030204" pitchFamily="34" charset="0"/>
            </a:endParaRPr>
          </a:p>
        </p:txBody>
      </p:sp>
      <p:sp>
        <p:nvSpPr>
          <p:cNvPr id="38924" name="TextBox 11"/>
          <p:cNvSpPr txBox="1"/>
          <p:nvPr/>
        </p:nvSpPr>
        <p:spPr>
          <a:xfrm>
            <a:off x="4643438" y="3490913"/>
            <a:ext cx="293528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1400" b="1" dirty="0">
                <a:latin typeface="Calibri" panose="020F0502020204030204" pitchFamily="34" charset="0"/>
              </a:rPr>
              <a:t>создание учащимися диафильмов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r>
              <a:rPr lang="ru-RU" altLang="ru-RU" sz="1400" b="1" dirty="0">
                <a:latin typeface="Calibri" panose="020F0502020204030204" pitchFamily="34" charset="0"/>
              </a:rPr>
              <a:t>по изучаемому произведению;</a:t>
            </a:r>
            <a:endParaRPr lang="ru-RU" altLang="ru-RU" sz="1400" b="1" dirty="0">
              <a:latin typeface="Calibri" panose="020F0502020204030204" pitchFamily="34" charset="0"/>
            </a:endParaRPr>
          </a:p>
        </p:txBody>
      </p:sp>
      <p:sp>
        <p:nvSpPr>
          <p:cNvPr id="38925" name="TextBox 12"/>
          <p:cNvSpPr txBox="1"/>
          <p:nvPr/>
        </p:nvSpPr>
        <p:spPr>
          <a:xfrm>
            <a:off x="4686300" y="4291013"/>
            <a:ext cx="3109913" cy="738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ru-RU" altLang="ru-RU" sz="1400" b="1" dirty="0">
                <a:latin typeface="Calibri" panose="020F0502020204030204" pitchFamily="34" charset="0"/>
              </a:rPr>
              <a:t>защита  детских мини-проектов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r>
              <a:rPr lang="ru-RU" altLang="ru-RU" sz="1400" b="1" dirty="0">
                <a:latin typeface="Calibri" panose="020F0502020204030204" pitchFamily="34" charset="0"/>
              </a:rPr>
              <a:t> с использованием слайдовых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r>
              <a:rPr lang="ru-RU" altLang="ru-RU" sz="1400" b="1" dirty="0">
                <a:latin typeface="Calibri" panose="020F0502020204030204" pitchFamily="34" charset="0"/>
              </a:rPr>
              <a:t>презентаций;</a:t>
            </a:r>
            <a:endParaRPr lang="ru-RU" altLang="ru-RU" sz="1400" b="1" dirty="0">
              <a:latin typeface="Calibri" panose="020F0502020204030204" pitchFamily="34" charset="0"/>
            </a:endParaRPr>
          </a:p>
        </p:txBody>
      </p:sp>
      <p:sp>
        <p:nvSpPr>
          <p:cNvPr id="38926" name="TextBox 13"/>
          <p:cNvSpPr txBox="1"/>
          <p:nvPr/>
        </p:nvSpPr>
        <p:spPr>
          <a:xfrm>
            <a:off x="4686300" y="5219700"/>
            <a:ext cx="301307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ru-RU" altLang="ru-RU" sz="1400" b="1" dirty="0">
                <a:latin typeface="Calibri" panose="020F0502020204030204" pitchFamily="34" charset="0"/>
              </a:rPr>
              <a:t>участие учащихся в дистанционных </a:t>
            </a:r>
            <a:endParaRPr lang="ru-RU" altLang="ru-RU" sz="1400" b="1" dirty="0">
              <a:latin typeface="Calibri" panose="020F0502020204030204" pitchFamily="34" charset="0"/>
            </a:endParaRPr>
          </a:p>
          <a:p>
            <a:r>
              <a:rPr lang="ru-RU" altLang="ru-RU" sz="1400" b="1" dirty="0">
                <a:latin typeface="Calibri" panose="020F0502020204030204" pitchFamily="34" charset="0"/>
              </a:rPr>
              <a:t>Интернет-конкурсах</a:t>
            </a:r>
            <a:endParaRPr lang="ru-RU" altLang="ru-RU" sz="1400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1972" name="Oval 4"/>
          <p:cNvSpPr>
            <a:spLocks noChangeArrowheads="1"/>
          </p:cNvSpPr>
          <p:nvPr/>
        </p:nvSpPr>
        <p:spPr bwMode="auto">
          <a:xfrm>
            <a:off x="2613025" y="1887538"/>
            <a:ext cx="4778375" cy="165735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p>
            <a:pPr algn="ctr" defTabSz="457200">
              <a:buNone/>
            </a:pPr>
            <a:r>
              <a:rPr sz="2800" b="1" i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Диагностика </a:t>
            </a:r>
            <a:endParaRPr sz="2800" b="1" i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  <a:p>
            <a:pPr algn="ctr" defTabSz="457200">
              <a:buNone/>
            </a:pPr>
            <a:r>
              <a:rPr sz="2800" b="1" i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эффективности </a:t>
            </a:r>
            <a:endParaRPr sz="2800" b="1" i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  <a:p>
            <a:pPr algn="ctr" defTabSz="457200">
              <a:buNone/>
            </a:pPr>
            <a:r>
              <a:rPr sz="2800" b="1" i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проекта</a:t>
            </a:r>
            <a:endParaRPr sz="2800" b="1" i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11973" name="Rectangle 5"/>
          <p:cNvSpPr>
            <a:spLocks noChangeArrowheads="1"/>
          </p:cNvSpPr>
          <p:nvPr/>
        </p:nvSpPr>
        <p:spPr bwMode="auto">
          <a:xfrm>
            <a:off x="1319213" y="373063"/>
            <a:ext cx="2903538" cy="1143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Анкетирование 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родителей и 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учащихся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11974" name="Rectangle 6"/>
          <p:cNvSpPr>
            <a:spLocks noChangeArrowheads="1"/>
          </p:cNvSpPr>
          <p:nvPr/>
        </p:nvSpPr>
        <p:spPr bwMode="auto">
          <a:xfrm>
            <a:off x="6473825" y="3652838"/>
            <a:ext cx="2430463" cy="1143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Тестирование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 учащихся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11975" name="Rectangle 7"/>
          <p:cNvSpPr>
            <a:spLocks noChangeArrowheads="1"/>
          </p:cNvSpPr>
          <p:nvPr/>
        </p:nvSpPr>
        <p:spPr bwMode="auto">
          <a:xfrm>
            <a:off x="3779838" y="5310188"/>
            <a:ext cx="2701925" cy="9445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Диагностические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методики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11976" name="Rectangle 8"/>
          <p:cNvSpPr>
            <a:spLocks noChangeArrowheads="1"/>
          </p:cNvSpPr>
          <p:nvPr/>
        </p:nvSpPr>
        <p:spPr bwMode="auto">
          <a:xfrm>
            <a:off x="1511300" y="3836988"/>
            <a:ext cx="2520950" cy="11509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Групповая и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 индивидуальная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самооценка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11977" name="Rectangle 9"/>
          <p:cNvSpPr>
            <a:spLocks noChangeArrowheads="1"/>
          </p:cNvSpPr>
          <p:nvPr/>
        </p:nvSpPr>
        <p:spPr bwMode="auto">
          <a:xfrm>
            <a:off x="5880100" y="409575"/>
            <a:ext cx="3024188" cy="1143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Экспертная оценка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  <a:p>
            <a:pPr algn="ctr" defTabSz="457200">
              <a:buNone/>
            </a:pPr>
            <a:r>
              <a:rPr sz="22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rPr>
              <a:t> коллег</a:t>
            </a:r>
            <a:endParaRPr sz="2200" b="1" dirty="0">
              <a:effectLst>
                <a:outerShdw blurRad="38100" dist="38100" dir="2700000">
                  <a:srgbClr val="FFFFFF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9944" name="Line 10"/>
          <p:cNvSpPr/>
          <p:nvPr/>
        </p:nvSpPr>
        <p:spPr>
          <a:xfrm flipH="1" flipV="1">
            <a:off x="2306638" y="1643063"/>
            <a:ext cx="809625" cy="4905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9945" name="Line 11"/>
          <p:cNvSpPr/>
          <p:nvPr/>
        </p:nvSpPr>
        <p:spPr>
          <a:xfrm flipV="1">
            <a:off x="6481763" y="1571625"/>
            <a:ext cx="398462" cy="31591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9946" name="Line 12"/>
          <p:cNvSpPr/>
          <p:nvPr/>
        </p:nvSpPr>
        <p:spPr>
          <a:xfrm flipH="1">
            <a:off x="3348038" y="3500438"/>
            <a:ext cx="144462" cy="2206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9947" name="Line 13"/>
          <p:cNvSpPr/>
          <p:nvPr/>
        </p:nvSpPr>
        <p:spPr>
          <a:xfrm>
            <a:off x="5300663" y="3824288"/>
            <a:ext cx="0" cy="1117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9948" name="Line 14"/>
          <p:cNvSpPr/>
          <p:nvPr/>
        </p:nvSpPr>
        <p:spPr>
          <a:xfrm>
            <a:off x="6804025" y="3357563"/>
            <a:ext cx="288925" cy="18891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9949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9" y="188640"/>
            <a:ext cx="4608512" cy="245605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СРАВНИТЕЛЬНАЯ ДИАГНОСТИКА</a:t>
            </a:r>
            <a:endParaRPr kumimoji="0" lang="ru-RU" sz="24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all" spc="0" normalizeH="0" baseline="0" noProof="0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СФОРМИРОВАННОСТи</a:t>
            </a:r>
            <a:r>
              <a:rPr kumimoji="0" lang="ru-RU" sz="24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 ЧИТАТЕЛЬСКИХ УМЕНИЙ</a:t>
            </a:r>
            <a:endParaRPr kumimoji="0" lang="ru-RU" sz="24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16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(методика М. П. </a:t>
            </a:r>
            <a:r>
              <a:rPr kumimoji="0" lang="ru-RU" sz="1600" b="1" i="0" u="none" strike="noStrike" kern="1200" cap="all" spc="0" normalizeH="0" baseline="0" noProof="0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Воюшиной</a:t>
            </a:r>
            <a:r>
              <a:rPr kumimoji="0" lang="ru-RU" sz="16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, адаптированная  С. В. </a:t>
            </a:r>
            <a:r>
              <a:rPr kumimoji="0" lang="ru-RU" sz="1600" b="1" i="0" u="none" strike="noStrike" kern="1200" cap="all" spc="0" normalizeH="0" baseline="0" noProof="0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Самыкиной</a:t>
            </a:r>
            <a:r>
              <a:rPr kumimoji="0" lang="ru-RU" sz="16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)</a:t>
            </a:r>
            <a:endParaRPr kumimoji="0" lang="ru-RU" sz="16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096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3" y="333375"/>
            <a:ext cx="3897511" cy="23114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Диаграмма 1"/>
          <p:cNvGraphicFramePr/>
          <p:nvPr/>
        </p:nvGraphicFramePr>
        <p:xfrm>
          <a:off x="755576" y="2780928"/>
          <a:ext cx="4176465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3" name="Диаграмма 2"/>
          <p:cNvGraphicFramePr/>
          <p:nvPr/>
        </p:nvGraphicFramePr>
        <p:xfrm>
          <a:off x="4932041" y="2644696"/>
          <a:ext cx="3912095" cy="3088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5" y="451431"/>
            <a:ext cx="7488833" cy="112458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all" spc="0" normalizeH="0" baseline="0" noProof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Сравнительный анализ качества знаний и уровня обученности</a:t>
            </a:r>
            <a:r>
              <a:rPr kumimoji="0" lang="ru-RU" sz="2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 </a:t>
            </a:r>
            <a:endParaRPr kumimoji="0" lang="ru-RU" sz="28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1691680" y="1916832"/>
          <a:ext cx="669674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043305" y="404813"/>
            <a:ext cx="8229600" cy="338455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</a:t>
            </a:r>
            <a:r>
              <a:rPr kumimoji="0" lang="ru-RU" alt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Применение отобранных технологий позволило:</a:t>
            </a:r>
            <a:endParaRPr kumimoji="0" lang="ru-RU" alt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>
                  <a:lumMod val="75000"/>
                </a:schemeClr>
              </a:buClr>
              <a:buSzPct val="73000"/>
              <a:buFont typeface="Wingdings" panose="05000000000000000000" pitchFamily="2" charset="2"/>
              <a:buChar char="§"/>
              <a:defRPr/>
            </a:pPr>
            <a:r>
              <a:rPr kumimoji="0" lang="ru-RU" alt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</a:t>
            </a:r>
            <a:r>
              <a:rPr kumimoji="0" lang="ru-RU" alt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повысить мотивацию обучения и познавательную         активность;</a:t>
            </a:r>
            <a:endParaRPr kumimoji="0" lang="ru-RU" altLang="ru-RU" sz="14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>
                  <a:lumMod val="75000"/>
                </a:schemeClr>
              </a:buClr>
              <a:buSzPct val="73000"/>
              <a:buFont typeface="Wingdings" panose="05000000000000000000" pitchFamily="2" charset="2"/>
              <a:buChar char="§"/>
              <a:defRPr/>
            </a:pPr>
            <a:r>
              <a:rPr kumimoji="0" lang="ru-RU" alt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развить умения находить проблему,задавать вопросы, выдвигать гипотезы;</a:t>
            </a:r>
            <a:endParaRPr kumimoji="0" lang="ru-RU" altLang="ru-RU" sz="14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>
                  <a:lumMod val="75000"/>
                </a:schemeClr>
              </a:buClr>
              <a:buSzPct val="73000"/>
              <a:buFont typeface="Wingdings" panose="05000000000000000000" pitchFamily="2" charset="2"/>
              <a:buChar char="§"/>
              <a:defRPr/>
            </a:pPr>
            <a:r>
              <a:rPr kumimoji="0" lang="ru-RU" alt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давать определения понятиям,  умению работать с информацией, а так же возникновению интереса к тексту, созданию положительной мотивации; </a:t>
            </a:r>
            <a:endParaRPr kumimoji="0" lang="ru-RU" altLang="ru-RU" sz="14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>
                  <a:lumMod val="75000"/>
                </a:schemeClr>
              </a:buClr>
              <a:buSzPct val="73000"/>
              <a:buFont typeface="Wingdings" panose="05000000000000000000" pitchFamily="2" charset="2"/>
              <a:buChar char="§"/>
              <a:defRPr/>
            </a:pPr>
            <a:r>
              <a:rPr kumimoji="0" lang="ru-RU" alt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активизируют творческие способности учащихся, позволяет формировать не только предметные умения, но и метапредметные;</a:t>
            </a:r>
            <a:endParaRPr kumimoji="0" lang="ru-RU" altLang="ru-RU" sz="14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>
                  <a:lumMod val="75000"/>
                </a:schemeClr>
              </a:buClr>
              <a:buSzPct val="73000"/>
              <a:buFont typeface="Wingdings" panose="05000000000000000000" pitchFamily="2" charset="2"/>
              <a:buChar char="§"/>
              <a:defRPr/>
            </a:pPr>
            <a:r>
              <a:rPr kumimoji="0" lang="ru-RU" alt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 правильно формулировать свои цели и обеспечивать их выполнение;</a:t>
            </a:r>
            <a:endParaRPr kumimoji="0" lang="ru-RU" altLang="ru-RU" sz="14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>
                  <a:lumMod val="75000"/>
                </a:schemeClr>
              </a:buClr>
              <a:buSzPct val="73000"/>
              <a:buFont typeface="Wingdings" panose="05000000000000000000" pitchFamily="2" charset="2"/>
              <a:buChar char="§"/>
              <a:defRPr/>
            </a:pPr>
            <a:r>
              <a:rPr kumimoji="0" lang="ru-RU" alt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позволило повысить уровень сформированности рефлексии способов и условий действия, контроля и оценки процесса и результатов деятельности;</a:t>
            </a:r>
            <a:endParaRPr kumimoji="0" lang="ru-RU" altLang="ru-RU" sz="14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>
                  <a:lumMod val="75000"/>
                </a:schemeClr>
              </a:buClr>
              <a:buSzPct val="73000"/>
              <a:buFont typeface="Wingdings" panose="05000000000000000000" pitchFamily="2" charset="2"/>
              <a:buChar char="§"/>
              <a:defRPr/>
            </a:pPr>
            <a:r>
              <a:rPr kumimoji="0" lang="ru-RU" alt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позволило повысить уровень развития нестандартности мышления, самостоятельности, воображения, фантазии;</a:t>
            </a:r>
            <a:endParaRPr kumimoji="0" lang="ru-RU" altLang="ru-RU" sz="14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>
                  <a:lumMod val="75000"/>
                </a:schemeClr>
              </a:buClr>
              <a:buSzPct val="73000"/>
              <a:buFont typeface="Wingdings" panose="05000000000000000000" pitchFamily="2" charset="2"/>
              <a:buChar char="§"/>
              <a:defRPr/>
            </a:pPr>
            <a:r>
              <a:rPr kumimoji="0" lang="ru-RU" alt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позволило повысить уровень качества знаний по литературному чтению</a:t>
            </a:r>
            <a:endParaRPr kumimoji="0" lang="ru-RU" altLang="ru-RU" sz="14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ru-RU" alt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ru-RU" altLang="ru-RU" sz="16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Tx/>
              <a:buChar char="•"/>
              <a:defRPr/>
            </a:pPr>
            <a:endParaRPr kumimoji="0" lang="ru-RU" altLang="ru-RU" sz="16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Tx/>
              <a:buChar char="•"/>
              <a:defRPr/>
            </a:pPr>
            <a:endParaRPr kumimoji="0" lang="ru-RU" altLang="ru-RU" sz="1600" b="1" i="1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alt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011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2401" y="136897"/>
            <a:ext cx="7632848" cy="5355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ВЫВОД</a:t>
            </a:r>
            <a:endParaRPr kumimoji="0" lang="ru-RU" sz="24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/>
          <p:nvPr/>
        </p:nvSpPr>
        <p:spPr>
          <a:xfrm>
            <a:off x="1115487" y="3861577"/>
            <a:ext cx="7242048" cy="490364"/>
          </a:xfrm>
          <a:prstGeom prst="rect">
            <a:avLst/>
          </a:prstGeom>
        </p:spPr>
        <p:txBody>
          <a:bodyPr lIns="45720" tIns="0" rIns="45720" bIns="0" anchor="b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Результативность</a:t>
            </a:r>
            <a:endParaRPr kumimoji="0" lang="ru-RU" sz="24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4E7ED">
                  <a:lumMod val="25000"/>
                </a:srgbClr>
              </a:solidFill>
              <a:effectLst/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3014" name="Прямоугольник 2"/>
          <p:cNvSpPr/>
          <p:nvPr/>
        </p:nvSpPr>
        <p:spPr>
          <a:xfrm>
            <a:off x="1403350" y="4301808"/>
            <a:ext cx="7248525" cy="227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altLang="ru-RU" sz="1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Рассмотрена теоретическая основа современных технологий</a:t>
            </a:r>
            <a:endParaRPr lang="ru-RU" altLang="ru-RU" sz="14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altLang="ru-RU" sz="1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Отобраны наиболее эффективные приёмы для развития читательской компетенции учащихся</a:t>
            </a:r>
            <a:endParaRPr lang="ru-RU" altLang="ru-RU" sz="14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altLang="ru-RU" sz="1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Разработаны технологические карты уроков с использованием приёмов современных технологий, сервисов и онлайн - инструментов.</a:t>
            </a:r>
            <a:endParaRPr lang="ru-RU" altLang="ru-RU" sz="14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altLang="ru-RU" sz="1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Создана база  методических разработок</a:t>
            </a:r>
            <a:endParaRPr lang="ru-RU" altLang="ru-RU" sz="14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altLang="ru-RU" sz="1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Разработаны диагностические работы для определения уровня творческих способностей учащихся, уровня сформированности основ читательской компетентности</a:t>
            </a:r>
            <a:endParaRPr lang="ru-RU" altLang="ru-RU" sz="1400" b="1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altLang="ru-RU" sz="14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Опыт обобщен на методическом уровне</a:t>
            </a:r>
            <a:r>
              <a:rPr lang="ru-RU" altLang="ru-RU" sz="16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altLang="ru-RU" sz="16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ъект 2"/>
          <p:cNvSpPr txBox="1"/>
          <p:nvPr/>
        </p:nvSpPr>
        <p:spPr>
          <a:xfrm>
            <a:off x="1428750" y="635000"/>
            <a:ext cx="7456170" cy="22066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altLang="ru-RU" sz="1600" b="1" dirty="0">
                <a:solidFill>
                  <a:srgbClr val="000000"/>
                </a:solidFill>
              </a:rPr>
              <a:t>https://michschool5.gosuslugi.ru/ сайт «МАОУ СОШ №5 «НТЦ им. И.В. Мичурина», г. Мичуринска</a:t>
            </a:r>
            <a:endParaRPr altLang="ru-RU" sz="1600" b="1" dirty="0">
              <a:solidFill>
                <a:srgbClr val="000000"/>
              </a:solidFill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altLang="ru-RU" sz="1600" b="1" dirty="0">
                <a:solidFill>
                  <a:srgbClr val="000000"/>
                </a:solidFill>
              </a:rPr>
              <a:t>umic@list.ru, michumiic@ya.ru сайт УМиЦ  г. Мичуринска</a:t>
            </a:r>
            <a:endParaRPr altLang="ru-RU" sz="1600" b="1" dirty="0">
              <a:solidFill>
                <a:srgbClr val="000000"/>
              </a:solidFill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altLang="ru-RU" sz="1600" b="1" dirty="0">
                <a:solidFill>
                  <a:srgbClr val="000000"/>
                </a:solidFill>
              </a:rPr>
              <a:t>https://pedcom.ru/</a:t>
            </a:r>
            <a:endParaRPr altLang="ru-RU" sz="1600" b="1" dirty="0">
              <a:solidFill>
                <a:srgbClr val="000000"/>
              </a:solidFill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altLang="ru-RU" sz="1600" b="1" dirty="0">
                <a:solidFill>
                  <a:srgbClr val="000000"/>
                </a:solidFill>
              </a:rPr>
              <a:t>https://www.1urok.ru/</a:t>
            </a:r>
            <a:endParaRPr altLang="ru-RU" sz="1600" b="1" dirty="0">
              <a:solidFill>
                <a:srgbClr val="000000"/>
              </a:solidFill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altLang="ru-RU" sz="1600" b="1" dirty="0">
                <a:solidFill>
                  <a:srgbClr val="000000"/>
                </a:solidFill>
              </a:rPr>
              <a:t>https://68cdo.ru/moodle/course/view.php? id =173 Тамбов</a:t>
            </a:r>
            <a:endParaRPr altLang="ru-RU" sz="1600" b="1" dirty="0">
              <a:solidFill>
                <a:srgbClr val="000000"/>
              </a:solidFill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altLang="ru-RU" sz="1600" b="1" dirty="0">
                <a:solidFill>
                  <a:srgbClr val="000000"/>
                </a:solidFill>
              </a:rPr>
              <a:t>https://www.fond21veka.ru/</a:t>
            </a:r>
            <a:endParaRPr altLang="ru-RU" sz="1600" b="1" dirty="0">
              <a:solidFill>
                <a:srgbClr val="000000"/>
              </a:solidFill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altLang="ru-RU" sz="1600" b="1" dirty="0">
                <a:solidFill>
                  <a:srgbClr val="000000"/>
                </a:solidFill>
              </a:rPr>
              <a:t>https://pkn555.wixsite.com/5555</a:t>
            </a:r>
            <a:endParaRPr altLang="ru-RU" sz="1600" b="1" dirty="0">
              <a:solidFill>
                <a:srgbClr val="000000"/>
              </a:solidFill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altLang="ru-RU" sz="1600" b="1" dirty="0">
                <a:solidFill>
                  <a:srgbClr val="000000"/>
                </a:solidFill>
              </a:rPr>
              <a:t>https://akadobr.ru/teacher</a:t>
            </a:r>
            <a:endParaRPr altLang="ru-RU" sz="1600" b="1" dirty="0">
              <a:solidFill>
                <a:srgbClr val="000000"/>
              </a:solidFill>
            </a:endParaRPr>
          </a:p>
        </p:txBody>
      </p:sp>
      <p:sp>
        <p:nvSpPr>
          <p:cNvPr id="44035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5" name="Заголовок 1"/>
          <p:cNvSpPr txBox="1"/>
          <p:nvPr/>
        </p:nvSpPr>
        <p:spPr>
          <a:xfrm>
            <a:off x="1259632" y="116632"/>
            <a:ext cx="7242048" cy="490364"/>
          </a:xfrm>
          <a:prstGeom prst="rect">
            <a:avLst/>
          </a:prstGeom>
        </p:spPr>
        <p:txBody>
          <a:bodyPr lIns="45720" tIns="0" rIns="45720" bIns="0" anchor="b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РАСПРОСТРАНЕНИЕ ОПЫТА</a:t>
            </a:r>
            <a:endParaRPr kumimoji="0" lang="ru-RU" sz="24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4E7ED">
                  <a:lumMod val="25000"/>
                </a:srgbClr>
              </a:solidFill>
              <a:effectLst/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721" y="3069237"/>
            <a:ext cx="7632848" cy="5355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Times New Roman" panose="02020603050405020304" pitchFamily="18" charset="0"/>
              </a:rPr>
              <a:t>СКРИНШОТЫ</a:t>
            </a:r>
            <a:endParaRPr kumimoji="0" lang="ru-RU" sz="2400" b="1" i="0" u="none" strike="noStrike" kern="1200" cap="all" spc="0" normalizeH="0" baseline="0" noProof="0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Изображение 3" descr="психолог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5695" y="3573145"/>
            <a:ext cx="2558415" cy="1915160"/>
          </a:xfrm>
          <a:prstGeom prst="rect">
            <a:avLst/>
          </a:prstGeom>
          <a:ln>
            <a:solidFill>
              <a:srgbClr val="90489E"/>
            </a:solidFill>
          </a:ln>
        </p:spPr>
      </p:pic>
      <p:pic>
        <p:nvPicPr>
          <p:cNvPr id="7" name="Изображение 6" descr="Снимок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9195" y="3227098"/>
            <a:ext cx="2625725" cy="2621280"/>
          </a:xfrm>
          <a:prstGeom prst="rect">
            <a:avLst/>
          </a:prstGeom>
          <a:ln>
            <a:solidFill>
              <a:srgbClr val="90489E"/>
            </a:solidFill>
          </a:ln>
        </p:spPr>
      </p:pic>
      <p:pic>
        <p:nvPicPr>
          <p:cNvPr id="10" name="Изображение 9" descr="Снимок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910" y="4026535"/>
            <a:ext cx="2233930" cy="2196465"/>
          </a:xfrm>
          <a:prstGeom prst="rect">
            <a:avLst/>
          </a:prstGeom>
          <a:ln>
            <a:solidFill>
              <a:srgbClr val="90489E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Содержимое 2"/>
          <p:cNvSpPr txBox="1"/>
          <p:nvPr/>
        </p:nvSpPr>
        <p:spPr bwMode="auto">
          <a:xfrm>
            <a:off x="1285875" y="836613"/>
            <a:ext cx="7429500" cy="518795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400" b="1" dirty="0"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.Федеральный государственный образовательный стандарт  начального общего образования. М.: Просвещение, 2010.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2.А.Г. Асмолов, Г.В. Бурменская, И.А. Володарская и др.]; под ред. А.Г. Асмолова. Как проектировать универсальные учебные действия в начальной школе : от действия к мысли: пособие для учителя — М. : Просвещение, 2008.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 3.Лемяскина Н. А. «Современная система формирования читательской самостоятельности младших школьников Н. Н. Светловской», «Материалы X межрегиональной научно – практической конференции.Ч.1», под ред. Д-ра пед. наук, проф. Л. А. Обуховой. – Воронеж: ВОИПКиПРО, 2010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4.Долгова, Пучкова: Чтение. Диагностика читательской компетентности. 2 класс. Тестовые материалы-Издательство: Интеллект-Центр, 2015 г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5.Колганова Н. Е. Сущностные характеристики формирования основ читательской компетентности младших школьников / Н. Е. Колганова // Теория и практика образования в современном мире: материалы II междунар. науч. конф. (г. Санкт-Петербург, ноябрь 2012 г.).  - СПб.: Реноме, 2012. – С. 5-8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6.М. П. Воюшина, С. А. Кислинская, Е. В. Лебедева, И. Р. Николаева. Методика обучения литературе в начальной школе 2010-Издательство: Академия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7.Савушкина, Т.П. Аспекты группового обучения младших школьников / Т.П. Савушкина // Завуч начальной школы.- 2010. - №4.-С.67-116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8.https://yandex.ru/search/?text=акмеологическая технология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9.https://yandex.ru/search/?text=технология  творческих мастерских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10.Технология развития критического мышленияttp://www.ct-net.net/ru/rwct_tcp_ruhttp://ipk.68edu.ru/2010-05-31-12-25-16/381-kritika.html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11.https://www.ellty.com/ru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12.https://krita.su/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13.https://wordcloud.online/ru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14.https://www.umaigra.com/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15.https://learningapps.org/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90000"/>
              </a:lnSpc>
              <a:spcBef>
                <a:spcPts val="600"/>
              </a:spcBef>
              <a:buClr>
                <a:srgbClr val="7030A0"/>
              </a:buClr>
              <a:buSzPct val="73000"/>
              <a:buFont typeface="Wingdings" panose="05000000000000000000" pitchFamily="2" charset="2"/>
              <a:buChar char="v"/>
            </a:pPr>
            <a:r>
              <a:rPr lang="ru-RU" altLang="ru-RU" sz="1200" b="1" dirty="0">
                <a:latin typeface="Calibri" panose="020F0502020204030204" pitchFamily="34" charset="0"/>
                <a:cs typeface="Times New Roman" panose="02020603050405020304" pitchFamily="18" charset="0"/>
              </a:rPr>
              <a:t>16.https://umnazia.ru/blog/all-articles/chto-takoe-stem-obrazovanie</a:t>
            </a:r>
            <a:endParaRPr lang="ru-RU" altLang="ru-RU" sz="12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600"/>
              </a:spcBef>
              <a:buClr>
                <a:srgbClr val="B13F9A"/>
              </a:buClr>
              <a:buSzPct val="73000"/>
              <a:buFont typeface="Wingdings 2" panose="05020102010507070707" pitchFamily="18" charset="2"/>
              <a:buNone/>
            </a:pPr>
            <a:endParaRPr lang="ru-RU" alt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600"/>
              </a:spcBef>
              <a:buClr>
                <a:srgbClr val="B13F9A"/>
              </a:buClr>
              <a:buSzPct val="73000"/>
              <a:buFont typeface="Calibri" panose="020F0502020204030204" pitchFamily="34" charset="0"/>
              <a:buAutoNum type="arabicPeriod"/>
            </a:pPr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endParaRPr lang="ru-RU" alt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0" hangingPunct="0">
              <a:spcBef>
                <a:spcPts val="600"/>
              </a:spcBef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endParaRPr lang="ru-RU" altLang="ru-RU" sz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5059" name="Rectangle 6"/>
          <p:cNvSpPr/>
          <p:nvPr/>
        </p:nvSpPr>
        <p:spPr>
          <a:xfrm>
            <a:off x="0" y="6643688"/>
            <a:ext cx="9137650" cy="188912"/>
          </a:xfrm>
          <a:prstGeom prst="rect">
            <a:avLst/>
          </a:prstGeom>
          <a:solidFill>
            <a:srgbClr val="90489E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ru-RU" altLang="ru-RU" dirty="0">
              <a:latin typeface="Calibri" panose="020F0502020204030204" pitchFamily="34" charset="0"/>
            </a:endParaRPr>
          </a:p>
        </p:txBody>
      </p:sp>
      <p:sp>
        <p:nvSpPr>
          <p:cNvPr id="5" name="Заголовок 1"/>
          <p:cNvSpPr txBox="1"/>
          <p:nvPr/>
        </p:nvSpPr>
        <p:spPr>
          <a:xfrm>
            <a:off x="1403648" y="-144115"/>
            <a:ext cx="7242048" cy="980728"/>
          </a:xfrm>
          <a:prstGeom prst="rect">
            <a:avLst/>
          </a:prstGeom>
        </p:spPr>
        <p:txBody>
          <a:bodyPr lIns="45720" tIns="0" rIns="45720" bIns="0" anchor="b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 kern="1200" cap="all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4E7ED">
                    <a:lumMod val="25000"/>
                  </a:srgbClr>
                </a:solidFill>
                <a:effectLst/>
                <a:uLnTx/>
                <a:uFillTx/>
                <a:latin typeface="Trebuchet MS" panose="020B0603020202020204"/>
                <a:ea typeface="+mj-ea"/>
                <a:cs typeface="Times New Roman" panose="02020603050405020304" pitchFamily="18" charset="0"/>
              </a:rPr>
              <a:t>ИНФОРМАЦИОННЫЕ РЕСУРСЫ</a:t>
            </a:r>
            <a:endParaRPr kumimoji="0" lang="ru-RU" sz="3200" b="1" i="0" u="none" strike="noStrike" kern="1200" cap="all" spc="0" normalizeH="0" baseline="0" noProof="0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4E7ED">
                  <a:lumMod val="25000"/>
                </a:srgbClr>
              </a:solidFill>
              <a:effectLst/>
              <a:uLnTx/>
              <a:uFillTx/>
              <a:latin typeface="Trebuchet MS" panose="020B0603020202020204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20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030A0"/>
      </a:hlink>
      <a:folHlink>
        <a:srgbClr val="5F497A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Другая 20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030A0"/>
      </a:hlink>
      <a:folHlink>
        <a:srgbClr val="5F497A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17860</Words>
  <Application>WPS Presentation</Application>
  <PresentationFormat>Экран (4:3)</PresentationFormat>
  <Paragraphs>635</Paragraphs>
  <Slides>41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41</vt:i4>
      </vt:variant>
    </vt:vector>
  </HeadingPairs>
  <TitlesOfParts>
    <vt:vector size="59" baseType="lpstr">
      <vt:lpstr>Arial</vt:lpstr>
      <vt:lpstr>SimSun</vt:lpstr>
      <vt:lpstr>Wingdings</vt:lpstr>
      <vt:lpstr>Calibri</vt:lpstr>
      <vt:lpstr>Mistral</vt:lpstr>
      <vt:lpstr>Calibri</vt:lpstr>
      <vt:lpstr>Trebuchet MS</vt:lpstr>
      <vt:lpstr>Trebuchet MS</vt:lpstr>
      <vt:lpstr>Times New Roman</vt:lpstr>
      <vt:lpstr>Times New Roman</vt:lpstr>
      <vt:lpstr>Aharoni</vt:lpstr>
      <vt:lpstr>Microsoft YaHei</vt:lpstr>
      <vt:lpstr>Arial Unicode MS</vt:lpstr>
      <vt:lpstr>Wingdings 2</vt:lpstr>
      <vt:lpstr>1_Тема Office</vt:lpstr>
      <vt:lpstr>2_Тема Office</vt:lpstr>
      <vt:lpstr>Excel.Chart.8</vt:lpstr>
      <vt:lpstr>Excel.Chart.8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Катенок</dc:creator>
  <cp:lastModifiedBy>Ольга Семенова</cp:lastModifiedBy>
  <cp:revision>181</cp:revision>
  <dcterms:created xsi:type="dcterms:W3CDTF">2012-12-02T16:48:00Z</dcterms:created>
  <dcterms:modified xsi:type="dcterms:W3CDTF">2026-02-04T17:33:46Z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638E2BF4F7844105A3056C9A7CFBE40D_12</vt:lpwstr>
  </property>
  <property fmtid="{D5CDD505-2E9C-101B-9397-08002B2CF9AE}" pid="3" name="KSOProductBuildVer">
    <vt:lpwstr>1049-12.2.0.20795</vt:lpwstr>
  </property>
</Properties>
</file>