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A61D7D94-9A20-4D75-8E1E-927443AD3C28}" type="datetimeFigureOut">
              <a:rPr lang="ru-RU" smtClean="0"/>
              <a:pPr/>
              <a:t>22.04.2021</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015D9C7E-FA48-46F5-BB87-2E324ED7F76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015D9C7E-FA48-46F5-BB87-2E324ED7F760}"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015D9C7E-FA48-46F5-BB87-2E324ED7F760}"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015D9C7E-FA48-46F5-BB87-2E324ED7F760}"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015D9C7E-FA48-46F5-BB87-2E324ED7F76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015D9C7E-FA48-46F5-BB87-2E324ED7F760}"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015D9C7E-FA48-46F5-BB87-2E324ED7F76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A61D7D94-9A20-4D75-8E1E-927443AD3C28}" type="datetimeFigureOut">
              <a:rPr lang="ru-RU" smtClean="0"/>
              <a:pPr/>
              <a:t>22.04.2021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015D9C7E-FA48-46F5-BB87-2E324ED7F76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A61D7D94-9A20-4D75-8E1E-927443AD3C28}" type="datetimeFigureOut">
              <a:rPr lang="ru-RU" smtClean="0"/>
              <a:pPr/>
              <a:t>22.04.2021</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015D9C7E-FA48-46F5-BB87-2E324ED7F760}"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015D9C7E-FA48-46F5-BB87-2E324ED7F76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61D7D94-9A20-4D75-8E1E-927443AD3C28}"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015D9C7E-FA48-46F5-BB87-2E324ED7F76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61D7D94-9A20-4D75-8E1E-927443AD3C28}" type="datetimeFigureOut">
              <a:rPr lang="ru-RU" smtClean="0"/>
              <a:pPr/>
              <a:t>22.04.2021</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15D9C7E-FA48-46F5-BB87-2E324ED7F76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4291"/>
            <a:ext cx="7772400" cy="1357321"/>
          </a:xfrm>
        </p:spPr>
        <p:txBody>
          <a:bodyPr>
            <a:normAutofit/>
          </a:bodyPr>
          <a:lstStyle/>
          <a:p>
            <a:pPr algn="ctr"/>
            <a:r>
              <a:rPr lang="ru-RU" sz="7200" dirty="0" smtClean="0">
                <a:effectLst/>
                <a:latin typeface="Times New Roman" pitchFamily="18" charset="0"/>
                <a:cs typeface="Times New Roman" pitchFamily="18" charset="0"/>
              </a:rPr>
              <a:t>ЛЭПБУК</a:t>
            </a:r>
            <a:endParaRPr lang="ru-RU" sz="7200" dirty="0">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0" y="1643050"/>
            <a:ext cx="9144000" cy="5643602"/>
          </a:xfrm>
        </p:spPr>
        <p:txBody>
          <a:bodyPr>
            <a:normAutofit fontScale="77500" lnSpcReduction="20000"/>
          </a:bodyPr>
          <a:lstStyle/>
          <a:p>
            <a:pPr algn="l"/>
            <a:r>
              <a:rPr lang="ru-RU" sz="7300" dirty="0" smtClean="0">
                <a:solidFill>
                  <a:srgbClr val="FF0000"/>
                </a:solidFill>
                <a:latin typeface="Times New Roman" pitchFamily="18" charset="0"/>
                <a:cs typeface="Times New Roman" pitchFamily="18" charset="0"/>
              </a:rPr>
              <a:t>   </a:t>
            </a:r>
            <a:r>
              <a:rPr lang="ru-RU" sz="5700" dirty="0" smtClean="0">
                <a:solidFill>
                  <a:srgbClr val="FF0000"/>
                </a:solidFill>
                <a:latin typeface="Times New Roman" pitchFamily="18" charset="0"/>
                <a:cs typeface="Times New Roman" pitchFamily="18" charset="0"/>
              </a:rPr>
              <a:t>«</a:t>
            </a:r>
            <a:r>
              <a:rPr lang="ru-RU" sz="5700" dirty="0" smtClean="0">
                <a:solidFill>
                  <a:srgbClr val="FF0000"/>
                </a:solidFill>
                <a:latin typeface="Times New Roman" pitchFamily="18" charset="0"/>
                <a:cs typeface="Times New Roman" pitchFamily="18" charset="0"/>
              </a:rPr>
              <a:t>ЧТОБЫ НЕ ПОПАСТЬ В БЕДУ»</a:t>
            </a:r>
            <a:br>
              <a:rPr lang="ru-RU" sz="5700" dirty="0" smtClean="0">
                <a:solidFill>
                  <a:srgbClr val="FF0000"/>
                </a:solidFill>
                <a:latin typeface="Times New Roman" pitchFamily="18" charset="0"/>
                <a:cs typeface="Times New Roman" pitchFamily="18" charset="0"/>
              </a:rPr>
            </a:br>
            <a:r>
              <a:rPr lang="ru-RU" sz="7300" dirty="0" smtClean="0">
                <a:solidFill>
                  <a:srgbClr val="FF0000"/>
                </a:solidFill>
                <a:latin typeface="Times New Roman" pitchFamily="18" charset="0"/>
                <a:cs typeface="Times New Roman" pitchFamily="18" charset="0"/>
              </a:rPr>
              <a:t/>
            </a:r>
            <a:br>
              <a:rPr lang="ru-RU" sz="7300" dirty="0" smtClean="0">
                <a:solidFill>
                  <a:srgbClr val="FF0000"/>
                </a:solidFill>
                <a:latin typeface="Times New Roman" pitchFamily="18" charset="0"/>
                <a:cs typeface="Times New Roman" pitchFamily="18" charset="0"/>
              </a:rPr>
            </a:br>
            <a:r>
              <a:rPr lang="ru-RU" sz="7300" dirty="0" smtClean="0">
                <a:solidFill>
                  <a:srgbClr val="FF0000"/>
                </a:solidFill>
                <a:latin typeface="Times New Roman" pitchFamily="18" charset="0"/>
                <a:cs typeface="Times New Roman" pitchFamily="18" charset="0"/>
              </a:rPr>
              <a:t>   </a:t>
            </a:r>
            <a:r>
              <a:rPr lang="ru-RU" sz="3100" dirty="0" smtClean="0">
                <a:solidFill>
                  <a:srgbClr val="FF0000"/>
                </a:solidFill>
                <a:latin typeface="Times New Roman" pitchFamily="18" charset="0"/>
                <a:cs typeface="Times New Roman" pitchFamily="18" charset="0"/>
              </a:rPr>
              <a:t>(</a:t>
            </a:r>
            <a:r>
              <a:rPr lang="ru-RU" sz="3100" dirty="0" smtClean="0">
                <a:solidFill>
                  <a:srgbClr val="FF0000"/>
                </a:solidFill>
                <a:latin typeface="Times New Roman" pitchFamily="18" charset="0"/>
                <a:cs typeface="Times New Roman" pitchFamily="18" charset="0"/>
              </a:rPr>
              <a:t>ДЛЯ ДЕТЕЙ МЛАДШЕГО ДОШКОЛЬНОГО </a:t>
            </a:r>
            <a:r>
              <a:rPr lang="ru-RU" sz="3100" dirty="0" smtClean="0">
                <a:solidFill>
                  <a:srgbClr val="FF0000"/>
                </a:solidFill>
                <a:latin typeface="Times New Roman" pitchFamily="18" charset="0"/>
                <a:cs typeface="Times New Roman" pitchFamily="18" charset="0"/>
              </a:rPr>
              <a:t>ВОЗРАСТА)</a:t>
            </a:r>
            <a:br>
              <a:rPr lang="ru-RU" sz="3100" dirty="0" smtClean="0">
                <a:solidFill>
                  <a:srgbClr val="FF0000"/>
                </a:solidFill>
                <a:latin typeface="Times New Roman" pitchFamily="18" charset="0"/>
                <a:cs typeface="Times New Roman" pitchFamily="18" charset="0"/>
              </a:rPr>
            </a:br>
            <a:r>
              <a:rPr lang="ru-RU" sz="4000" dirty="0" smtClean="0">
                <a:solidFill>
                  <a:srgbClr val="FF0000"/>
                </a:solidFill>
              </a:rPr>
              <a:t/>
            </a:r>
            <a:br>
              <a:rPr lang="ru-RU" sz="4000" dirty="0" smtClean="0">
                <a:solidFill>
                  <a:srgbClr val="FF0000"/>
                </a:solidFill>
              </a:rPr>
            </a:br>
            <a:r>
              <a:rPr lang="ru-RU" sz="4000" dirty="0" smtClean="0">
                <a:solidFill>
                  <a:srgbClr val="FF0000"/>
                </a:solidFill>
              </a:rPr>
              <a:t/>
            </a:r>
            <a:br>
              <a:rPr lang="ru-RU" sz="4000" dirty="0" smtClean="0">
                <a:solidFill>
                  <a:srgbClr val="FF0000"/>
                </a:solidFill>
              </a:rPr>
            </a:br>
            <a:r>
              <a:rPr lang="ru-RU" sz="4000" dirty="0" smtClean="0">
                <a:solidFill>
                  <a:srgbClr val="FF0000"/>
                </a:solidFill>
              </a:rPr>
              <a:t/>
            </a:r>
            <a:br>
              <a:rPr lang="ru-RU" sz="4000" dirty="0" smtClean="0">
                <a:solidFill>
                  <a:srgbClr val="FF0000"/>
                </a:solidFill>
              </a:rPr>
            </a:br>
            <a:r>
              <a:rPr lang="ru-RU" sz="4000" dirty="0" smtClean="0">
                <a:solidFill>
                  <a:srgbClr val="FF0000"/>
                </a:solidFill>
              </a:rPr>
              <a:t/>
            </a:r>
            <a:br>
              <a:rPr lang="ru-RU" sz="4000" dirty="0" smtClean="0">
                <a:solidFill>
                  <a:srgbClr val="FF0000"/>
                </a:solidFill>
              </a:rPr>
            </a:br>
            <a:r>
              <a:rPr lang="ru-RU" sz="4000" dirty="0" smtClean="0">
                <a:solidFill>
                  <a:schemeClr val="tx1"/>
                </a:solidFill>
                <a:latin typeface="Times New Roman" pitchFamily="18" charset="0"/>
                <a:cs typeface="Times New Roman" pitchFamily="18" charset="0"/>
              </a:rPr>
              <a:t>Подготовили:</a:t>
            </a:r>
            <a:br>
              <a:rPr lang="ru-RU" sz="4000" dirty="0" smtClean="0">
                <a:solidFill>
                  <a:schemeClr val="tx1"/>
                </a:solidFill>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воспитатели МАДОУ «Детский сад № 37»</a:t>
            </a:r>
            <a:br>
              <a:rPr lang="ru-RU" sz="4000" dirty="0" smtClean="0">
                <a:solidFill>
                  <a:schemeClr val="tx1"/>
                </a:solidFill>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Белинская Е.Т.</a:t>
            </a:r>
            <a:br>
              <a:rPr lang="ru-RU" sz="4000" dirty="0" smtClean="0">
                <a:solidFill>
                  <a:schemeClr val="tx1"/>
                </a:solidFill>
                <a:latin typeface="Times New Roman" pitchFamily="18" charset="0"/>
                <a:cs typeface="Times New Roman" pitchFamily="18" charset="0"/>
              </a:rPr>
            </a:br>
            <a:r>
              <a:rPr lang="ru-RU" sz="4000" dirty="0" smtClean="0">
                <a:solidFill>
                  <a:schemeClr val="tx1"/>
                </a:solidFill>
                <a:latin typeface="Times New Roman" pitchFamily="18" charset="0"/>
                <a:cs typeface="Times New Roman" pitchFamily="18" charset="0"/>
              </a:rPr>
              <a:t>Макарова Н.М.</a:t>
            </a:r>
            <a:r>
              <a:rPr lang="ru-RU" sz="4000" dirty="0" smtClean="0">
                <a:solidFill>
                  <a:schemeClr val="tx1"/>
                </a:solidFill>
                <a:latin typeface="Times New Roman" pitchFamily="18" charset="0"/>
                <a:cs typeface="Times New Roman" pitchFamily="18" charset="0"/>
              </a:rPr>
              <a:t/>
            </a:r>
            <a:br>
              <a:rPr lang="ru-RU" sz="4000" dirty="0" smtClean="0">
                <a:solidFill>
                  <a:schemeClr val="tx1"/>
                </a:solidFill>
                <a:latin typeface="Times New Roman" pitchFamily="18" charset="0"/>
                <a:cs typeface="Times New Roman" pitchFamily="18" charset="0"/>
              </a:rPr>
            </a:br>
            <a:endParaRPr lang="ru-RU" sz="40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r>
              <a:rPr lang="ru-RU" dirty="0" smtClean="0">
                <a:latin typeface="Times New Roman" pitchFamily="18" charset="0"/>
                <a:cs typeface="Times New Roman" pitchFamily="18" charset="0"/>
              </a:rPr>
              <a:t>Самое ценное в жизни взрослых – это дети. Зачастую наших детей подстерегает множество опасностей. Задача нас, взрослых, - остерегать и защищать ребёнка, правильно подготовить его к встрече с различными сложными, а порой опасными жизненными ситуациями. С этой целью мы изготовили дидактическое пособие </a:t>
            </a:r>
            <a:r>
              <a:rPr lang="ru-RU" dirty="0" err="1" smtClean="0">
                <a:latin typeface="Times New Roman" pitchFamily="18" charset="0"/>
                <a:cs typeface="Times New Roman" pitchFamily="18" charset="0"/>
              </a:rPr>
              <a:t>лэпбук</a:t>
            </a:r>
            <a:r>
              <a:rPr lang="ru-RU" dirty="0" smtClean="0">
                <a:latin typeface="Times New Roman" pitchFamily="18" charset="0"/>
                <a:cs typeface="Times New Roman" pitchFamily="18" charset="0"/>
              </a:rPr>
              <a:t> «Чтобы не попасть в беду».</a:t>
            </a:r>
            <a:endParaRPr lang="ru-RU" dirty="0">
              <a:latin typeface="Times New Roman" pitchFamily="18" charset="0"/>
              <a:cs typeface="Times New Roman" pitchFamily="18" charset="0"/>
            </a:endParaRPr>
          </a:p>
        </p:txBody>
      </p:sp>
      <p:sp>
        <p:nvSpPr>
          <p:cNvPr id="3" name="Заголовок 2"/>
          <p:cNvSpPr>
            <a:spLocks noGrp="1"/>
          </p:cNvSpPr>
          <p:nvPr>
            <p:ph type="title"/>
          </p:nvPr>
        </p:nvSpPr>
        <p:spPr/>
        <p:txBody>
          <a:bodyPr/>
          <a:lstStyle/>
          <a:p>
            <a:endParaRPr lang="ru-RU"/>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vBvpLUX-sYE.jpg"/>
          <p:cNvPicPr>
            <a:picLocks noGrp="1" noChangeAspect="1"/>
          </p:cNvPicPr>
          <p:nvPr>
            <p:ph idx="1"/>
          </p:nvPr>
        </p:nvPicPr>
        <p:blipFill>
          <a:blip r:embed="rId2"/>
          <a:stretch>
            <a:fillRect/>
          </a:stretch>
        </p:blipFill>
        <p:spPr>
          <a:xfrm>
            <a:off x="5715008" y="2143116"/>
            <a:ext cx="3168173" cy="4525962"/>
          </a:xfrm>
        </p:spPr>
      </p:pic>
      <p:sp>
        <p:nvSpPr>
          <p:cNvPr id="2" name="Заголовок 1"/>
          <p:cNvSpPr>
            <a:spLocks noGrp="1"/>
          </p:cNvSpPr>
          <p:nvPr>
            <p:ph type="title"/>
          </p:nvPr>
        </p:nvSpPr>
        <p:spPr>
          <a:xfrm>
            <a:off x="142844" y="0"/>
            <a:ext cx="5572164" cy="6072206"/>
          </a:xfrm>
        </p:spPr>
        <p:txBody>
          <a:bodyPr>
            <a:noAutofit/>
          </a:bodyPr>
          <a:lstStyle/>
          <a:p>
            <a:r>
              <a:rPr lang="ru-RU" sz="2000" b="0" dirty="0" smtClean="0">
                <a:solidFill>
                  <a:schemeClr val="tx1"/>
                </a:solidFill>
                <a:effectLst/>
                <a:latin typeface="Times New Roman" pitchFamily="18" charset="0"/>
                <a:cs typeface="Times New Roman" pitchFamily="18" charset="0"/>
              </a:rPr>
              <a:t>Дидактическое пособие </a:t>
            </a:r>
            <a:r>
              <a:rPr lang="ru-RU" sz="2000" b="0" dirty="0" err="1" smtClean="0">
                <a:solidFill>
                  <a:schemeClr val="tx1"/>
                </a:solidFill>
                <a:effectLst/>
                <a:latin typeface="Times New Roman" pitchFamily="18" charset="0"/>
                <a:cs typeface="Times New Roman" pitchFamily="18" charset="0"/>
              </a:rPr>
              <a:t>лэпбук</a:t>
            </a:r>
            <a:r>
              <a:rPr lang="ru-RU" sz="2000" b="0" dirty="0" smtClean="0">
                <a:solidFill>
                  <a:schemeClr val="tx1"/>
                </a:solidFill>
                <a:effectLst/>
                <a:latin typeface="Times New Roman" pitchFamily="18" charset="0"/>
                <a:cs typeface="Times New Roman" pitchFamily="18" charset="0"/>
              </a:rPr>
              <a:t> «Чтобы не попасть в беду» представляет собой пластиковую папку формата А4. На страницах папки имеются различные кармашки, карточки, интерактивные окна, вращающийся круг, книжки </a:t>
            </a:r>
            <a:r>
              <a:rPr lang="ru-RU" sz="2000" b="0" dirty="0" smtClean="0">
                <a:solidFill>
                  <a:schemeClr val="tx1"/>
                </a:solidFill>
                <a:effectLst/>
                <a:latin typeface="Times New Roman" pitchFamily="18" charset="0"/>
                <a:cs typeface="Times New Roman" pitchFamily="18" charset="0"/>
              </a:rPr>
              <a:t>– малышки - </a:t>
            </a:r>
            <a:r>
              <a:rPr lang="ru-RU" sz="2000" b="0" dirty="0" smtClean="0">
                <a:solidFill>
                  <a:schemeClr val="tx1"/>
                </a:solidFill>
                <a:effectLst/>
                <a:latin typeface="Times New Roman" pitchFamily="18" charset="0"/>
                <a:cs typeface="Times New Roman" pitchFamily="18" charset="0"/>
              </a:rPr>
              <a:t>в которых собрана информация по теме, это хороший способ подать информацию в компактной форме. </a:t>
            </a:r>
            <a:br>
              <a:rPr lang="ru-RU" sz="2000" b="0" dirty="0" smtClean="0">
                <a:solidFill>
                  <a:schemeClr val="tx1"/>
                </a:solidFill>
                <a:effectLst/>
                <a:latin typeface="Times New Roman" pitchFamily="18" charset="0"/>
                <a:cs typeface="Times New Roman" pitchFamily="18" charset="0"/>
              </a:rPr>
            </a:br>
            <a:r>
              <a:rPr lang="ru-RU" sz="2000" b="0" dirty="0" smtClean="0">
                <a:solidFill>
                  <a:schemeClr val="tx1"/>
                </a:solidFill>
                <a:effectLst/>
                <a:latin typeface="Times New Roman" pitchFamily="18" charset="0"/>
                <a:cs typeface="Times New Roman" pitchFamily="18" charset="0"/>
              </a:rPr>
              <a:t>Большая часть игр и заданий дидактического пособия </a:t>
            </a:r>
            <a:r>
              <a:rPr lang="ru-RU" sz="2000" b="0" dirty="0" err="1" smtClean="0">
                <a:solidFill>
                  <a:schemeClr val="tx1"/>
                </a:solidFill>
                <a:effectLst/>
                <a:latin typeface="Times New Roman" pitchFamily="18" charset="0"/>
                <a:cs typeface="Times New Roman" pitchFamily="18" charset="0"/>
              </a:rPr>
              <a:t>лэпбук</a:t>
            </a:r>
            <a:r>
              <a:rPr lang="ru-RU" sz="2000" b="0" dirty="0" smtClean="0">
                <a:solidFill>
                  <a:schemeClr val="tx1"/>
                </a:solidFill>
                <a:effectLst/>
                <a:latin typeface="Times New Roman" pitchFamily="18" charset="0"/>
                <a:cs typeface="Times New Roman" pitchFamily="18" charset="0"/>
              </a:rPr>
              <a:t> направлена на организацию совместной деятельности взрослого с ребёнком, так как дети младшего возраста ещё не владеют навыками самостоятельной деятельности, если содержание пополнять и усложнять, в старшем дошкольном возрасте дети уже могут вместе со взрослыми участвовать в сборе материала: анализировать, сортировать информацию.</a:t>
            </a:r>
            <a:endParaRPr lang="ru-RU" sz="2000" b="0" dirty="0">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857916"/>
          </a:xfrm>
        </p:spPr>
        <p:txBody>
          <a:bodyPr>
            <a:normAutofit fontScale="92500"/>
          </a:bodyPr>
          <a:lstStyle/>
          <a:p>
            <a:r>
              <a:rPr lang="ru-RU" b="1" dirty="0" smtClean="0">
                <a:latin typeface="Times New Roman" pitchFamily="18" charset="0"/>
                <a:cs typeface="Times New Roman" pitchFamily="18" charset="0"/>
              </a:rPr>
              <a:t>Цель:</a:t>
            </a:r>
            <a:r>
              <a:rPr lang="ru-RU" dirty="0" smtClean="0">
                <a:latin typeface="Times New Roman" pitchFamily="18" charset="0"/>
                <a:cs typeface="Times New Roman" pitchFamily="18" charset="0"/>
              </a:rPr>
              <a:t> формирование основ безопасности жизнедеятельности детей младшего дошкольного возраста дома, на улице, в детском саду.</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Задачи: </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Развивающие: </a:t>
            </a:r>
            <a:r>
              <a:rPr lang="ru-RU" dirty="0" smtClean="0">
                <a:latin typeface="Times New Roman" pitchFamily="18" charset="0"/>
                <a:cs typeface="Times New Roman" pitchFamily="18" charset="0"/>
              </a:rPr>
              <a:t>развивать у дошкольников внимание, мышление, логику, память, воображение, познавательную активность.</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Обучающие:</a:t>
            </a:r>
            <a:r>
              <a:rPr lang="ru-RU" dirty="0" smtClean="0">
                <a:latin typeface="Times New Roman" pitchFamily="18" charset="0"/>
                <a:cs typeface="Times New Roman" pitchFamily="18" charset="0"/>
              </a:rPr>
              <a:t> расширять представления детей об опасностях в быту и на дороге. Формировать представление о транспорте, а так же знаний безопасности жизнедеятельности. Продолжать работать над обогащением словаря детей. Расширять кругозор.</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Воспитательные: </a:t>
            </a:r>
            <a:r>
              <a:rPr lang="ru-RU" dirty="0" smtClean="0">
                <a:latin typeface="Times New Roman" pitchFamily="18" charset="0"/>
                <a:cs typeface="Times New Roman" pitchFamily="18" charset="0"/>
              </a:rPr>
              <a:t>воспитывать интерес к окружающей действительности. Воспитание основ безопасного поведения младших дошкольников.</a:t>
            </a:r>
            <a:endParaRPr lang="ru-RU" dirty="0">
              <a:latin typeface="Times New Roman" pitchFamily="18" charset="0"/>
              <a:cs typeface="Times New Roman" pitchFamily="18" charset="0"/>
            </a:endParaRPr>
          </a:p>
        </p:txBody>
      </p:sp>
      <p:sp>
        <p:nvSpPr>
          <p:cNvPr id="2" name="Заголовок 1"/>
          <p:cNvSpPr>
            <a:spLocks noGrp="1"/>
          </p:cNvSpPr>
          <p:nvPr>
            <p:ph type="title"/>
          </p:nvPr>
        </p:nvSpPr>
        <p:spPr/>
        <p:txBody>
          <a:bodyPr/>
          <a:lstStyle/>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EvxVrgczzLM.jpg"/>
          <p:cNvPicPr>
            <a:picLocks noGrp="1" noChangeAspect="1"/>
          </p:cNvPicPr>
          <p:nvPr>
            <p:ph idx="1"/>
          </p:nvPr>
        </p:nvPicPr>
        <p:blipFill>
          <a:blip r:embed="rId2" cstate="print"/>
          <a:stretch>
            <a:fillRect/>
          </a:stretch>
        </p:blipFill>
        <p:spPr>
          <a:xfrm>
            <a:off x="642910" y="2214554"/>
            <a:ext cx="3357586" cy="4449316"/>
          </a:xfrm>
        </p:spPr>
      </p:pic>
      <p:sp>
        <p:nvSpPr>
          <p:cNvPr id="2" name="Заголовок 1"/>
          <p:cNvSpPr>
            <a:spLocks noGrp="1"/>
          </p:cNvSpPr>
          <p:nvPr>
            <p:ph type="title"/>
          </p:nvPr>
        </p:nvSpPr>
        <p:spPr>
          <a:xfrm>
            <a:off x="457200" y="0"/>
            <a:ext cx="8229600" cy="2857496"/>
          </a:xfrm>
        </p:spPr>
        <p:txBody>
          <a:bodyPr>
            <a:normAutofit fontScale="90000"/>
          </a:bodyPr>
          <a:lstStyle/>
          <a:p>
            <a:r>
              <a:rPr lang="ru-RU" sz="3100" dirty="0" smtClean="0">
                <a:effectLst/>
                <a:latin typeface="Times New Roman" pitchFamily="18" charset="0"/>
                <a:cs typeface="Times New Roman" pitchFamily="18" charset="0"/>
              </a:rPr>
              <a:t>В </a:t>
            </a:r>
            <a:r>
              <a:rPr lang="ru-RU" sz="3100" dirty="0" err="1" smtClean="0">
                <a:effectLst/>
                <a:latin typeface="Times New Roman" pitchFamily="18" charset="0"/>
                <a:cs typeface="Times New Roman" pitchFamily="18" charset="0"/>
              </a:rPr>
              <a:t>лэпбук</a:t>
            </a:r>
            <a:r>
              <a:rPr lang="ru-RU" sz="3100" dirty="0" smtClean="0">
                <a:effectLst/>
                <a:latin typeface="Times New Roman" pitchFamily="18" charset="0"/>
                <a:cs typeface="Times New Roman" pitchFamily="18" charset="0"/>
              </a:rPr>
              <a:t> «Чтобы не попасть в беду» входит 14 развивающих заданий:</a:t>
            </a:r>
            <a:r>
              <a:rPr lang="ru-RU" sz="2700" dirty="0" smtClean="0">
                <a:effectLst/>
                <a:latin typeface="Times New Roman" pitchFamily="18" charset="0"/>
                <a:cs typeface="Times New Roman" pitchFamily="18" charset="0"/>
              </a:rPr>
              <a:t/>
            </a:r>
            <a:br>
              <a:rPr lang="ru-RU" sz="2700" dirty="0" smtClean="0">
                <a:effectLst/>
                <a:latin typeface="Times New Roman" pitchFamily="18" charset="0"/>
                <a:cs typeface="Times New Roman" pitchFamily="18" charset="0"/>
              </a:rPr>
            </a:br>
            <a:r>
              <a:rPr lang="ru-RU" sz="2700" dirty="0" smtClean="0">
                <a:effectLst/>
                <a:latin typeface="Times New Roman" pitchFamily="18" charset="0"/>
                <a:cs typeface="Times New Roman" pitchFamily="18" charset="0"/>
              </a:rPr>
              <a:t>1. Кармашек «Правила дорожного движения в стихах».</a:t>
            </a:r>
            <a:br>
              <a:rPr lang="ru-RU" sz="2700" dirty="0" smtClean="0">
                <a:effectLst/>
                <a:latin typeface="Times New Roman" pitchFamily="18" charset="0"/>
                <a:cs typeface="Times New Roman" pitchFamily="18" charset="0"/>
              </a:rPr>
            </a:br>
            <a:r>
              <a:rPr lang="ru-RU" sz="2700" dirty="0" smtClean="0">
                <a:effectLst/>
                <a:latin typeface="Times New Roman" pitchFamily="18" charset="0"/>
                <a:cs typeface="Times New Roman" pitchFamily="18" charset="0"/>
              </a:rPr>
              <a:t>Цель:</a:t>
            </a:r>
            <a:r>
              <a:rPr lang="ru-RU" sz="2700" b="0" dirty="0" smtClean="0">
                <a:effectLst/>
                <a:latin typeface="Times New Roman" pitchFamily="18" charset="0"/>
                <a:cs typeface="Times New Roman" pitchFamily="18" charset="0"/>
              </a:rPr>
              <a:t> формирование навыков безопасного поведения на дороге.</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p>
        </p:txBody>
      </p:sp>
      <p:pic>
        <p:nvPicPr>
          <p:cNvPr id="1026" name="Picture 2" descr="C:\Users\Екатерина\Desktop\jwH8z4dJqkU.jpg"/>
          <p:cNvPicPr>
            <a:picLocks noChangeAspect="1" noChangeArrowheads="1"/>
          </p:cNvPicPr>
          <p:nvPr/>
        </p:nvPicPr>
        <p:blipFill>
          <a:blip r:embed="rId3" cstate="print"/>
          <a:srcRect/>
          <a:stretch>
            <a:fillRect/>
          </a:stretch>
        </p:blipFill>
        <p:spPr bwMode="auto">
          <a:xfrm>
            <a:off x="4572000" y="2214554"/>
            <a:ext cx="3643338" cy="446414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LFrdFp6F7sg.jpg"/>
          <p:cNvPicPr>
            <a:picLocks noGrp="1" noChangeAspect="1"/>
          </p:cNvPicPr>
          <p:nvPr>
            <p:ph idx="1"/>
          </p:nvPr>
        </p:nvPicPr>
        <p:blipFill>
          <a:blip r:embed="rId2"/>
          <a:stretch>
            <a:fillRect/>
          </a:stretch>
        </p:blipFill>
        <p:spPr>
          <a:xfrm>
            <a:off x="428596" y="1857364"/>
            <a:ext cx="3500462" cy="4667282"/>
          </a:xfrm>
        </p:spPr>
      </p:pic>
      <p:sp>
        <p:nvSpPr>
          <p:cNvPr id="3" name="Заголовок 2"/>
          <p:cNvSpPr>
            <a:spLocks noGrp="1"/>
          </p:cNvSpPr>
          <p:nvPr>
            <p:ph type="title"/>
          </p:nvPr>
        </p:nvSpPr>
        <p:spPr>
          <a:xfrm>
            <a:off x="457200" y="274638"/>
            <a:ext cx="8229600" cy="2011354"/>
          </a:xfrm>
        </p:spPr>
        <p:txBody>
          <a:bodyPr>
            <a:noAutofit/>
          </a:bodyPr>
          <a:lstStyle/>
          <a:p>
            <a:r>
              <a:rPr lang="ru-RU" sz="2400" dirty="0" smtClean="0">
                <a:effectLst/>
                <a:latin typeface="Times New Roman" pitchFamily="18" charset="0"/>
                <a:cs typeface="Times New Roman" pitchFamily="18" charset="0"/>
              </a:rPr>
              <a:t>2. Кармашек «Уроки светофора (книжка)».</a:t>
            </a:r>
            <a:br>
              <a:rPr lang="ru-RU" sz="240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Цель:  </a:t>
            </a:r>
            <a:r>
              <a:rPr lang="ru-RU" sz="2400" b="0" dirty="0" smtClean="0">
                <a:effectLst/>
                <a:latin typeface="Times New Roman" pitchFamily="18" charset="0"/>
                <a:cs typeface="Times New Roman" pitchFamily="18" charset="0"/>
              </a:rPr>
              <a:t>формирование у детей представлений об ответственном отношении к тому, как можно и как нельзя вести себя на улице, на дороге.</a:t>
            </a:r>
            <a:br>
              <a:rPr lang="ru-RU" sz="2400" b="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 </a:t>
            </a:r>
            <a:r>
              <a:rPr lang="ru-RU" sz="2400" b="0" dirty="0" smtClean="0">
                <a:effectLst/>
                <a:latin typeface="Times New Roman" pitchFamily="18" charset="0"/>
                <a:cs typeface="Times New Roman" pitchFamily="18" charset="0"/>
              </a:rPr>
              <a:t/>
            </a:r>
            <a:br>
              <a:rPr lang="ru-RU" sz="2400" b="0" dirty="0" smtClean="0">
                <a:effectLst/>
                <a:latin typeface="Times New Roman" pitchFamily="18" charset="0"/>
                <a:cs typeface="Times New Roman" pitchFamily="18" charset="0"/>
              </a:rPr>
            </a:br>
            <a:r>
              <a:rPr lang="ru-RU" sz="2400" b="0" dirty="0" smtClean="0">
                <a:effectLst/>
                <a:latin typeface="Times New Roman" pitchFamily="18" charset="0"/>
                <a:cs typeface="Times New Roman" pitchFamily="18" charset="0"/>
              </a:rPr>
              <a:t/>
            </a:r>
            <a:br>
              <a:rPr lang="ru-RU" sz="2400" b="0" dirty="0" smtClean="0">
                <a:effectLst/>
                <a:latin typeface="Times New Roman" pitchFamily="18" charset="0"/>
                <a:cs typeface="Times New Roman" pitchFamily="18" charset="0"/>
              </a:rPr>
            </a:br>
            <a:endParaRPr lang="ru-RU" sz="2400" b="0" dirty="0"/>
          </a:p>
        </p:txBody>
      </p:sp>
      <p:pic>
        <p:nvPicPr>
          <p:cNvPr id="2050" name="Picture 2" descr="C:\Users\Екатерина\Desktop\tE3usk3q9f4.jpg"/>
          <p:cNvPicPr>
            <a:picLocks noChangeAspect="1" noChangeArrowheads="1"/>
          </p:cNvPicPr>
          <p:nvPr/>
        </p:nvPicPr>
        <p:blipFill>
          <a:blip r:embed="rId3"/>
          <a:srcRect/>
          <a:stretch>
            <a:fillRect/>
          </a:stretch>
        </p:blipFill>
        <p:spPr bwMode="auto">
          <a:xfrm>
            <a:off x="4572000" y="1928802"/>
            <a:ext cx="4000528" cy="457203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14282" y="274638"/>
            <a:ext cx="6286544" cy="6011882"/>
          </a:xfrm>
        </p:spPr>
        <p:txBody>
          <a:bodyPr>
            <a:normAutofit fontScale="90000"/>
          </a:bodyPr>
          <a:lstStyle/>
          <a:p>
            <a:r>
              <a:rPr lang="ru-RU" sz="4400" dirty="0" smtClean="0">
                <a:effectLst/>
                <a:latin typeface="Times New Roman" pitchFamily="18" charset="0"/>
                <a:cs typeface="Times New Roman" pitchFamily="18" charset="0"/>
              </a:rPr>
              <a:t> </a:t>
            </a:r>
            <a:r>
              <a:rPr lang="ru-RU" sz="2200" dirty="0" smtClean="0">
                <a:effectLst/>
                <a:latin typeface="Times New Roman" pitchFamily="18" charset="0"/>
                <a:cs typeface="Times New Roman" pitchFamily="18" charset="0"/>
              </a:rPr>
              <a:t>3.Кармашек дидактическая игра «Светофор». </a:t>
            </a:r>
            <a:br>
              <a:rPr lang="ru-RU" sz="2200" dirty="0" smtClean="0">
                <a:effectLst/>
                <a:latin typeface="Times New Roman" pitchFamily="18" charset="0"/>
                <a:cs typeface="Times New Roman" pitchFamily="18" charset="0"/>
              </a:rPr>
            </a:br>
            <a:r>
              <a:rPr lang="ru-RU" sz="2200" dirty="0" smtClean="0">
                <a:effectLst/>
                <a:latin typeface="Times New Roman" pitchFamily="18" charset="0"/>
                <a:cs typeface="Times New Roman" pitchFamily="18" charset="0"/>
              </a:rPr>
              <a:t>Цель: </a:t>
            </a:r>
            <a:r>
              <a:rPr lang="ru-RU" sz="2200" b="0" dirty="0" smtClean="0">
                <a:effectLst/>
                <a:latin typeface="Times New Roman" pitchFamily="18" charset="0"/>
                <a:cs typeface="Times New Roman" pitchFamily="18" charset="0"/>
              </a:rPr>
              <a:t>ознакомление детей со светофором и значением красного, жёлтого и зелёного сигнала светофора.</a:t>
            </a:r>
            <a:r>
              <a:rPr lang="ru-RU" sz="2700" b="0" dirty="0" smtClean="0">
                <a:effectLst/>
                <a:latin typeface="Times New Roman" pitchFamily="18" charset="0"/>
                <a:cs typeface="Times New Roman" pitchFamily="18" charset="0"/>
              </a:rPr>
              <a:t/>
            </a:r>
            <a:br>
              <a:rPr lang="ru-RU" sz="2700" b="0" dirty="0" smtClean="0">
                <a:effectLst/>
                <a:latin typeface="Times New Roman" pitchFamily="18" charset="0"/>
                <a:cs typeface="Times New Roman" pitchFamily="18" charset="0"/>
              </a:rPr>
            </a:br>
            <a:r>
              <a:rPr lang="ru-RU" sz="1800" dirty="0" smtClean="0">
                <a:effectLst/>
                <a:latin typeface="Times New Roman" pitchFamily="18" charset="0"/>
                <a:cs typeface="Times New Roman" pitchFamily="18" charset="0"/>
              </a:rPr>
              <a:t>Оборудование: </a:t>
            </a:r>
            <a:r>
              <a:rPr lang="ru-RU" sz="1800" b="0" dirty="0" smtClean="0">
                <a:solidFill>
                  <a:schemeClr val="tx1"/>
                </a:solidFill>
                <a:effectLst/>
                <a:latin typeface="Times New Roman" pitchFamily="18" charset="0"/>
                <a:cs typeface="Times New Roman" pitchFamily="18" charset="0"/>
              </a:rPr>
              <a:t>макет светофора, круги красного, желтого и зеленого цветов, шаблоны с пустыми кружочками.</a:t>
            </a:r>
            <a:br>
              <a:rPr lang="ru-RU" sz="1800" b="0" dirty="0" smtClean="0">
                <a:solidFill>
                  <a:schemeClr val="tx1"/>
                </a:solidFill>
                <a:effectLst/>
                <a:latin typeface="Times New Roman" pitchFamily="18" charset="0"/>
                <a:cs typeface="Times New Roman" pitchFamily="18" charset="0"/>
              </a:rPr>
            </a:br>
            <a:r>
              <a:rPr lang="ru-RU" sz="1800" b="0" dirty="0" smtClean="0">
                <a:solidFill>
                  <a:schemeClr val="tx1"/>
                </a:solidFill>
                <a:effectLst/>
                <a:latin typeface="Times New Roman" pitchFamily="18" charset="0"/>
                <a:cs typeface="Times New Roman" pitchFamily="18" charset="0"/>
              </a:rPr>
              <a:t/>
            </a:r>
            <a:br>
              <a:rPr lang="ru-RU" sz="1800" b="0" dirty="0" smtClean="0">
                <a:solidFill>
                  <a:schemeClr val="tx1"/>
                </a:solidFill>
                <a:effectLst/>
                <a:latin typeface="Times New Roman" pitchFamily="18" charset="0"/>
                <a:cs typeface="Times New Roman" pitchFamily="18" charset="0"/>
              </a:rPr>
            </a:br>
            <a:r>
              <a:rPr lang="ru-RU" sz="1800" b="0" dirty="0" smtClean="0">
                <a:solidFill>
                  <a:schemeClr val="tx1"/>
                </a:solidFill>
                <a:effectLst/>
                <a:latin typeface="Times New Roman" pitchFamily="18" charset="0"/>
                <a:cs typeface="Times New Roman" pitchFamily="18" charset="0"/>
              </a:rPr>
              <a:t>Ход игры: Воспитатель показывает детям светофор, знакомит с сигналами светофора. Затем ставит перед детьми проблему, что светофор огорчён, потому что он потерял свои «огоньки». Воспитатель обращает внимание на то, что на столе лежат «огоньки» разного цвета. Берёт сначала «красный огонёк», спрашивает какого он цвета. Воспитатель: «Если красный вдруг горит, перед нами путь закрыт». Воспитатель объясняет, что этот «красный огонёк» не разрешает нам идти и кладет его наверх. Затем воспитатель берёт «жёлтый огонёк» и говорит «Жёлтый - приготовится». Воспитатель объясняет, что этот «жёлтый огонёк» говорит нам, что нужно подготовиться и кладет его по середине. Воспитатель берёт последний, «зелёный огонёк» и говорит «А зелёный - путь открыт». Воспитатель кладет огонёк ниже остальных и объясняет значение «зелёного огонька». После показа воспитатель предлагает детям помочь светофору. Дети берут «огоньки» и размещают их на свои места. Воспитатель следит за действиями и поправляет их.</a:t>
            </a:r>
            <a:r>
              <a:rPr lang="ru-RU" sz="2800" dirty="0" smtClean="0">
                <a:solidFill>
                  <a:schemeClr val="tx1"/>
                </a:solidFill>
                <a:effectLst/>
              </a:rPr>
              <a:t/>
            </a:r>
            <a:br>
              <a:rPr lang="ru-RU" sz="2800" dirty="0" smtClean="0">
                <a:solidFill>
                  <a:schemeClr val="tx1"/>
                </a:solidFill>
                <a:effectLst/>
              </a:rPr>
            </a:br>
            <a:r>
              <a:rPr lang="ru-RU" sz="2700" b="0" dirty="0" smtClean="0">
                <a:effectLst/>
                <a:latin typeface="Times New Roman" pitchFamily="18" charset="0"/>
                <a:cs typeface="Times New Roman" pitchFamily="18" charset="0"/>
              </a:rPr>
              <a:t/>
            </a:r>
            <a:br>
              <a:rPr lang="ru-RU" sz="2700" b="0" dirty="0" smtClean="0">
                <a:effectLst/>
                <a:latin typeface="Times New Roman" pitchFamily="18" charset="0"/>
                <a:cs typeface="Times New Roman" pitchFamily="18" charset="0"/>
              </a:rPr>
            </a:br>
            <a:endParaRPr lang="ru-RU" sz="2700" dirty="0"/>
          </a:p>
        </p:txBody>
      </p:sp>
      <p:pic>
        <p:nvPicPr>
          <p:cNvPr id="3074" name="Picture 2" descr="C:\Users\Екатерина\Desktop\WUflkMLkjeM.jpg"/>
          <p:cNvPicPr>
            <a:picLocks noGrp="1" noChangeAspect="1" noChangeArrowheads="1"/>
          </p:cNvPicPr>
          <p:nvPr>
            <p:ph idx="1"/>
          </p:nvPr>
        </p:nvPicPr>
        <p:blipFill>
          <a:blip r:embed="rId2" cstate="print"/>
          <a:srcRect/>
          <a:stretch>
            <a:fillRect/>
          </a:stretch>
        </p:blipFill>
        <p:spPr bwMode="auto">
          <a:xfrm>
            <a:off x="6572264" y="1643050"/>
            <a:ext cx="2390414" cy="319115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d9AXBeAOGVY.jpg"/>
          <p:cNvPicPr>
            <a:picLocks noGrp="1" noChangeAspect="1"/>
          </p:cNvPicPr>
          <p:nvPr>
            <p:ph idx="1"/>
          </p:nvPr>
        </p:nvPicPr>
        <p:blipFill>
          <a:blip r:embed="rId2"/>
          <a:stretch>
            <a:fillRect/>
          </a:stretch>
        </p:blipFill>
        <p:spPr>
          <a:xfrm>
            <a:off x="2928926" y="2332038"/>
            <a:ext cx="3394472" cy="4525962"/>
          </a:xfrm>
        </p:spPr>
      </p:pic>
      <p:sp>
        <p:nvSpPr>
          <p:cNvPr id="3" name="Заголовок 2"/>
          <p:cNvSpPr>
            <a:spLocks noGrp="1"/>
          </p:cNvSpPr>
          <p:nvPr>
            <p:ph type="title"/>
          </p:nvPr>
        </p:nvSpPr>
        <p:spPr>
          <a:xfrm>
            <a:off x="285720" y="274638"/>
            <a:ext cx="8858280" cy="1797040"/>
          </a:xfrm>
        </p:spPr>
        <p:txBody>
          <a:bodyPr>
            <a:normAutofit fontScale="90000"/>
          </a:bodyPr>
          <a:lstStyle/>
          <a:p>
            <a:r>
              <a:rPr lang="ru-RU" sz="2400" dirty="0" smtClean="0">
                <a:effectLst/>
                <a:latin typeface="Times New Roman" pitchFamily="18" charset="0"/>
                <a:cs typeface="Times New Roman" pitchFamily="18" charset="0"/>
              </a:rPr>
              <a:t>4. Дидактическая игра «Опасные предметы»</a:t>
            </a:r>
            <a:br>
              <a:rPr lang="ru-RU" sz="240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(вращающийся круг).</a:t>
            </a:r>
            <a:br>
              <a:rPr lang="ru-RU" sz="240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Цель</a:t>
            </a:r>
            <a:r>
              <a:rPr lang="ru-RU" sz="2400" b="0" dirty="0" smtClean="0">
                <a:effectLst/>
                <a:latin typeface="Times New Roman" pitchFamily="18" charset="0"/>
                <a:cs typeface="Times New Roman" pitchFamily="18" charset="0"/>
              </a:rPr>
              <a:t>: </a:t>
            </a:r>
            <a:r>
              <a:rPr lang="ru-RU" sz="2200" b="0" dirty="0" smtClean="0">
                <a:solidFill>
                  <a:schemeClr val="tx1"/>
                </a:solidFill>
                <a:effectLst/>
                <a:latin typeface="Times New Roman" pitchFamily="18" charset="0"/>
                <a:cs typeface="Times New Roman" pitchFamily="18" charset="0"/>
              </a:rPr>
              <a:t>Формировать знания детей об опасных предметах, которые окружают их дома.</a:t>
            </a:r>
            <a:br>
              <a:rPr lang="ru-RU" sz="2200" b="0" dirty="0" smtClean="0">
                <a:solidFill>
                  <a:schemeClr val="tx1"/>
                </a:solidFill>
                <a:effectLst/>
                <a:latin typeface="Times New Roman" pitchFamily="18" charset="0"/>
                <a:cs typeface="Times New Roman" pitchFamily="18" charset="0"/>
              </a:rPr>
            </a:br>
            <a:r>
              <a:rPr lang="ru-RU" sz="2200" dirty="0" smtClean="0">
                <a:solidFill>
                  <a:schemeClr val="tx1"/>
                </a:solidFill>
                <a:effectLst/>
                <a:latin typeface="Times New Roman" pitchFamily="18" charset="0"/>
                <a:cs typeface="Times New Roman" pitchFamily="18" charset="0"/>
              </a:rPr>
              <a:t>Ход игры: </a:t>
            </a:r>
            <a:r>
              <a:rPr lang="ru-RU" sz="2200" b="0" dirty="0" smtClean="0">
                <a:solidFill>
                  <a:schemeClr val="tx1"/>
                </a:solidFill>
                <a:effectLst/>
                <a:latin typeface="Times New Roman" pitchFamily="18" charset="0"/>
                <a:cs typeface="Times New Roman" pitchFamily="18" charset="0"/>
              </a:rPr>
              <a:t>Воспитатель вместе с детьми рассматривают круг с картинками, беседуют чем опасны эти предметы и почему их нельзя трогать. Затем дети крутят круг и на остановившейся картинке вспоминают чем опасен предмет.</a:t>
            </a:r>
            <a:endParaRPr lang="ru-RU" sz="2200" b="0" dirty="0">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857232"/>
            <a:ext cx="7686700" cy="1428760"/>
          </a:xfrm>
        </p:spPr>
        <p:txBody>
          <a:bodyPr>
            <a:normAutofit fontScale="90000"/>
          </a:bodyPr>
          <a:lstStyle/>
          <a:p>
            <a:r>
              <a:rPr lang="ru-RU" sz="2700" dirty="0" smtClean="0">
                <a:effectLst/>
                <a:latin typeface="Times New Roman" pitchFamily="18" charset="0"/>
                <a:cs typeface="Times New Roman" pitchFamily="18" charset="0"/>
              </a:rPr>
              <a:t>5. Интерактивное окно «Осторожно бьётся! Острое!»</a:t>
            </a:r>
            <a:br>
              <a:rPr lang="ru-RU" sz="2700" dirty="0" smtClean="0">
                <a:effectLst/>
                <a:latin typeface="Times New Roman" pitchFamily="18" charset="0"/>
                <a:cs typeface="Times New Roman" pitchFamily="18" charset="0"/>
              </a:rPr>
            </a:br>
            <a:r>
              <a:rPr lang="ru-RU" sz="2700" dirty="0" smtClean="0">
                <a:effectLst/>
                <a:latin typeface="Times New Roman" pitchFamily="18" charset="0"/>
                <a:cs typeface="Times New Roman" pitchFamily="18" charset="0"/>
              </a:rPr>
              <a:t>6. Интерактивное окно «Осторожно горячо!» </a:t>
            </a:r>
            <a:br>
              <a:rPr lang="ru-RU" sz="2700" dirty="0" smtClean="0">
                <a:effectLst/>
                <a:latin typeface="Times New Roman" pitchFamily="18" charset="0"/>
                <a:cs typeface="Times New Roman" pitchFamily="18" charset="0"/>
              </a:rPr>
            </a:br>
            <a:r>
              <a:rPr lang="ru-RU" sz="2700" dirty="0" smtClean="0">
                <a:effectLst/>
                <a:latin typeface="Times New Roman" pitchFamily="18" charset="0"/>
                <a:cs typeface="Times New Roman" pitchFamily="18" charset="0"/>
              </a:rPr>
              <a:t>Цель: </a:t>
            </a:r>
            <a:r>
              <a:rPr lang="ru-RU" sz="2700" b="0" dirty="0" smtClean="0">
                <a:solidFill>
                  <a:schemeClr val="tx1"/>
                </a:solidFill>
                <a:effectLst/>
                <a:latin typeface="Times New Roman" pitchFamily="18" charset="0"/>
                <a:cs typeface="Times New Roman" pitchFamily="18" charset="0"/>
              </a:rPr>
              <a:t>формирование у детей правил обращения с предметами несущими потенциальную угрозу для здоровья и жизни человека.</a:t>
            </a:r>
            <a:r>
              <a:rPr lang="ru-RU" sz="2700" dirty="0" smtClean="0">
                <a:solidFill>
                  <a:schemeClr val="tx1"/>
                </a:solidFill>
                <a:effectLst/>
                <a:latin typeface="Times New Roman" pitchFamily="18" charset="0"/>
                <a:cs typeface="Times New Roman" pitchFamily="18" charset="0"/>
              </a:rPr>
              <a:t/>
            </a:r>
            <a:br>
              <a:rPr lang="ru-RU" sz="2700" dirty="0" smtClean="0">
                <a:solidFill>
                  <a:schemeClr val="tx1"/>
                </a:solidFill>
                <a:effectLst/>
                <a:latin typeface="Times New Roman" pitchFamily="18" charset="0"/>
                <a:cs typeface="Times New Roman" pitchFamily="18" charset="0"/>
              </a:rPr>
            </a:br>
            <a:r>
              <a:rPr lang="ru-RU" dirty="0" smtClean="0"/>
              <a:t/>
            </a:r>
            <a:br>
              <a:rPr lang="ru-RU" dirty="0" smtClean="0"/>
            </a:br>
            <a:endParaRPr lang="ru-RU" dirty="0"/>
          </a:p>
        </p:txBody>
      </p:sp>
      <p:pic>
        <p:nvPicPr>
          <p:cNvPr id="4098" name="Picture 2" descr="C:\Users\Екатерина\Desktop\ASM_bgsVDnY.jpg"/>
          <p:cNvPicPr>
            <a:picLocks noGrp="1" noChangeAspect="1" noChangeArrowheads="1"/>
          </p:cNvPicPr>
          <p:nvPr>
            <p:ph idx="1"/>
          </p:nvPr>
        </p:nvPicPr>
        <p:blipFill>
          <a:blip r:embed="rId2"/>
          <a:srcRect/>
          <a:stretch>
            <a:fillRect/>
          </a:stretch>
        </p:blipFill>
        <p:spPr bwMode="auto">
          <a:xfrm>
            <a:off x="2928926" y="1976427"/>
            <a:ext cx="3500462" cy="466728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rJ89TTk1fQI.jpg"/>
          <p:cNvPicPr>
            <a:picLocks noGrp="1" noChangeAspect="1"/>
          </p:cNvPicPr>
          <p:nvPr>
            <p:ph idx="1"/>
          </p:nvPr>
        </p:nvPicPr>
        <p:blipFill>
          <a:blip r:embed="rId2" cstate="print"/>
          <a:stretch>
            <a:fillRect/>
          </a:stretch>
        </p:blipFill>
        <p:spPr>
          <a:xfrm>
            <a:off x="642910" y="3000372"/>
            <a:ext cx="2714644" cy="3619525"/>
          </a:xfrm>
        </p:spPr>
      </p:pic>
      <p:sp>
        <p:nvSpPr>
          <p:cNvPr id="3" name="Заголовок 2"/>
          <p:cNvSpPr>
            <a:spLocks noGrp="1"/>
          </p:cNvSpPr>
          <p:nvPr>
            <p:ph type="title"/>
          </p:nvPr>
        </p:nvSpPr>
        <p:spPr>
          <a:xfrm>
            <a:off x="457200" y="274638"/>
            <a:ext cx="8229600" cy="2654296"/>
          </a:xfrm>
        </p:spPr>
        <p:txBody>
          <a:bodyPr>
            <a:normAutofit fontScale="90000"/>
          </a:bodyPr>
          <a:lstStyle/>
          <a:p>
            <a:r>
              <a:rPr lang="ru-RU" sz="2400" dirty="0" smtClean="0">
                <a:effectLst/>
                <a:latin typeface="Times New Roman" pitchFamily="18" charset="0"/>
                <a:cs typeface="Times New Roman" pitchFamily="18" charset="0"/>
              </a:rPr>
              <a:t>7. Книжка «Стихи о безопасности»</a:t>
            </a:r>
            <a:br>
              <a:rPr lang="ru-RU" sz="240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Цель: </a:t>
            </a:r>
            <a:r>
              <a:rPr lang="ru-RU" sz="2400" b="0" dirty="0" smtClean="0">
                <a:effectLst/>
                <a:latin typeface="Times New Roman" pitchFamily="18" charset="0"/>
                <a:cs typeface="Times New Roman" pitchFamily="18" charset="0"/>
              </a:rPr>
              <a:t>формирование у детей правил безопасного поведения.</a:t>
            </a:r>
            <a:br>
              <a:rPr lang="ru-RU" sz="2400" b="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
            </a:r>
            <a:br>
              <a:rPr lang="ru-RU" sz="240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8. Кармашек «Правила личной безопасности» (картинки)</a:t>
            </a:r>
            <a:br>
              <a:rPr lang="ru-RU" sz="2400" dirty="0" smtClean="0">
                <a:effectLst/>
                <a:latin typeface="Times New Roman" pitchFamily="18" charset="0"/>
                <a:cs typeface="Times New Roman" pitchFamily="18" charset="0"/>
              </a:rPr>
            </a:br>
            <a:r>
              <a:rPr lang="ru-RU" sz="2400" dirty="0" smtClean="0">
                <a:effectLst/>
                <a:latin typeface="Times New Roman" pitchFamily="18" charset="0"/>
                <a:cs typeface="Times New Roman" pitchFamily="18" charset="0"/>
              </a:rPr>
              <a:t>Цель: </a:t>
            </a:r>
            <a:r>
              <a:rPr lang="ru-RU" sz="2400" b="0" dirty="0" smtClean="0">
                <a:effectLst/>
                <a:latin typeface="Times New Roman" pitchFamily="18" charset="0"/>
                <a:cs typeface="Times New Roman" pitchFamily="18" charset="0"/>
              </a:rPr>
              <a:t>формирование ответственного и осознанного отношения к правилам личной безопасности. </a:t>
            </a:r>
            <a:br>
              <a:rPr lang="ru-RU" sz="2400" b="0" dirty="0" smtClean="0">
                <a:effectLst/>
                <a:latin typeface="Times New Roman" pitchFamily="18" charset="0"/>
                <a:cs typeface="Times New Roman" pitchFamily="18" charset="0"/>
              </a:rPr>
            </a:br>
            <a:r>
              <a:rPr lang="ru-RU" sz="2400" b="0" dirty="0" smtClean="0">
                <a:effectLst/>
                <a:latin typeface="Times New Roman" pitchFamily="18" charset="0"/>
                <a:cs typeface="Times New Roman" pitchFamily="18" charset="0"/>
              </a:rPr>
              <a:t>Дать детям в доступной форме знания о том, как нужно действовать, чтобы избежать несчастья.</a:t>
            </a:r>
            <a:r>
              <a:rPr lang="ru-RU" sz="2400" dirty="0" smtClean="0">
                <a:effectLst/>
                <a:latin typeface="Times New Roman" pitchFamily="18" charset="0"/>
                <a:cs typeface="Times New Roman" pitchFamily="18" charset="0"/>
              </a:rPr>
              <a:t>  </a:t>
            </a:r>
            <a:endParaRPr lang="ru-RU" sz="2400" dirty="0">
              <a:effectLst/>
              <a:latin typeface="Times New Roman" pitchFamily="18" charset="0"/>
              <a:cs typeface="Times New Roman" pitchFamily="18" charset="0"/>
            </a:endParaRPr>
          </a:p>
        </p:txBody>
      </p:sp>
      <p:pic>
        <p:nvPicPr>
          <p:cNvPr id="5122" name="Picture 2" descr="C:\Users\Екатерина\Desktop\tznRJWGN4Ac.jpg"/>
          <p:cNvPicPr>
            <a:picLocks noChangeAspect="1" noChangeArrowheads="1"/>
          </p:cNvPicPr>
          <p:nvPr/>
        </p:nvPicPr>
        <p:blipFill>
          <a:blip r:embed="rId3" cstate="print"/>
          <a:srcRect/>
          <a:stretch>
            <a:fillRect/>
          </a:stretch>
        </p:blipFill>
        <p:spPr bwMode="auto">
          <a:xfrm>
            <a:off x="5572132" y="2928934"/>
            <a:ext cx="2786082" cy="371477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85720" y="274638"/>
            <a:ext cx="8643998" cy="2368544"/>
          </a:xfrm>
        </p:spPr>
        <p:txBody>
          <a:bodyPr>
            <a:normAutofit/>
          </a:bodyPr>
          <a:lstStyle/>
          <a:p>
            <a:r>
              <a:rPr lang="ru-RU" sz="2000" dirty="0" smtClean="0">
                <a:solidFill>
                  <a:schemeClr val="tx1"/>
                </a:solidFill>
                <a:effectLst/>
                <a:latin typeface="Times New Roman" pitchFamily="18" charset="0"/>
                <a:cs typeface="Times New Roman" pitchFamily="18" charset="0"/>
              </a:rPr>
              <a:t>9. Кармашек «Правила пожарной безопасности» (стихи)</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формирование первичных представлений о правилах пожарной безопасности.</a:t>
            </a:r>
            <a:br>
              <a:rPr lang="ru-RU" sz="2000" b="0" dirty="0" smtClean="0">
                <a:solidFill>
                  <a:schemeClr val="tx1"/>
                </a:solidFill>
                <a:effectLst/>
                <a:latin typeface="Times New Roman" pitchFamily="18" charset="0"/>
                <a:cs typeface="Times New Roman" pitchFamily="18" charset="0"/>
              </a:rPr>
            </a:br>
            <a:r>
              <a:rPr lang="ru-RU" sz="2000" b="0" dirty="0" smtClean="0">
                <a:solidFill>
                  <a:schemeClr val="tx1"/>
                </a:solidFill>
                <a:effectLst/>
                <a:latin typeface="Times New Roman" pitchFamily="18" charset="0"/>
                <a:cs typeface="Times New Roman" pitchFamily="18" charset="0"/>
              </a:rPr>
              <a:t/>
            </a:r>
            <a:br>
              <a:rPr lang="ru-RU" sz="2000" b="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10. Кармашек Дидактическая игра «Что пригодится при пожаре» (лото)</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закрепление представлений детей о пожарной безопасности.</a:t>
            </a:r>
            <a:endParaRPr lang="ru-RU" sz="2000" dirty="0">
              <a:solidFill>
                <a:schemeClr val="tx1"/>
              </a:solidFill>
              <a:effectLst/>
              <a:latin typeface="Times New Roman" pitchFamily="18" charset="0"/>
              <a:cs typeface="Times New Roman" pitchFamily="18" charset="0"/>
            </a:endParaRPr>
          </a:p>
        </p:txBody>
      </p:sp>
      <p:pic>
        <p:nvPicPr>
          <p:cNvPr id="6146" name="Picture 2" descr="C:\Users\Екатерина\Desktop\VPI34pp8BgU.jpg"/>
          <p:cNvPicPr>
            <a:picLocks noGrp="1" noChangeAspect="1" noChangeArrowheads="1"/>
          </p:cNvPicPr>
          <p:nvPr>
            <p:ph idx="1"/>
          </p:nvPr>
        </p:nvPicPr>
        <p:blipFill>
          <a:blip r:embed="rId2" cstate="print"/>
          <a:srcRect/>
          <a:stretch>
            <a:fillRect/>
          </a:stretch>
        </p:blipFill>
        <p:spPr bwMode="auto">
          <a:xfrm>
            <a:off x="0" y="4108693"/>
            <a:ext cx="2606750" cy="2749307"/>
          </a:xfrm>
          <a:prstGeom prst="rect">
            <a:avLst/>
          </a:prstGeom>
          <a:noFill/>
        </p:spPr>
      </p:pic>
      <p:pic>
        <p:nvPicPr>
          <p:cNvPr id="6147" name="Picture 3" descr="C:\Users\Екатерина\Desktop\rp-yJRQW_eg.jpg"/>
          <p:cNvPicPr>
            <a:picLocks noChangeAspect="1" noChangeArrowheads="1"/>
          </p:cNvPicPr>
          <p:nvPr/>
        </p:nvPicPr>
        <p:blipFill>
          <a:blip r:embed="rId3" cstate="print"/>
          <a:srcRect/>
          <a:stretch>
            <a:fillRect/>
          </a:stretch>
        </p:blipFill>
        <p:spPr bwMode="auto">
          <a:xfrm>
            <a:off x="6697276" y="3595701"/>
            <a:ext cx="2446724" cy="3262299"/>
          </a:xfrm>
          <a:prstGeom prst="rect">
            <a:avLst/>
          </a:prstGeom>
          <a:noFill/>
        </p:spPr>
      </p:pic>
      <p:pic>
        <p:nvPicPr>
          <p:cNvPr id="2050" name="Picture 2" descr="C:\Users\Екатерина\Desktop\1z8tkLjTysU.jpg"/>
          <p:cNvPicPr>
            <a:picLocks noChangeAspect="1" noChangeArrowheads="1"/>
          </p:cNvPicPr>
          <p:nvPr/>
        </p:nvPicPr>
        <p:blipFill>
          <a:blip r:embed="rId4" cstate="print"/>
          <a:srcRect/>
          <a:stretch>
            <a:fillRect/>
          </a:stretch>
        </p:blipFill>
        <p:spPr bwMode="auto">
          <a:xfrm>
            <a:off x="3071802" y="2571744"/>
            <a:ext cx="3071834" cy="409577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2082792"/>
          </a:xfrm>
        </p:spPr>
        <p:txBody>
          <a:bodyPr>
            <a:normAutofit/>
          </a:bodyPr>
          <a:lstStyle/>
          <a:p>
            <a:r>
              <a:rPr lang="ru-RU" sz="2000" dirty="0" smtClean="0">
                <a:solidFill>
                  <a:schemeClr val="tx1"/>
                </a:solidFill>
                <a:effectLst/>
                <a:latin typeface="Times New Roman" pitchFamily="18" charset="0"/>
                <a:cs typeface="Times New Roman" pitchFamily="18" charset="0"/>
              </a:rPr>
              <a:t>11. Кармашек «Кто нас охраняет»</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ознакомление детей с профессиями людей, которые нас защищают.</a:t>
            </a:r>
            <a:r>
              <a:rPr lang="ru-RU" sz="2000" dirty="0" smtClean="0">
                <a:solidFill>
                  <a:schemeClr val="tx1"/>
                </a:solidFill>
                <a:effectLst/>
                <a:latin typeface="Times New Roman" pitchFamily="18" charset="0"/>
                <a:cs typeface="Times New Roman" pitchFamily="18" charset="0"/>
              </a:rPr>
              <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12. Кармашек «Безопасность дома и на улице» (картинки)</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изучение правил безопасности, встречающихся в домашних условиях и на улице. Помочь детям запомнить предметы и ситуации опасные для жизни и здоровья.</a:t>
            </a:r>
            <a:endParaRPr lang="ru-RU" sz="2000" dirty="0">
              <a:solidFill>
                <a:schemeClr val="tx1"/>
              </a:solidFill>
              <a:effectLst/>
              <a:latin typeface="Times New Roman" pitchFamily="18" charset="0"/>
              <a:cs typeface="Times New Roman" pitchFamily="18" charset="0"/>
            </a:endParaRPr>
          </a:p>
        </p:txBody>
      </p:sp>
      <p:pic>
        <p:nvPicPr>
          <p:cNvPr id="7170" name="Picture 2" descr="C:\Users\Екатерина\Desktop\LIpAFguZ0mQ.jpg"/>
          <p:cNvPicPr>
            <a:picLocks noGrp="1" noChangeAspect="1" noChangeArrowheads="1"/>
          </p:cNvPicPr>
          <p:nvPr>
            <p:ph idx="1"/>
          </p:nvPr>
        </p:nvPicPr>
        <p:blipFill>
          <a:blip r:embed="rId2" cstate="print"/>
          <a:srcRect/>
          <a:stretch>
            <a:fillRect/>
          </a:stretch>
        </p:blipFill>
        <p:spPr bwMode="auto">
          <a:xfrm>
            <a:off x="0" y="3690393"/>
            <a:ext cx="2669002" cy="3167607"/>
          </a:xfrm>
          <a:prstGeom prst="rect">
            <a:avLst/>
          </a:prstGeom>
          <a:noFill/>
        </p:spPr>
      </p:pic>
      <p:pic>
        <p:nvPicPr>
          <p:cNvPr id="7171" name="Picture 3" descr="C:\Users\Екатерина\Desktop\XBHmLll1krA.jpg"/>
          <p:cNvPicPr>
            <a:picLocks noChangeAspect="1" noChangeArrowheads="1"/>
          </p:cNvPicPr>
          <p:nvPr/>
        </p:nvPicPr>
        <p:blipFill>
          <a:blip r:embed="rId3" cstate="print"/>
          <a:srcRect/>
          <a:stretch>
            <a:fillRect/>
          </a:stretch>
        </p:blipFill>
        <p:spPr bwMode="auto">
          <a:xfrm>
            <a:off x="6566771" y="3698628"/>
            <a:ext cx="2577229" cy="3159372"/>
          </a:xfrm>
          <a:prstGeom prst="rect">
            <a:avLst/>
          </a:prstGeom>
          <a:noFill/>
        </p:spPr>
      </p:pic>
      <p:pic>
        <p:nvPicPr>
          <p:cNvPr id="1026" name="Picture 2" descr="C:\Users\Екатерина\Desktop\0PsHnfUQiqE.jpg"/>
          <p:cNvPicPr>
            <a:picLocks noChangeAspect="1" noChangeArrowheads="1"/>
          </p:cNvPicPr>
          <p:nvPr/>
        </p:nvPicPr>
        <p:blipFill>
          <a:blip r:embed="rId4" cstate="print"/>
          <a:srcRect/>
          <a:stretch>
            <a:fillRect/>
          </a:stretch>
        </p:blipFill>
        <p:spPr bwMode="auto">
          <a:xfrm>
            <a:off x="3000364" y="2285992"/>
            <a:ext cx="3193080" cy="4262701"/>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2297106"/>
          </a:xfrm>
        </p:spPr>
        <p:txBody>
          <a:bodyPr>
            <a:normAutofit/>
          </a:bodyPr>
          <a:lstStyle/>
          <a:p>
            <a:r>
              <a:rPr lang="ru-RU" sz="2000" dirty="0" smtClean="0">
                <a:solidFill>
                  <a:schemeClr val="tx1"/>
                </a:solidFill>
                <a:effectLst/>
                <a:latin typeface="Times New Roman" pitchFamily="18" charset="0"/>
                <a:cs typeface="Times New Roman" pitchFamily="18" charset="0"/>
              </a:rPr>
              <a:t>13. Кармашек Дидактическая игра «Найди пару»</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ознакомление детей со специальным транспортом и номерами телефона экстренных служб </a:t>
            </a:r>
            <a:r>
              <a:rPr lang="ru-RU" sz="2000" dirty="0" smtClean="0">
                <a:solidFill>
                  <a:schemeClr val="tx1"/>
                </a:solidFill>
                <a:effectLst/>
                <a:latin typeface="Times New Roman" pitchFamily="18" charset="0"/>
                <a:cs typeface="Times New Roman" pitchFamily="18" charset="0"/>
              </a:rPr>
              <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14. Кармашек картинки «Правила поведения в детском саду» (в помещении и на улице)</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формирование у детей навыков правильного и безопасного поведения в детском саду.</a:t>
            </a:r>
            <a:endParaRPr lang="ru-RU" sz="2000" b="0" dirty="0">
              <a:solidFill>
                <a:schemeClr val="tx1"/>
              </a:solidFill>
              <a:effectLst/>
              <a:latin typeface="Times New Roman" pitchFamily="18" charset="0"/>
              <a:cs typeface="Times New Roman" pitchFamily="18" charset="0"/>
            </a:endParaRPr>
          </a:p>
        </p:txBody>
      </p:sp>
      <p:pic>
        <p:nvPicPr>
          <p:cNvPr id="8194" name="Picture 2" descr="C:\Users\Екатерина\Desktop\gjdgKcOWdiE.jpg"/>
          <p:cNvPicPr>
            <a:picLocks noGrp="1" noChangeAspect="1" noChangeArrowheads="1"/>
          </p:cNvPicPr>
          <p:nvPr>
            <p:ph idx="1"/>
          </p:nvPr>
        </p:nvPicPr>
        <p:blipFill>
          <a:blip r:embed="rId2" cstate="print"/>
          <a:srcRect/>
          <a:stretch>
            <a:fillRect/>
          </a:stretch>
        </p:blipFill>
        <p:spPr bwMode="auto">
          <a:xfrm>
            <a:off x="500034" y="2643182"/>
            <a:ext cx="3050392" cy="4067189"/>
          </a:xfrm>
          <a:prstGeom prst="rect">
            <a:avLst/>
          </a:prstGeom>
          <a:noFill/>
        </p:spPr>
      </p:pic>
      <p:pic>
        <p:nvPicPr>
          <p:cNvPr id="8195" name="Picture 3" descr="C:\Users\Екатерина\Desktop\5sgdqQJz2uo.jpg"/>
          <p:cNvPicPr>
            <a:picLocks noChangeAspect="1" noChangeArrowheads="1"/>
          </p:cNvPicPr>
          <p:nvPr/>
        </p:nvPicPr>
        <p:blipFill>
          <a:blip r:embed="rId3" cstate="print"/>
          <a:srcRect/>
          <a:stretch>
            <a:fillRect/>
          </a:stretch>
        </p:blipFill>
        <p:spPr bwMode="auto">
          <a:xfrm>
            <a:off x="5429256" y="2714620"/>
            <a:ext cx="3276593" cy="3940669"/>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1654164"/>
          </a:xfrm>
        </p:spPr>
        <p:txBody>
          <a:bodyPr>
            <a:noAutofit/>
          </a:bodyPr>
          <a:lstStyle/>
          <a:p>
            <a:r>
              <a:rPr lang="ru-RU" sz="2000" dirty="0" smtClean="0">
                <a:solidFill>
                  <a:schemeClr val="tx1"/>
                </a:solidFill>
                <a:effectLst/>
                <a:latin typeface="Times New Roman" pitchFamily="18" charset="0"/>
                <a:cs typeface="Times New Roman" pitchFamily="18" charset="0"/>
              </a:rPr>
              <a:t>15. Кармашек «Для Вас, родители!!!» (буклеты, памятки, консультации)</a:t>
            </a:r>
            <a:br>
              <a:rPr lang="ru-RU" sz="2000" dirty="0" smtClean="0">
                <a:solidFill>
                  <a:schemeClr val="tx1"/>
                </a:solidFill>
                <a:effectLst/>
                <a:latin typeface="Times New Roman" pitchFamily="18" charset="0"/>
                <a:cs typeface="Times New Roman" pitchFamily="18" charset="0"/>
              </a:rPr>
            </a:br>
            <a:r>
              <a:rPr lang="ru-RU" sz="2000" dirty="0" smtClean="0">
                <a:solidFill>
                  <a:schemeClr val="tx1"/>
                </a:solidFill>
                <a:effectLst/>
                <a:latin typeface="Times New Roman" pitchFamily="18" charset="0"/>
                <a:cs typeface="Times New Roman" pitchFamily="18" charset="0"/>
              </a:rPr>
              <a:t>Цель: </a:t>
            </a:r>
            <a:r>
              <a:rPr lang="ru-RU" sz="2000" b="0" dirty="0" smtClean="0">
                <a:solidFill>
                  <a:schemeClr val="tx1"/>
                </a:solidFill>
                <a:effectLst/>
                <a:latin typeface="Times New Roman" pitchFamily="18" charset="0"/>
                <a:cs typeface="Times New Roman" pitchFamily="18" charset="0"/>
              </a:rPr>
              <a:t>привлечение внимания родителей по вопросам формирования основ правил пожарной безопасности, правил дорожного движения и безопасной жизнедеятельности детей дошкольного возраста.</a:t>
            </a:r>
            <a:endParaRPr lang="ru-RU" sz="2000" b="0" dirty="0">
              <a:solidFill>
                <a:schemeClr val="tx1"/>
              </a:solidFill>
              <a:effectLst/>
              <a:latin typeface="Times New Roman" pitchFamily="18" charset="0"/>
              <a:cs typeface="Times New Roman" pitchFamily="18" charset="0"/>
            </a:endParaRPr>
          </a:p>
        </p:txBody>
      </p:sp>
      <p:pic>
        <p:nvPicPr>
          <p:cNvPr id="9218" name="Picture 2" descr="C:\Users\Екатерина\Desktop\7WA4ISShZT8.jpg"/>
          <p:cNvPicPr>
            <a:picLocks noGrp="1" noChangeAspect="1" noChangeArrowheads="1"/>
          </p:cNvPicPr>
          <p:nvPr>
            <p:ph idx="1"/>
          </p:nvPr>
        </p:nvPicPr>
        <p:blipFill>
          <a:blip r:embed="rId2"/>
          <a:srcRect/>
          <a:stretch>
            <a:fillRect/>
          </a:stretch>
        </p:blipFill>
        <p:spPr bwMode="auto">
          <a:xfrm>
            <a:off x="2928926" y="2143116"/>
            <a:ext cx="3390281" cy="452596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071678"/>
            <a:ext cx="8229600" cy="3935613"/>
          </a:xfrm>
        </p:spPr>
        <p:txBody>
          <a:bodyPr>
            <a:normAutofit/>
          </a:bodyPr>
          <a:lstStyle/>
          <a:p>
            <a:pPr algn="ctr"/>
            <a:r>
              <a:rPr lang="ru-RU" sz="4800" dirty="0" smtClean="0">
                <a:latin typeface="Times New Roman" pitchFamily="18" charset="0"/>
                <a:cs typeface="Times New Roman" pitchFamily="18" charset="0"/>
              </a:rPr>
              <a:t>Спасибо за внимание!</a:t>
            </a:r>
            <a:endParaRPr lang="ru-RU" sz="48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lstStyle/>
          <a:p>
            <a:endParaRPr lang="ru-RU"/>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232</TotalTime>
  <Words>241</Words>
  <Application>Microsoft Office PowerPoint</Application>
  <PresentationFormat>Экран (4:3)</PresentationFormat>
  <Paragraphs>16</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Открытая</vt:lpstr>
      <vt:lpstr>ЛЭПБУК</vt:lpstr>
      <vt:lpstr>Слайд 2</vt:lpstr>
      <vt:lpstr>Дидактическое пособие лэпбук «Чтобы не попасть в беду» представляет собой пластиковую папку формата А4. На страницах папки имеются различные кармашки, карточки, интерактивные окна, вращающийся круг, книжки – малышки - в которых собрана информация по теме, это хороший способ подать информацию в компактной форме.  Большая часть игр и заданий дидактического пособия лэпбук направлена на организацию совместной деятельности взрослого с ребёнком, так как дети младшего возраста ещё не владеют навыками самостоятельной деятельности, если содержание пополнять и усложнять, в старшем дошкольном возрасте дети уже могут вместе со взрослыми участвовать в сборе материала: анализировать, сортировать информацию.</vt:lpstr>
      <vt:lpstr>Слайд 4</vt:lpstr>
      <vt:lpstr>В лэпбук «Чтобы не попасть в беду» входит 14 развивающих заданий: 1. Кармашек «Правила дорожного движения в стихах». Цель: формирование навыков безопасного поведения на дороге. </vt:lpstr>
      <vt:lpstr>2. Кармашек «Уроки светофора (книжка)». Цель:  формирование у детей представлений об ответственном отношении к тому, как можно и как нельзя вести себя на улице, на дороге.    </vt:lpstr>
      <vt:lpstr> 3.Кармашек дидактическая игра «Светофор».  Цель: ознакомление детей со светофором и значением красного, жёлтого и зелёного сигнала светофора. Оборудование: макет светофора, круги красного, желтого и зеленого цветов, шаблоны с пустыми кружочками.  Ход игры: Воспитатель показывает детям светофор, знакомит с сигналами светофора. Затем ставит перед детьми проблему, что светофор огорчён, потому что он потерял свои «огоньки». Воспитатель обращает внимание на то, что на столе лежат «огоньки» разного цвета. Берёт сначала «красный огонёк», спрашивает какого он цвета. Воспитатель: «Если красный вдруг горит, перед нами путь закрыт». Воспитатель объясняет, что этот «красный огонёк» не разрешает нам идти и кладет его наверх. Затем воспитатель берёт «жёлтый огонёк» и говорит «Жёлтый - приготовится». Воспитатель объясняет, что этот «жёлтый огонёк» говорит нам, что нужно подготовиться и кладет его по середине. Воспитатель берёт последний, «зелёный огонёк» и говорит «А зелёный - путь открыт». Воспитатель кладет огонёк ниже остальных и объясняет значение «зелёного огонька». После показа воспитатель предлагает детям помочь светофору. Дети берут «огоньки» и размещают их на свои места. Воспитатель следит за действиями и поправляет их.  </vt:lpstr>
      <vt:lpstr>4. Дидактическая игра «Опасные предметы» (вращающийся круг). Цель: Формировать знания детей об опасных предметах, которые окружают их дома. Ход игры: Воспитатель вместе с детьми рассматривают круг с картинками, беседуют чем опасны эти предметы и почему их нельзя трогать. Затем дети крутят круг и на остановившейся картинке вспоминают чем опасен предмет.</vt:lpstr>
      <vt:lpstr>5. Интерактивное окно «Осторожно бьётся! Острое!» 6. Интерактивное окно «Осторожно горячо!»  Цель: формирование у детей правил обращения с предметами несущими потенциальную угрозу для здоровья и жизни человека.  </vt:lpstr>
      <vt:lpstr>7. Книжка «Стихи о безопасности» Цель: формирование у детей правил безопасного поведения.  8. Кармашек «Правила личной безопасности» (картинки) Цель: формирование ответственного и осознанного отношения к правилам личной безопасности.  Дать детям в доступной форме знания о том, как нужно действовать, чтобы избежать несчастья.  </vt:lpstr>
      <vt:lpstr>9. Кармашек «Правила пожарной безопасности» (стихи) Цель: формирование первичных представлений о правилах пожарной безопасности.  10. Кармашек Дидактическая игра «Что пригодится при пожаре» (лото) Цель: закрепление представлений детей о пожарной безопасности.</vt:lpstr>
      <vt:lpstr>11. Кармашек «Кто нас охраняет» Цель: ознакомление детей с профессиями людей, которые нас защищают. 12. Кармашек «Безопасность дома и на улице» (картинки) Цель: изучение правил безопасности, встречающихся в домашних условиях и на улице. Помочь детям запомнить предметы и ситуации опасные для жизни и здоровья.</vt:lpstr>
      <vt:lpstr>13. Кармашек Дидактическая игра «Найди пару» Цель: ознакомление детей со специальным транспортом и номерами телефона экстренных служб  14. Кармашек картинки «Правила поведения в детском саду» (в помещении и на улице) Цель: формирование у детей навыков правильного и безопасного поведения в детском саду.</vt:lpstr>
      <vt:lpstr>15. Кармашек «Для Вас, родители!!!» (буклеты, памятки, консультации) Цель: привлечение внимания родителей по вопросам формирования основ правил пожарной безопасности, правил дорожного движения и безопасной жизнедеятельности детей дошкольного возраста.</vt:lpstr>
      <vt:lpstr>Слайд 15</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ЛЕПБУК</dc:title>
  <dc:creator>Екатерина</dc:creator>
  <cp:lastModifiedBy>Екатерина</cp:lastModifiedBy>
  <cp:revision>24</cp:revision>
  <dcterms:created xsi:type="dcterms:W3CDTF">2021-04-21T14:54:29Z</dcterms:created>
  <dcterms:modified xsi:type="dcterms:W3CDTF">2021-04-22T13:29:24Z</dcterms:modified>
</cp:coreProperties>
</file>