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0"/>
  </p:notesMasterIdLst>
  <p:sldIdLst>
    <p:sldId id="26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274" r:id="rId14"/>
    <p:sldId id="270" r:id="rId15"/>
    <p:sldId id="293" r:id="rId16"/>
    <p:sldId id="294" r:id="rId17"/>
    <p:sldId id="298" r:id="rId18"/>
    <p:sldId id="26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B11"/>
    <a:srgbClr val="937498"/>
    <a:srgbClr val="22EAE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595" autoAdjust="0"/>
  </p:normalViewPr>
  <p:slideViewPr>
    <p:cSldViewPr snapToObjects="1">
      <p:cViewPr varScale="1">
        <p:scale>
          <a:sx n="109" d="100"/>
          <a:sy n="109" d="100"/>
        </p:scale>
        <p:origin x="-16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9D254-A36A-4CD8-B456-C29F454DC0AB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01F92-A7EB-403A-93EA-078D6DDA71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69004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062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60250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99510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8873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630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1283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0431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2353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7749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1609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4F283-FFD9-4550-9E83-821E8377874E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76FD3-6BE1-4805-B2D5-D2E8829C9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5426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etsad-14.ru/wp-content/uploads/2021/01/fav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749" y="150173"/>
            <a:ext cx="1975016" cy="197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33471" y="606767"/>
            <a:ext cx="6567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комбинированного вида № 14 </a:t>
            </a:r>
          </a:p>
          <a:p>
            <a:pPr algn="ctr"/>
            <a:r>
              <a:rPr lang="ru-RU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Батайск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2285993"/>
            <a:ext cx="8001056" cy="8079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Йога для детей – как всесторонний способ развития (дошкольный возраст)</a:t>
            </a:r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spc="38" dirty="0">
              <a:ln w="9525" cmpd="sng">
                <a:solidFill>
                  <a:srgbClr val="000099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4583028"/>
            <a:ext cx="4730420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Тюрина Анастасия Игоревна</a:t>
            </a:r>
            <a:r>
              <a:rPr lang="ru-RU" sz="135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135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35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Тренер детской йоги</a:t>
            </a:r>
            <a:endParaRPr lang="ru-RU" sz="135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35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Сертифицированный преподаватель Федерация Йоги  России</a:t>
            </a:r>
            <a:r>
              <a:rPr lang="en-US" sz="135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5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russianyogafederation.ru</a:t>
            </a:r>
            <a:endParaRPr lang="ru-RU" sz="1350" dirty="0" smtClean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39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50006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Движение – дверь в обучение! Почему?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Количество и качество движений в дошкольном и школьном детстве существенно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снижено по сравнению с детством поколений родителей сегодняшних детей!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9330" t="43750" r="19720" b="9375"/>
          <a:stretch>
            <a:fillRect/>
          </a:stretch>
        </p:blipFill>
        <p:spPr bwMode="auto">
          <a:xfrm>
            <a:off x="142844" y="1500174"/>
            <a:ext cx="750099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9961" t="23958" r="58398" b="19791"/>
          <a:stretch>
            <a:fillRect/>
          </a:stretch>
        </p:blipFill>
        <p:spPr bwMode="auto">
          <a:xfrm>
            <a:off x="2357422" y="3214686"/>
            <a:ext cx="150019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9570" t="27083" r="24219" b="23958"/>
          <a:stretch>
            <a:fillRect/>
          </a:stretch>
        </p:blipFill>
        <p:spPr bwMode="auto">
          <a:xfrm>
            <a:off x="142844" y="4929198"/>
            <a:ext cx="3857652" cy="174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l="10156" t="20833" r="25390" b="11458"/>
          <a:stretch>
            <a:fillRect/>
          </a:stretch>
        </p:blipFill>
        <p:spPr bwMode="auto">
          <a:xfrm>
            <a:off x="4143372" y="4643446"/>
            <a:ext cx="357190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 l="16406" t="26042" r="32617" b="21875"/>
          <a:stretch>
            <a:fillRect/>
          </a:stretch>
        </p:blipFill>
        <p:spPr bwMode="auto">
          <a:xfrm>
            <a:off x="6572264" y="3214686"/>
            <a:ext cx="2357454" cy="139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1762"/>
            <a:ext cx="8229600" cy="72547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Современный дошкольник, какой он?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   Сегодня уже не вызывает сомнений тот факт, что современный ребенок не такой, каким был его сверстник несколько десятилетий назад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928670"/>
            <a:ext cx="8786874" cy="578647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Умные, настойчивые, требовательные. Повышенная чувствительность и эмоциональность. </a:t>
            </a:r>
          </a:p>
          <a:p>
            <a:pPr>
              <a:buNone/>
            </a:pP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Рефлекс свободы.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 современном ребенке заложена деятельная натура, но проявится ли она в дальнейшей жизни — будет зависеть от условий воспитания и обучения.</a:t>
            </a:r>
          </a:p>
          <a:p>
            <a:pPr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Сфера тела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 У современных детей повышенный тонус организма, а также возбудимость и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гиперактивность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 Задача воспитания современных детей должна состоять в создании условий для снижения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гиперактивности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, развития сосредоточенности и концентрации внимания, двигательного опыта и физического здоровья.</a:t>
            </a:r>
          </a:p>
          <a:p>
            <a:pPr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Сфера разума.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У современных детей повышенная потребность к восприятию информации. Эта способность дана современным детям для того, чтобы в век высоких технологий они успевали ориентироваться в информационном потоке. Эта способность дана современным детям для того, чтобы в век высоких технологий они успевали ориентироваться в информационном потоке.</a:t>
            </a:r>
          </a:p>
          <a:p>
            <a:pPr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Сфера духа.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Современные дети настойчивы и требовательны. Сфера духа современного ребенка наполнена врожденным стремлением к самореализации, к проявлению своей деятельной натуры. Именно этим можно объяснить тот факт, что он очень рано начинает проявлять активность, требует к себе повышенного внимания, стремится поскорее познать окружающий мир. Задача воспитания современных детей должна заключаться в создании условий для развития волевых качеств ребенка: целеустремленности, настойчивости, ответственности и уверенности в себе.</a:t>
            </a:r>
          </a:p>
          <a:p>
            <a:pPr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Сфера души.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У современных детей повышенные тревожность и агрессия. Воспитание современных детей с повышенной тревожностью и агрессией должно быть ориентировано на создание условий для снятия тревожности и преобразования детской агрессии – разрушающей эмоции – в положительную, т.е. созидательную энергию, насыщенную богатым спектром чувств и эмоций, познавательными потребностями и познавательным интересом.</a:t>
            </a:r>
          </a:p>
          <a:p>
            <a:pPr>
              <a:buNone/>
            </a:pP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Особенности развития детей с новым типом сознания свидетельствуют о том, что они отличаются от их сверстников прошлого века и требуют современного подхода в воспитании и образовании.</a:t>
            </a:r>
          </a:p>
          <a:p>
            <a:pPr algn="ctr"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СТРЕСС стал составляющей частью нашей жизни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786874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Стресс - это защитная реакция организма на изменение условий, в которых существует живой организм, для сохранения внутренней среды (гомеостаза) в границах, пригодных для выживания и размножения вида.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5195" t="34375" r="27344" b="43750"/>
          <a:stretch>
            <a:fillRect/>
          </a:stretch>
        </p:blipFill>
        <p:spPr bwMode="auto">
          <a:xfrm>
            <a:off x="1000100" y="1285860"/>
            <a:ext cx="678661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обучении ребенок встречается со стрессом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9533" t="18941" r="19205" b="17923"/>
          <a:stretch>
            <a:fillRect/>
          </a:stretch>
        </p:blipFill>
        <p:spPr bwMode="auto">
          <a:xfrm>
            <a:off x="571471" y="1357298"/>
            <a:ext cx="8009986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9570" t="22916" r="24805" b="19791"/>
          <a:stretch>
            <a:fillRect/>
          </a:stretch>
        </p:blipFill>
        <p:spPr bwMode="auto">
          <a:xfrm>
            <a:off x="2786050" y="3214686"/>
            <a:ext cx="5786478" cy="284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358246" cy="65403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Стрессовые факторы в жизни ребенка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8578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Проблемы, связанные с друзьями, трудности адаптации.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Возрастные кризисы.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Развод родителей.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Серьезные семейные проблемы.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Небезопасные районы проживания.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Неадекватный уровень требований к ребенку.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Дефицит времени, высокие нагрузки.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Негативное отношение педагога.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Жестко-авторитарный стиль обучения и общения.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5820" t="11458" r="31445" b="8333"/>
          <a:stretch>
            <a:fillRect/>
          </a:stretch>
        </p:blipFill>
        <p:spPr bwMode="auto">
          <a:xfrm>
            <a:off x="6143636" y="3929066"/>
            <a:ext cx="2727633" cy="2333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12891" t="15625" r="28515" b="7291"/>
          <a:stretch>
            <a:fillRect/>
          </a:stretch>
        </p:blipFill>
        <p:spPr bwMode="auto">
          <a:xfrm>
            <a:off x="6072198" y="1500174"/>
            <a:ext cx="2774497" cy="2053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 l="58789" t="28125" r="24219" b="50000"/>
          <a:stretch>
            <a:fillRect/>
          </a:stretch>
        </p:blipFill>
        <p:spPr bwMode="auto">
          <a:xfrm>
            <a:off x="3286116" y="4714884"/>
            <a:ext cx="2714644" cy="1965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9690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 в начале и в конце учебного года: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0467" t="48967" r="32243" b="16976"/>
          <a:stretch>
            <a:fillRect/>
          </a:stretch>
        </p:blipFill>
        <p:spPr bwMode="auto">
          <a:xfrm>
            <a:off x="428596" y="1571612"/>
            <a:ext cx="821537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Стресс-факторы в деятельности педагога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Оценка со стороны социума.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Неопределенность (обилие социально-ролевых ожиданий).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Повседневная рутина.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Взаимодействие с различными социальными группами.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Восприятие и осмысление одновременных коммуникаций разнообразного рода.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Поведение и отношение учащихся.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57103" t="29358" r="21589" b="48544"/>
          <a:stretch>
            <a:fillRect/>
          </a:stretch>
        </p:blipFill>
        <p:spPr bwMode="auto">
          <a:xfrm>
            <a:off x="5715008" y="4786322"/>
            <a:ext cx="3071835" cy="1791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57808" cy="65403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Что в итоге?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428868"/>
            <a:ext cx="8472518" cy="321471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just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 Стрессовые факторы снижают качество жизни и качество образования, что обосновывает необходимость разработки, апробации и внедрения инновационных подходов к созданию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здоровьеформирующих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условий в образовательных организациях и воспитания здорового образа жизни в том числе с использованием методов детской йоги с целью сохранения и укрепления здоровья каждого ребенка и взрослого участника образовательного процесса. </a:t>
            </a:r>
            <a:endParaRPr lang="ru-RU" sz="2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63282" t="28126" r="20898" b="52082"/>
          <a:stretch>
            <a:fillRect/>
          </a:stretch>
        </p:blipFill>
        <p:spPr bwMode="auto">
          <a:xfrm>
            <a:off x="6143637" y="214290"/>
            <a:ext cx="2620646" cy="184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ЧТО делать?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0701" t="27780" r="21589" b="7506"/>
          <a:stretch>
            <a:fillRect/>
          </a:stretch>
        </p:blipFill>
        <p:spPr bwMode="auto">
          <a:xfrm>
            <a:off x="714348" y="1500174"/>
            <a:ext cx="7682199" cy="4845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50006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Детская йога. Что это? Как рассказать детям о йоге.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4872.JPG"/>
          <p:cNvPicPr>
            <a:picLocks noChangeAspect="1"/>
          </p:cNvPicPr>
          <p:nvPr/>
        </p:nvPicPr>
        <p:blipFill>
          <a:blip r:embed="rId2" cstate="print"/>
          <a:srcRect l="4687" t="31250" r="3125"/>
          <a:stretch>
            <a:fillRect/>
          </a:stretch>
        </p:blipFill>
        <p:spPr>
          <a:xfrm>
            <a:off x="6215074" y="5143512"/>
            <a:ext cx="2786082" cy="1558309"/>
          </a:xfrm>
          <a:prstGeom prst="rect">
            <a:avLst/>
          </a:prstGeom>
        </p:spPr>
      </p:pic>
      <p:pic>
        <p:nvPicPr>
          <p:cNvPr id="7" name="Рисунок 6" descr="IMG_4877.JPG"/>
          <p:cNvPicPr>
            <a:picLocks noChangeAspect="1"/>
          </p:cNvPicPr>
          <p:nvPr/>
        </p:nvPicPr>
        <p:blipFill>
          <a:blip r:embed="rId3" cstate="print"/>
          <a:srcRect l="7812" t="33333" r="3125" b="4166"/>
          <a:stretch>
            <a:fillRect/>
          </a:stretch>
        </p:blipFill>
        <p:spPr>
          <a:xfrm>
            <a:off x="3071802" y="5214950"/>
            <a:ext cx="2857520" cy="1503958"/>
          </a:xfrm>
          <a:prstGeom prst="rect">
            <a:avLst/>
          </a:prstGeom>
        </p:spPr>
      </p:pic>
      <p:sp>
        <p:nvSpPr>
          <p:cNvPr id="15" name="Содержимое 14"/>
          <p:cNvSpPr>
            <a:spLocks noGrp="1"/>
          </p:cNvSpPr>
          <p:nvPr>
            <p:ph idx="1"/>
          </p:nvPr>
        </p:nvSpPr>
        <p:spPr>
          <a:xfrm>
            <a:off x="214282" y="785794"/>
            <a:ext cx="7000924" cy="4643471"/>
          </a:xfrm>
        </p:spPr>
        <p:txBody>
          <a:bodyPr>
            <a:normAutofit fontScale="47500" lnSpcReduction="20000"/>
          </a:bodyPr>
          <a:lstStyle/>
          <a:p>
            <a:pPr lvl="0">
              <a:buNone/>
            </a:pPr>
            <a:r>
              <a:rPr lang="ru-RU" dirty="0" smtClean="0"/>
              <a:t>Йога появилась много тысяч лет назад в Индии. </a:t>
            </a:r>
          </a:p>
          <a:p>
            <a:pPr lvl="0">
              <a:buNone/>
            </a:pPr>
            <a:r>
              <a:rPr lang="ru-RU" dirty="0" smtClean="0"/>
              <a:t>Индийские мудрецы, или гуру, разработали систему упражнений, выполняя которые можно стать абсолютно здоровым. </a:t>
            </a:r>
          </a:p>
          <a:p>
            <a:pPr lvl="0">
              <a:buNone/>
            </a:pPr>
            <a:r>
              <a:rPr lang="ru-RU" dirty="0" smtClean="0"/>
              <a:t>Гуру полагали, что, развивая физическое тело — они могут укротить разум, улучшить концентрацию и найти свое внутреннее «я», то есть душу. </a:t>
            </a:r>
          </a:p>
          <a:p>
            <a:pPr lvl="0">
              <a:buNone/>
            </a:pPr>
            <a:r>
              <a:rPr lang="ru-RU" dirty="0" smtClean="0"/>
              <a:t>Они изучали, жизнь растений и поведение животных. </a:t>
            </a:r>
          </a:p>
          <a:p>
            <a:pPr lvl="0">
              <a:buNone/>
            </a:pPr>
            <a:r>
              <a:rPr lang="ru-RU" dirty="0" smtClean="0"/>
              <a:t>Мудрецы восхищались силой и наблюдатель­ностью хищных зверей и птиц, когда те охотились, их способностью сохранять энергию.</a:t>
            </a:r>
          </a:p>
          <a:p>
            <a:pPr lvl="0">
              <a:buNone/>
            </a:pPr>
            <a:r>
              <a:rPr lang="ru-RU" dirty="0" smtClean="0"/>
              <a:t> Гуру наблюдали за тем, как животные дышат, и заметили, что те из них, у кого сердце бьется медленнее, как у слона и черепахи, живут намного дольше суетливых и нервных животных с быстрым сердцебиением, таких как мыши и кролики. </a:t>
            </a:r>
          </a:p>
          <a:p>
            <a:pPr lvl="0">
              <a:buNone/>
            </a:pPr>
            <a:r>
              <a:rPr lang="ru-RU" dirty="0" smtClean="0"/>
              <a:t>Восхищаясь этим сбалансированным, инстинктивным способом существования, гуру, начали подражать движениям животных и их поведению. </a:t>
            </a:r>
            <a:r>
              <a:rPr lang="ru-RU" u="sng" dirty="0" smtClean="0"/>
              <a:t>Так родились классические </a:t>
            </a:r>
            <a:r>
              <a:rPr lang="ru-RU" u="sng" dirty="0" err="1" smtClean="0"/>
              <a:t>асаны</a:t>
            </a:r>
            <a:r>
              <a:rPr lang="ru-RU" u="sng" dirty="0" smtClean="0"/>
              <a:t>, или позы зверей. </a:t>
            </a:r>
            <a:endParaRPr lang="ru-RU" dirty="0" smtClean="0"/>
          </a:p>
          <a:p>
            <a:pPr lvl="0">
              <a:buNone/>
            </a:pPr>
            <a:r>
              <a:rPr lang="ru-RU" dirty="0" smtClean="0"/>
              <a:t>Гуру любовались огромными деревьями, потому что те были одновременно могучими и гиб­кими. Их корни уходили глубоко в землю и крепко держались за нее, а ветви свободно раскачивались на ветру. </a:t>
            </a:r>
          </a:p>
          <a:p>
            <a:pPr lvl="0">
              <a:buNone/>
            </a:pPr>
            <a:r>
              <a:rPr lang="ru-RU" u="sng" dirty="0" smtClean="0"/>
              <a:t>Йоги увидели в этом метафору кодекса жизни человека и поняли, что люди смогут быть счастливее и здоровее, если они тоже будут прочно стоять на земле, сохра­няя при этом гибкость.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6" name="Рисунок 15" descr="C:\Users\ЮРКИН\Pictures\iPod Photo Cache\ДОКУМЕНТЫ\00-04 ЙОГА\azbuka-dlya-detej-bukva-y.jpg"/>
          <p:cNvPicPr/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072330" y="758788"/>
            <a:ext cx="1952312" cy="2500330"/>
          </a:xfrm>
          <a:prstGeom prst="rect">
            <a:avLst/>
          </a:prstGeom>
          <a:noFill/>
        </p:spPr>
      </p:pic>
      <p:pic>
        <p:nvPicPr>
          <p:cNvPr id="18" name="Рисунок 17" descr="Арина дерево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29520" y="3259118"/>
            <a:ext cx="1394452" cy="1884394"/>
          </a:xfrm>
          <a:prstGeom prst="rect">
            <a:avLst/>
          </a:prstGeom>
        </p:spPr>
      </p:pic>
      <p:pic>
        <p:nvPicPr>
          <p:cNvPr id="19" name="Рисунок 18" descr="обшая дерево ладошки вверх.jpg"/>
          <p:cNvPicPr>
            <a:picLocks noChangeAspect="1"/>
          </p:cNvPicPr>
          <p:nvPr/>
        </p:nvPicPr>
        <p:blipFill>
          <a:blip r:embed="rId6" cstate="print"/>
          <a:srcRect l="3125" r="10625" b="31250"/>
          <a:stretch>
            <a:fillRect/>
          </a:stretch>
        </p:blipFill>
        <p:spPr>
          <a:xfrm>
            <a:off x="214282" y="5121652"/>
            <a:ext cx="2643206" cy="158016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Благодаря йоге, личность обретает баланс во всех сферах жизни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предполагает полноценное: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физическое развитие;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интеллектуальное развитие;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морально-нравственное развитие;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эстетическое развитие;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формирование разнообразных мотивов, способностей и интересов;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развитие творческого потенциала.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занятиях основное внимание следует уделять: 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тренировке сильного здорового тела,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тренировке спокойного, концентрированного ума 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ощущениям внутреннего покоя.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Цели занятий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Фото 11.06.2021, 16 00 29.jpg"/>
          <p:cNvPicPr>
            <a:picLocks noChangeAspect="1"/>
          </p:cNvPicPr>
          <p:nvPr/>
        </p:nvPicPr>
        <p:blipFill>
          <a:blip r:embed="rId2" cstate="print"/>
          <a:srcRect t="27084" r="14843"/>
          <a:stretch>
            <a:fillRect/>
          </a:stretch>
        </p:blipFill>
        <p:spPr>
          <a:xfrm>
            <a:off x="6500826" y="5072074"/>
            <a:ext cx="2428892" cy="15598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214290"/>
            <a:ext cx="8229600" cy="60348"/>
          </a:xfrm>
        </p:spPr>
        <p:txBody>
          <a:bodyPr>
            <a:noAutofit/>
          </a:bodyPr>
          <a:lstStyle/>
          <a:p>
            <a:pPr algn="just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-500090"/>
            <a:ext cx="87154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14282" y="142852"/>
            <a:ext cx="8786874" cy="233910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Дети приходят в йогу разные (физическая подготовка, ЧБД, темперамент 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). Но цели их объединяют: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Каждый ребенок, начиная  овладевать статическими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асанами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говорит: у меня не получается или мне скучно/неинтересно…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И, по возможности, старается эти позы игнорировать.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 между тем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асаны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на вытяжение имеют непосредственное отношение к общему физическому и психологическому детскому развитию, а это значит, что и к здоровью в целом.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642918"/>
            <a:ext cx="7715304" cy="5715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 хочу играть!  Хочу общаться с другими детьми! Хочу получить радость!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Более старшего дошкольного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возвраста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«Хочу получить высокую оценку педагога!» </a:t>
            </a:r>
          </a:p>
        </p:txBody>
      </p:sp>
      <p:pic>
        <p:nvPicPr>
          <p:cNvPr id="15" name="Рисунок 14" descr="Фото 14.10.2021, 15 45 35.jpg"/>
          <p:cNvPicPr>
            <a:picLocks noChangeAspect="1"/>
          </p:cNvPicPr>
          <p:nvPr/>
        </p:nvPicPr>
        <p:blipFill>
          <a:blip r:embed="rId2" cstate="print"/>
          <a:srcRect l="19355" t="12902" r="3225"/>
          <a:stretch>
            <a:fillRect/>
          </a:stretch>
        </p:blipFill>
        <p:spPr>
          <a:xfrm rot="5400000">
            <a:off x="7133456" y="2653494"/>
            <a:ext cx="1902568" cy="1739068"/>
          </a:xfrm>
          <a:prstGeom prst="rect">
            <a:avLst/>
          </a:prstGeom>
        </p:spPr>
      </p:pic>
      <p:pic>
        <p:nvPicPr>
          <p:cNvPr id="30" name="Содержимое 29" descr="Фото 09.03.2021, 23 35 5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929190" y="2571744"/>
            <a:ext cx="1967085" cy="1909942"/>
          </a:xfrm>
        </p:spPr>
      </p:pic>
      <p:pic>
        <p:nvPicPr>
          <p:cNvPr id="31" name="Рисунок 30" descr="Фото 29.04.2021, 23 11 50.jpg"/>
          <p:cNvPicPr>
            <a:picLocks noChangeAspect="1"/>
          </p:cNvPicPr>
          <p:nvPr/>
        </p:nvPicPr>
        <p:blipFill>
          <a:blip r:embed="rId4" cstate="print"/>
          <a:srcRect l="15720" t="22916" r="11565" b="25000"/>
          <a:stretch>
            <a:fillRect/>
          </a:stretch>
        </p:blipFill>
        <p:spPr>
          <a:xfrm>
            <a:off x="214282" y="2571744"/>
            <a:ext cx="2714644" cy="1888004"/>
          </a:xfrm>
          <a:prstGeom prst="rect">
            <a:avLst/>
          </a:prstGeom>
        </p:spPr>
      </p:pic>
      <p:pic>
        <p:nvPicPr>
          <p:cNvPr id="32" name="Рисунок 31" descr="Фото 30.07.2021, 17 59 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964644" y="2750340"/>
            <a:ext cx="1857388" cy="1500198"/>
          </a:xfrm>
          <a:prstGeom prst="rect">
            <a:avLst/>
          </a:prstGeom>
        </p:spPr>
      </p:pic>
      <p:pic>
        <p:nvPicPr>
          <p:cNvPr id="33" name="Рисунок 32" descr="Фото 24.02.2022, 15 45 48.jpg"/>
          <p:cNvPicPr>
            <a:picLocks noChangeAspect="1"/>
          </p:cNvPicPr>
          <p:nvPr/>
        </p:nvPicPr>
        <p:blipFill>
          <a:blip r:embed="rId6" cstate="print"/>
          <a:srcRect t="38542" r="10060" b="16488"/>
          <a:stretch>
            <a:fillRect/>
          </a:stretch>
        </p:blipFill>
        <p:spPr>
          <a:xfrm>
            <a:off x="3286116" y="4572008"/>
            <a:ext cx="5715040" cy="2143140"/>
          </a:xfrm>
          <a:prstGeom prst="rect">
            <a:avLst/>
          </a:prstGeom>
        </p:spPr>
      </p:pic>
      <p:pic>
        <p:nvPicPr>
          <p:cNvPr id="34" name="Рисунок 33" descr="Фото 02.09.2021, 12 49 07.jpg"/>
          <p:cNvPicPr>
            <a:picLocks noChangeAspect="1"/>
          </p:cNvPicPr>
          <p:nvPr/>
        </p:nvPicPr>
        <p:blipFill>
          <a:blip r:embed="rId7" cstate="print"/>
          <a:srcRect t="3226"/>
          <a:stretch>
            <a:fillRect/>
          </a:stretch>
        </p:blipFill>
        <p:spPr>
          <a:xfrm>
            <a:off x="142844" y="4572008"/>
            <a:ext cx="3000396" cy="21431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Что делать?. Интегрировать в йогу образовательные области: познавательного, речевого, художественно-эстетического и социально-коммуникативного развития.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Фото 16.11.2021, 11 03 27.jpg"/>
          <p:cNvPicPr>
            <a:picLocks noChangeAspect="1"/>
          </p:cNvPicPr>
          <p:nvPr/>
        </p:nvPicPr>
        <p:blipFill>
          <a:blip r:embed="rId2" cstate="print"/>
          <a:srcRect l="5072" t="3572" r="6178" b="51786"/>
          <a:stretch>
            <a:fillRect/>
          </a:stretch>
        </p:blipFill>
        <p:spPr>
          <a:xfrm>
            <a:off x="6858016" y="3000372"/>
            <a:ext cx="2000264" cy="1377733"/>
          </a:xfrm>
          <a:prstGeom prst="rect">
            <a:avLst/>
          </a:prstGeom>
        </p:spPr>
      </p:pic>
      <p:pic>
        <p:nvPicPr>
          <p:cNvPr id="8" name="Рисунок 7" descr="Фото 16.11.2021, 17 06 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357298"/>
            <a:ext cx="2214578" cy="136780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28596" y="714356"/>
            <a:ext cx="8215370" cy="4286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развитие. Жизненный цикл плодовых деревьев. Яблоня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" name="Рисунок 9" descr="Фото 16.11.2021, 16 02 01.jpg"/>
          <p:cNvPicPr>
            <a:picLocks noChangeAspect="1"/>
          </p:cNvPicPr>
          <p:nvPr/>
        </p:nvPicPr>
        <p:blipFill>
          <a:blip r:embed="rId4" cstate="print"/>
          <a:srcRect l="31618" t="31699"/>
          <a:stretch>
            <a:fillRect/>
          </a:stretch>
        </p:blipFill>
        <p:spPr>
          <a:xfrm rot="5400000">
            <a:off x="2716851" y="1426497"/>
            <a:ext cx="1690589" cy="1266440"/>
          </a:xfrm>
          <a:prstGeom prst="rect">
            <a:avLst/>
          </a:prstGeom>
        </p:spPr>
      </p:pic>
      <p:pic>
        <p:nvPicPr>
          <p:cNvPr id="11" name="Рисунок 10" descr="Фото 16.11.2021, 15 47 24.jpg"/>
          <p:cNvPicPr>
            <a:picLocks noChangeAspect="1"/>
          </p:cNvPicPr>
          <p:nvPr/>
        </p:nvPicPr>
        <p:blipFill>
          <a:blip r:embed="rId5" cstate="print"/>
          <a:srcRect r="5882" b="-8333"/>
          <a:stretch>
            <a:fillRect/>
          </a:stretch>
        </p:blipFill>
        <p:spPr>
          <a:xfrm>
            <a:off x="4500562" y="1214422"/>
            <a:ext cx="2143140" cy="1741301"/>
          </a:xfrm>
          <a:prstGeom prst="rect">
            <a:avLst/>
          </a:prstGeom>
        </p:spPr>
      </p:pic>
      <p:pic>
        <p:nvPicPr>
          <p:cNvPr id="12" name="Рисунок 11" descr="Фото 16.11.2021, 11 03 27.jpg"/>
          <p:cNvPicPr>
            <a:picLocks noChangeAspect="1"/>
          </p:cNvPicPr>
          <p:nvPr/>
        </p:nvPicPr>
        <p:blipFill>
          <a:blip r:embed="rId6" cstate="print"/>
          <a:srcRect l="6500" t="58450" r="6500" b="22535"/>
          <a:stretch>
            <a:fillRect/>
          </a:stretch>
        </p:blipFill>
        <p:spPr>
          <a:xfrm>
            <a:off x="3643306" y="3143248"/>
            <a:ext cx="3071834" cy="1143008"/>
          </a:xfrm>
          <a:prstGeom prst="rect">
            <a:avLst/>
          </a:prstGeom>
        </p:spPr>
      </p:pic>
      <p:pic>
        <p:nvPicPr>
          <p:cNvPr id="13" name="Рисунок 12" descr="Фото 16.11.2021, 15 48 23.jpg"/>
          <p:cNvPicPr>
            <a:picLocks noChangeAspect="1"/>
          </p:cNvPicPr>
          <p:nvPr/>
        </p:nvPicPr>
        <p:blipFill>
          <a:blip r:embed="rId7" cstate="print"/>
          <a:srcRect l="15000" r="17499"/>
          <a:stretch>
            <a:fillRect/>
          </a:stretch>
        </p:blipFill>
        <p:spPr>
          <a:xfrm rot="5400000">
            <a:off x="7161620" y="1125132"/>
            <a:ext cx="1607402" cy="1785982"/>
          </a:xfrm>
          <a:prstGeom prst="rect">
            <a:avLst/>
          </a:prstGeom>
        </p:spPr>
      </p:pic>
      <p:pic>
        <p:nvPicPr>
          <p:cNvPr id="14" name="Рисунок 13" descr="Фото 16.11.2021, 15 49 29.jpg"/>
          <p:cNvPicPr>
            <a:picLocks noChangeAspect="1"/>
          </p:cNvPicPr>
          <p:nvPr/>
        </p:nvPicPr>
        <p:blipFill>
          <a:blip r:embed="rId8" cstate="print"/>
          <a:srcRect l="1562" t="7291" r="1562" b="14583"/>
          <a:stretch>
            <a:fillRect/>
          </a:stretch>
        </p:blipFill>
        <p:spPr>
          <a:xfrm>
            <a:off x="285720" y="4500570"/>
            <a:ext cx="3429024" cy="2143140"/>
          </a:xfrm>
          <a:prstGeom prst="rect">
            <a:avLst/>
          </a:prstGeom>
        </p:spPr>
      </p:pic>
      <p:pic>
        <p:nvPicPr>
          <p:cNvPr id="15" name="Рисунок 14" descr="Фото 16.11.2021, 15 50 53.jpg"/>
          <p:cNvPicPr>
            <a:picLocks noChangeAspect="1"/>
          </p:cNvPicPr>
          <p:nvPr/>
        </p:nvPicPr>
        <p:blipFill>
          <a:blip r:embed="rId9" cstate="print"/>
          <a:srcRect l="16949" t="18750" b="17708"/>
          <a:stretch>
            <a:fillRect/>
          </a:stretch>
        </p:blipFill>
        <p:spPr>
          <a:xfrm>
            <a:off x="5143504" y="4500570"/>
            <a:ext cx="3714776" cy="2214578"/>
          </a:xfrm>
          <a:prstGeom prst="rect">
            <a:avLst/>
          </a:prstGeom>
        </p:spPr>
      </p:pic>
      <p:pic>
        <p:nvPicPr>
          <p:cNvPr id="16" name="Рисунок 15" descr="Фото 19.03.2022, 22 56 0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5720" y="3071810"/>
            <a:ext cx="3215640" cy="1173480"/>
          </a:xfrm>
          <a:prstGeom prst="rect">
            <a:avLst/>
          </a:prstGeom>
        </p:spPr>
      </p:pic>
      <p:pic>
        <p:nvPicPr>
          <p:cNvPr id="17" name="Рисунок 16" descr="Фото 19.03.2022, 22 54 3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714744" y="4929198"/>
            <a:ext cx="1428760" cy="150019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Зачем детям практиковать йогу?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Йогические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упражнения: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Тонизируют и растягивают мышцы;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Способствуют развитию гибкости, выносливости, силы растущего организма;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Благотворным образом влияют на нервную и эндокринную систему;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Положительно влияют на системы организма, улучшают работу внутренних органов;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Способствует оптимизации мышления, внимания и пробуждается творческий потенциал;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Помогают стать уравновешенным и спокойным, научиться концентрироваться;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Занятия йогой особенно полезны: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000108"/>
            <a:ext cx="7572428" cy="5643602"/>
          </a:xfrm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Тревожным, </a:t>
            </a:r>
            <a:r>
              <a:rPr lang="ru-RU" sz="1400" u="sng" dirty="0" err="1" smtClean="0">
                <a:latin typeface="Times New Roman" pitchFamily="18" charset="0"/>
                <a:cs typeface="Times New Roman" pitchFamily="18" charset="0"/>
              </a:rPr>
              <a:t>гиперактивным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 детям либо замкнутыми тихоням.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Когда мы не двигаемся и не развиваем вестибулярную систему, мы перестаём принимать информацию из окружающей среды, то есть замыкаемся в себе. Отсюда берётся синдром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гиперактивности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у ребёнка, или обратный — синдром замкнутости. Йога поможет детям научиться направлять излишнюю энергию в нужное русло. </a:t>
            </a:r>
          </a:p>
          <a:p>
            <a:pPr lvl="0"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Часто Болеющим Детям и детям, имеющим ограничения по занятиям активными видами спорта.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Занятия йогой помогают укрепить иммунитет дыха­тельной системы (бронхиальная астма, ангина, кашель, насморк, простуда)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Слабым, </a:t>
            </a:r>
            <a:r>
              <a:rPr lang="ru-RU" sz="1400" u="sng" dirty="0" err="1" smtClean="0">
                <a:latin typeface="Times New Roman" pitchFamily="18" charset="0"/>
                <a:cs typeface="Times New Roman" pitchFamily="18" charset="0"/>
              </a:rPr>
              <a:t>физическине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 развитым, детям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Занятия йогой являются отличной профилактикой нарушений ОДА, укрепят мышечный корсет и помогут ребенку улучшить осанку.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Асаны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являются эффективным средством для профилактики заболеваний и в качестве дополнительных методов лечения существующих нарушений здоровья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Старшим </a:t>
            </a:r>
            <a:r>
              <a:rPr lang="ru-RU" sz="1400" u="sng" dirty="0" err="1" smtClean="0">
                <a:latin typeface="Times New Roman" pitchFamily="18" charset="0"/>
                <a:cs typeface="Times New Roman" pitchFamily="18" charset="0"/>
              </a:rPr>
              <a:t>дощкольникам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, по­лучающим значительную эмоциональную нагрузку.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Йога поможет справиться со стрессами повседневной жизни. На занятиях используются упражнения на расслабление, развитие координации, крупной и мелкой мото­рики, что способствует развитию спокойствия, концентрации и эмоционального равновесия у детей и подростков.  </a:t>
            </a:r>
          </a:p>
          <a:p>
            <a:pPr lvl="0"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Всем детям, испытывающим трудности в общении. Занятия йогой научат проявлять инициативу и помогут стать более решительным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Шпаргал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768350" cy="889000"/>
          </a:xfrm>
          <a:prstGeom prst="rect">
            <a:avLst/>
          </a:prstGeom>
          <a:noFill/>
        </p:spPr>
      </p:pic>
      <p:pic>
        <p:nvPicPr>
          <p:cNvPr id="5" name="Рисунок 4" descr="Часто болеющий ребенок. Кто такие &quot;ЧБД&quot;. - Статьи - Доктор Комаровский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85720" y="2285992"/>
            <a:ext cx="889000" cy="876300"/>
          </a:xfrm>
          <a:prstGeom prst="rect">
            <a:avLst/>
          </a:prstGeom>
          <a:noFill/>
        </p:spPr>
      </p:pic>
      <p:pic>
        <p:nvPicPr>
          <p:cNvPr id="6" name="Рисунок 5" descr="WWW.ТВОЙ.СПОРТ.RU"/>
          <p:cNvPicPr/>
          <p:nvPr/>
        </p:nvPicPr>
        <p:blipFill>
          <a:blip r:embed="rId4" cstate="print">
            <a:grayscl/>
            <a:lum contrast="10000"/>
          </a:blip>
          <a:srcRect/>
          <a:stretch>
            <a:fillRect/>
          </a:stretch>
        </p:blipFill>
        <p:spPr bwMode="auto">
          <a:xfrm>
            <a:off x="357158" y="3429000"/>
            <a:ext cx="857250" cy="838200"/>
          </a:xfrm>
          <a:prstGeom prst="rect">
            <a:avLst/>
          </a:prstGeom>
          <a:noFill/>
        </p:spPr>
      </p:pic>
      <p:pic>
        <p:nvPicPr>
          <p:cNvPr id="7" name="Рисунок 6" descr="Образовательные учреждения МБОУ &quot;Шигалинская ООШ&quot; / Портал образования ЧР"/>
          <p:cNvPicPr/>
          <p:nvPr/>
        </p:nvPicPr>
        <p:blipFill>
          <a:blip r:embed="rId5" cstate="print">
            <a:grayscl/>
            <a:lum bright="10000" contrast="-10000"/>
          </a:blip>
          <a:srcRect/>
          <a:stretch>
            <a:fillRect/>
          </a:stretch>
        </p:blipFill>
        <p:spPr bwMode="auto">
          <a:xfrm>
            <a:off x="357158" y="4572008"/>
            <a:ext cx="869950" cy="914400"/>
          </a:xfrm>
          <a:prstGeom prst="rect">
            <a:avLst/>
          </a:prstGeom>
          <a:noFill/>
        </p:spPr>
      </p:pic>
      <p:pic>
        <p:nvPicPr>
          <p:cNvPr id="8" name="Рисунок 7" descr="Грустно подросток в праздничные Boardwalk Фотография, картинки, изображения и сток-фотография без роялти. Image 11377867."/>
          <p:cNvPicPr/>
          <p:nvPr/>
        </p:nvPicPr>
        <p:blipFill>
          <a:blip r:embed="rId6" cstate="print">
            <a:grayscl/>
            <a:lum bright="-10000" contrast="20000"/>
          </a:blip>
          <a:srcRect/>
          <a:stretch>
            <a:fillRect/>
          </a:stretch>
        </p:blipFill>
        <p:spPr bwMode="auto">
          <a:xfrm>
            <a:off x="428596" y="5786454"/>
            <a:ext cx="753533" cy="850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При показе и объяснении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асан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огромный простор для фантазии.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Можно взять на себя роль волшебника и превращать детей из одного животного в другое.</a:t>
            </a: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Можно волшебником назначать детей по очереди (передавая волшебную палочку), при этом «волшебник» может делать замечания другим детям. </a:t>
            </a: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Можно превращаться в разных животных бросая кубик с нарисованными на нем символами, или вращая волчок.</a:t>
            </a: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Можно устроить путешествие и, оглядываясь по сторонам, видеть необычных животных. </a:t>
            </a: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Можно пойти на экскурсию в зоопарк, в деревню, по городу, поехать на сафари и т.п.</a:t>
            </a: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Можно выполнять задания по карточкам, а объяснение упражнения,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асаны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виньясы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можно сопровождать показом картинок, стишками, загадками </a:t>
            </a:r>
          </a:p>
          <a:p>
            <a:pPr lvl="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Изобретение новых поз — отличный способ подхлестнуть воображение - точно так же, как первые йоги придумывали АСАНЫ. Можно представить предмет или существо, - это могут быть сказочные персонажи, феи, герои фильмов, привидения, любимое животное, птица либо насеко­мое. Нужно вспомнить, как двигаются эти существа, как они спят или охотятся, и попробовать реализовать это в движении самому.</a:t>
            </a:r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68152"/>
          </a:xfr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Детская йога – источник радости для ребенка и воспитывающего взрослого! Давайте двигаться!</a:t>
            </a:r>
            <a:r>
              <a:rPr lang="ru-RU" sz="2800" dirty="0" smtClean="0"/>
              <a:t> Присоединяйтесь!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28800"/>
            <a:ext cx="2016225" cy="2555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4437111"/>
            <a:ext cx="1944217" cy="2232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733620"/>
            <a:ext cx="2779762" cy="2256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129" y="1733620"/>
            <a:ext cx="3509453" cy="22908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307552"/>
            <a:ext cx="1584176" cy="23618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549" y="4184487"/>
            <a:ext cx="4506135" cy="25568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406650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6278"/>
    </mc:Choice>
    <mc:Fallback>
      <p:transition spd="slow" advTm="36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4|2.6|3.6|4.3|6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4766</TotalTime>
  <Words>1317</Words>
  <Application>Microsoft Office PowerPoint</Application>
  <PresentationFormat>Экран (4:3)</PresentationFormat>
  <Paragraphs>125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 Движение – дверь в обучение! Почему? </vt:lpstr>
      <vt:lpstr>Современный дошкольник, какой он?     Сегодня уже не вызывает сомнений тот факт, что современный ребенок не такой, каким был его сверстник несколько десятилетий назад</vt:lpstr>
      <vt:lpstr>СТРЕСС стал составляющей частью нашей жизни</vt:lpstr>
      <vt:lpstr>В обучении ребенок встречается со стрессом</vt:lpstr>
      <vt:lpstr>Стрессовые факторы в жизни ребенка</vt:lpstr>
      <vt:lpstr>Педагог в начале и в конце учебного года:</vt:lpstr>
      <vt:lpstr>Стресс-факторы в деятельности педагога</vt:lpstr>
      <vt:lpstr>Что в итоге? </vt:lpstr>
      <vt:lpstr>ЧТО делать? </vt:lpstr>
      <vt:lpstr>Детская йога. Что это? Как рассказать детям о йоге.</vt:lpstr>
      <vt:lpstr>Цели занятий</vt:lpstr>
      <vt:lpstr>Слайд 13</vt:lpstr>
      <vt:lpstr>Что делать?. Интегрировать в йогу образовательные области: познавательного, речевого, художественно-эстетического и социально-коммуникативного развития.</vt:lpstr>
      <vt:lpstr>Зачем детям практиковать йогу?</vt:lpstr>
      <vt:lpstr>Занятия йогой особенно полезны:</vt:lpstr>
      <vt:lpstr>Средства</vt:lpstr>
      <vt:lpstr>Детская йога – источник радости для ребенка и воспитывающего взрослого! Давайте двигаться! Присоединяйтесь!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BABY-YOGA</dc:title>
  <dc:creator>Пользователь Windows</dc:creator>
  <cp:lastModifiedBy>GMR</cp:lastModifiedBy>
  <cp:revision>254</cp:revision>
  <dcterms:created xsi:type="dcterms:W3CDTF">2018-08-29T11:52:56Z</dcterms:created>
  <dcterms:modified xsi:type="dcterms:W3CDTF">2022-04-12T03:36:00Z</dcterms:modified>
</cp:coreProperties>
</file>