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6"/>
  </p:notesMasterIdLst>
  <p:sldIdLst>
    <p:sldId id="269" r:id="rId2"/>
    <p:sldId id="274" r:id="rId3"/>
    <p:sldId id="258" r:id="rId4"/>
    <p:sldId id="259" r:id="rId5"/>
    <p:sldId id="275" r:id="rId6"/>
    <p:sldId id="276" r:id="rId7"/>
    <p:sldId id="262" r:id="rId8"/>
    <p:sldId id="264" r:id="rId9"/>
    <p:sldId id="272" r:id="rId10"/>
    <p:sldId id="273" r:id="rId11"/>
    <p:sldId id="270" r:id="rId12"/>
    <p:sldId id="266" r:id="rId13"/>
    <p:sldId id="271" r:id="rId14"/>
    <p:sldId id="268" r:id="rId15"/>
  </p:sldIdLst>
  <p:sldSz cx="9144000" cy="6858000" type="screen4x3"/>
  <p:notesSz cx="6858000" cy="97107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56" d="100"/>
          <a:sy n="56" d="100"/>
        </p:scale>
        <p:origin x="-1099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553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8553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73776B-D09C-40D8-90A3-226410A917F2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01713" y="728663"/>
            <a:ext cx="4854575" cy="3641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612601"/>
            <a:ext cx="5486400" cy="43698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223516"/>
            <a:ext cx="2971800" cy="485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223516"/>
            <a:ext cx="2971800" cy="485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70300-C05B-4137-90BF-64C5F204B82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aseline="0" dirty="0" smtClean="0">
                <a:latin typeface="Times New Roman" pitchFamily="18" charset="0"/>
                <a:cs typeface="Times New Roman" pitchFamily="18" charset="0"/>
              </a:rPr>
              <a:t> обучение простейшим способам контроля за физической нагрузкой;</a:t>
            </a:r>
          </a:p>
          <a:p>
            <a:pPr>
              <a:buFont typeface="Wingdings" pitchFamily="2" charset="2"/>
              <a:buChar char="v"/>
            </a:pPr>
            <a:r>
              <a:rPr lang="ru-RU" sz="2400" baseline="0" dirty="0" smtClean="0">
                <a:latin typeface="Times New Roman" pitchFamily="18" charset="0"/>
                <a:cs typeface="Times New Roman" pitchFamily="18" charset="0"/>
              </a:rPr>
              <a:t> привитие навыка самоконтроля за физической нагрузкой по показателям ЧСС.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70300-C05B-4137-90BF-64C5F204B82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aseline="0" dirty="0" smtClean="0">
                <a:latin typeface="Times New Roman" pitchFamily="18" charset="0"/>
                <a:cs typeface="Times New Roman" pitchFamily="18" charset="0"/>
              </a:rPr>
              <a:t> обучение простейшим способам контроля за физической нагрузкой;</a:t>
            </a:r>
          </a:p>
          <a:p>
            <a:pPr>
              <a:buFont typeface="Wingdings" pitchFamily="2" charset="2"/>
              <a:buChar char="v"/>
            </a:pPr>
            <a:r>
              <a:rPr lang="ru-RU" sz="2400" baseline="0" dirty="0" smtClean="0">
                <a:latin typeface="Times New Roman" pitchFamily="18" charset="0"/>
                <a:cs typeface="Times New Roman" pitchFamily="18" charset="0"/>
              </a:rPr>
              <a:t> привитие навыка самоконтроля за физической нагрузкой по показателям ЧСС.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70300-C05B-4137-90BF-64C5F204B823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01713" y="728663"/>
            <a:ext cx="4854575" cy="36417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Толчки сердца, которые передаются проходящим в теле артериям, называются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пульсом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70300-C05B-4137-90BF-64C5F204B823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01713" y="728663"/>
            <a:ext cx="4854575" cy="36417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+mj-lt"/>
              <a:buAutoNum type="alphaL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тремя пальцами за</a:t>
            </a:r>
            <a:r>
              <a:rPr lang="ru-RU" baseline="0" dirty="0" smtClean="0">
                <a:latin typeface="Times New Roman" pitchFamily="18" charset="0"/>
                <a:cs typeface="Times New Roman" pitchFamily="18" charset="0"/>
              </a:rPr>
              <a:t> запястье;</a:t>
            </a:r>
          </a:p>
          <a:p>
            <a:pPr marL="228600" indent="-228600">
              <a:buFont typeface="+mj-lt"/>
              <a:buNone/>
            </a:pPr>
            <a:r>
              <a:rPr lang="ru-RU" baseline="0" dirty="0" smtClean="0">
                <a:latin typeface="Times New Roman" pitchFamily="18" charset="0"/>
                <a:cs typeface="Times New Roman" pitchFamily="18" charset="0"/>
              </a:rPr>
              <a:t>б) большим и указательным пальцем на шее;</a:t>
            </a:r>
          </a:p>
          <a:p>
            <a:pPr marL="228600" indent="-228600">
              <a:buFont typeface="+mj-lt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кончиками пальцев на виске;</a:t>
            </a:r>
          </a:p>
          <a:p>
            <a:pPr marL="228600" indent="-228600">
              <a:buFont typeface="+mj-lt"/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ладонью на груди.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70300-C05B-4137-90BF-64C5F204B82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01713" y="728663"/>
            <a:ext cx="4854575" cy="36417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+mj-lt"/>
              <a:buAutoNum type="alphaL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тремя пальцами за</a:t>
            </a:r>
            <a:r>
              <a:rPr lang="ru-RU" baseline="0" dirty="0" smtClean="0">
                <a:latin typeface="Times New Roman" pitchFamily="18" charset="0"/>
                <a:cs typeface="Times New Roman" pitchFamily="18" charset="0"/>
              </a:rPr>
              <a:t> запястье;</a:t>
            </a:r>
          </a:p>
          <a:p>
            <a:pPr marL="228600" indent="-228600">
              <a:buFont typeface="+mj-lt"/>
              <a:buNone/>
            </a:pPr>
            <a:r>
              <a:rPr lang="ru-RU" baseline="0" dirty="0" smtClean="0">
                <a:latin typeface="Times New Roman" pitchFamily="18" charset="0"/>
                <a:cs typeface="Times New Roman" pitchFamily="18" charset="0"/>
              </a:rPr>
              <a:t>б) большим и указательным пальцем на шее;</a:t>
            </a:r>
          </a:p>
          <a:p>
            <a:pPr marL="228600" indent="-228600">
              <a:buFont typeface="+mj-lt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кончиками пальцев на виске;</a:t>
            </a:r>
          </a:p>
          <a:p>
            <a:pPr marL="228600" indent="-228600">
              <a:buFont typeface="+mj-lt"/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ладонью на груди.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70300-C05B-4137-90BF-64C5F204B823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01713" y="728663"/>
            <a:ext cx="4854575" cy="36417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+mj-lt"/>
              <a:buAutoNum type="alphaL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тремя пальцами за</a:t>
            </a:r>
            <a:r>
              <a:rPr lang="ru-RU" baseline="0" dirty="0" smtClean="0">
                <a:latin typeface="Times New Roman" pitchFamily="18" charset="0"/>
                <a:cs typeface="Times New Roman" pitchFamily="18" charset="0"/>
              </a:rPr>
              <a:t> запястье;</a:t>
            </a:r>
          </a:p>
          <a:p>
            <a:pPr marL="228600" indent="-228600">
              <a:buFont typeface="+mj-lt"/>
              <a:buNone/>
            </a:pPr>
            <a:r>
              <a:rPr lang="ru-RU" baseline="0" dirty="0" smtClean="0">
                <a:latin typeface="Times New Roman" pitchFamily="18" charset="0"/>
                <a:cs typeface="Times New Roman" pitchFamily="18" charset="0"/>
              </a:rPr>
              <a:t>б) большим и указательным пальцем на шее;</a:t>
            </a:r>
          </a:p>
          <a:p>
            <a:pPr marL="228600" indent="-228600">
              <a:buFont typeface="+mj-lt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кончиками пальцев на виске;</a:t>
            </a:r>
          </a:p>
          <a:p>
            <a:pPr marL="228600" indent="-228600">
              <a:buFont typeface="+mj-lt"/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ладонью на груди.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70300-C05B-4137-90BF-64C5F204B823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 после</a:t>
            </a:r>
            <a:r>
              <a:rPr lang="ru-RU" baseline="0" dirty="0" smtClean="0"/>
              <a:t> занятий пульс восстанавливается через5 – 10 минут.</a:t>
            </a:r>
          </a:p>
          <a:p>
            <a:pPr>
              <a:buFont typeface="Wingdings" pitchFamily="2" charset="2"/>
              <a:buChar char="v"/>
            </a:pPr>
            <a:r>
              <a:rPr lang="ru-RU" baseline="0" dirty="0" smtClean="0"/>
              <a:t> после длительных беговых нагрузок или напряженной тренировки пульс может за более продолжительное время вернуться к уровню в покое.</a:t>
            </a:r>
          </a:p>
          <a:p>
            <a:pPr>
              <a:buFont typeface="Wingdings" pitchFamily="2" charset="2"/>
              <a:buChar char="v"/>
            </a:pPr>
            <a:r>
              <a:rPr lang="ru-RU" baseline="0" dirty="0" smtClean="0"/>
              <a:t> здесь главное ваше самочувствие.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70300-C05B-4137-90BF-64C5F204B823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Подсчет</a:t>
            </a:r>
            <a:r>
              <a:rPr lang="ru-RU" baseline="0" dirty="0" smtClean="0">
                <a:latin typeface="Times New Roman" pitchFamily="18" charset="0"/>
                <a:cs typeface="Times New Roman" pitchFamily="18" charset="0"/>
              </a:rPr>
              <a:t> пульса выполняется с помощью секундомера за 10 секунд, затем результат умножают на 6 и узнают пульс за 1 минуту.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70300-C05B-4137-90BF-64C5F204B823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Выполните</a:t>
            </a:r>
            <a:r>
              <a:rPr lang="ru-RU" baseline="0" dirty="0" smtClean="0"/>
              <a:t> подсчет своего пульса</a:t>
            </a:r>
          </a:p>
          <a:p>
            <a:r>
              <a:rPr lang="ru-RU" baseline="0" dirty="0" smtClean="0"/>
              <a:t>Фамилия</a:t>
            </a:r>
          </a:p>
          <a:p>
            <a:r>
              <a:rPr lang="ru-RU" baseline="0" dirty="0" smtClean="0"/>
              <a:t>Имя</a:t>
            </a:r>
          </a:p>
          <a:p>
            <a:r>
              <a:rPr lang="ru-RU" baseline="0" dirty="0" smtClean="0"/>
              <a:t>Пульс за 10 секунд (в покое)</a:t>
            </a:r>
          </a:p>
          <a:p>
            <a:r>
              <a:rPr lang="ru-RU" baseline="0" dirty="0" smtClean="0"/>
              <a:t>Пульс за 1 мин. (пульс за 10 сек. </a:t>
            </a:r>
            <a:r>
              <a:rPr lang="ru-RU" baseline="0" dirty="0" err="1" smtClean="0"/>
              <a:t>х</a:t>
            </a:r>
            <a:r>
              <a:rPr lang="ru-RU" baseline="0" dirty="0" smtClean="0"/>
              <a:t> 6=)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70300-C05B-4137-90BF-64C5F204B823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Выполните подсчет пульса соседа</a:t>
            </a:r>
            <a:r>
              <a:rPr lang="ru-RU" baseline="0" dirty="0" smtClean="0"/>
              <a:t> по парте</a:t>
            </a:r>
          </a:p>
          <a:p>
            <a:r>
              <a:rPr lang="ru-RU" baseline="0" dirty="0" smtClean="0"/>
              <a:t>Фамилия</a:t>
            </a:r>
          </a:p>
          <a:p>
            <a:r>
              <a:rPr lang="ru-RU" baseline="0" dirty="0" smtClean="0"/>
              <a:t>Имя</a:t>
            </a:r>
          </a:p>
          <a:p>
            <a:r>
              <a:rPr lang="ru-RU" baseline="0" dirty="0" smtClean="0"/>
              <a:t>Пульс за 10 секунд (в покое)</a:t>
            </a:r>
          </a:p>
          <a:p>
            <a:r>
              <a:rPr lang="ru-RU" baseline="0" dirty="0" smtClean="0"/>
              <a:t>Пульс за 1 мин. (пульс за 10 сек. </a:t>
            </a:r>
            <a:r>
              <a:rPr lang="ru-RU" baseline="0" dirty="0" err="1" smtClean="0"/>
              <a:t>х</a:t>
            </a:r>
            <a:r>
              <a:rPr lang="ru-RU" baseline="0" dirty="0" smtClean="0"/>
              <a:t> 6=)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70300-C05B-4137-90BF-64C5F204B823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Пульс</a:t>
            </a:r>
            <a:r>
              <a:rPr lang="ru-RU" sz="1400" baseline="0" dirty="0" smtClean="0">
                <a:latin typeface="Times New Roman" pitchFamily="18" charset="0"/>
                <a:cs typeface="Times New Roman" pitchFamily="18" charset="0"/>
              </a:rPr>
              <a:t> в положении лежа за 10 секунд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70300-C05B-4137-90BF-64C5F204B823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baseline="0" dirty="0" smtClean="0"/>
              <a:t> Подсчитать пульс в покое за 10сек;</a:t>
            </a:r>
          </a:p>
          <a:p>
            <a:pPr>
              <a:buFont typeface="Wingdings" pitchFamily="2" charset="2"/>
              <a:buChar char="v"/>
            </a:pPr>
            <a:r>
              <a:rPr lang="ru-RU" baseline="0" dirty="0" smtClean="0"/>
              <a:t> выполнить 20 приседаний за 30 сек;</a:t>
            </a:r>
          </a:p>
          <a:p>
            <a:pPr>
              <a:buFont typeface="Wingdings" pitchFamily="2" charset="2"/>
              <a:buChar char="v"/>
            </a:pPr>
            <a:endParaRPr lang="ru-RU" baseline="0" dirty="0" smtClean="0"/>
          </a:p>
          <a:p>
            <a:pPr>
              <a:buFont typeface="Wingdings" pitchFamily="2" charset="2"/>
              <a:buChar char="v"/>
            </a:pPr>
            <a:r>
              <a:rPr lang="ru-RU" baseline="0" dirty="0" smtClean="0"/>
              <a:t> подсчитать пульс за 10 сек.</a:t>
            </a:r>
          </a:p>
          <a:p>
            <a:pPr>
              <a:buFont typeface="Wingdings" pitchFamily="2" charset="2"/>
              <a:buNone/>
            </a:pPr>
            <a:r>
              <a:rPr lang="ru-RU" baseline="0" dirty="0" smtClean="0"/>
              <a:t>В норме увеличение пульса за первые 10 сек. После нагрузки составляет 5-7 ударов, полностью восстановиться должен за 1,5-2,5 мин.</a:t>
            </a:r>
          </a:p>
          <a:p>
            <a:pPr>
              <a:buFont typeface="Wingdings" pitchFamily="2" charset="2"/>
              <a:buChar char="v"/>
            </a:pPr>
            <a:r>
              <a:rPr lang="ru-RU" baseline="0" dirty="0" smtClean="0"/>
              <a:t> Время восстановления пульса до исходного уровня к третьей минуте считается хорошим, к 4-5 мин.- удовлетворительным, к 6 мин. и более – неудовлетворительным.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70300-C05B-4137-90BF-64C5F204B823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Пульс в покое за 10 сек.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Пульс после нагрузки за 10 сек.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Разница пульса в первые 10 сек. после нагрузки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Время восстановления пульса             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70300-C05B-4137-90BF-64C5F204B823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baseline="0" dirty="0" smtClean="0"/>
              <a:t> Занятия физическими упражнениями тренируют сердечную мышцу.</a:t>
            </a:r>
          </a:p>
          <a:p>
            <a:pPr>
              <a:buFont typeface="Wingdings" pitchFamily="2" charset="2"/>
              <a:buChar char="v"/>
            </a:pPr>
            <a:r>
              <a:rPr lang="ru-RU" baseline="0" dirty="0" smtClean="0"/>
              <a:t> Она становится более мощной и сильнее сокращается, выталкивая больше крови в аорту.</a:t>
            </a:r>
          </a:p>
          <a:p>
            <a:pPr>
              <a:buFont typeface="Wingdings" pitchFamily="2" charset="2"/>
              <a:buChar char="v"/>
            </a:pPr>
            <a:r>
              <a:rPr lang="ru-RU" baseline="0" dirty="0" smtClean="0"/>
              <a:t> Сильно сокращаясь, сердце больше отдыхает.</a:t>
            </a:r>
          </a:p>
          <a:p>
            <a:pPr>
              <a:buFont typeface="Wingdings" pitchFamily="2" charset="2"/>
              <a:buChar char="v"/>
            </a:pPr>
            <a:r>
              <a:rPr lang="ru-RU" baseline="0" dirty="0" smtClean="0"/>
              <a:t> Поэтому,  у спортсменов, которые систематически тренируются, ЧСС заметно меньше, чем у обычного человека.</a:t>
            </a:r>
          </a:p>
          <a:p>
            <a:pPr>
              <a:buFont typeface="Wingdings" pitchFamily="2" charset="2"/>
              <a:buChar char="v"/>
            </a:pPr>
            <a:r>
              <a:rPr lang="ru-RU" baseline="0" dirty="0" smtClean="0"/>
              <a:t> Берегите сердце!!!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70300-C05B-4137-90BF-64C5F204B823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66465-7BF7-475F-9F8B-4E6B3AF0727B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FE7D64C9-8F88-4E55-BA4A-B4F4FFF477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66465-7BF7-475F-9F8B-4E6B3AF0727B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64C9-8F88-4E55-BA4A-B4F4FFF477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66465-7BF7-475F-9F8B-4E6B3AF0727B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E7D64C9-8F88-4E55-BA4A-B4F4FFF477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66465-7BF7-475F-9F8B-4E6B3AF0727B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64C9-8F88-4E55-BA4A-B4F4FFF477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66465-7BF7-475F-9F8B-4E6B3AF0727B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64C9-8F88-4E55-BA4A-B4F4FFF477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66465-7BF7-475F-9F8B-4E6B3AF0727B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64C9-8F88-4E55-BA4A-B4F4FFF477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66465-7BF7-475F-9F8B-4E6B3AF0727B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64C9-8F88-4E55-BA4A-B4F4FFF477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66465-7BF7-475F-9F8B-4E6B3AF0727B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64C9-8F88-4E55-BA4A-B4F4FFF477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66465-7BF7-475F-9F8B-4E6B3AF0727B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E7D64C9-8F88-4E55-BA4A-B4F4FFF477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66465-7BF7-475F-9F8B-4E6B3AF0727B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64C9-8F88-4E55-BA4A-B4F4FFF477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66465-7BF7-475F-9F8B-4E6B3AF0727B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64C9-8F88-4E55-BA4A-B4F4FFF477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8366465-7BF7-475F-9F8B-4E6B3AF0727B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FE7D64C9-8F88-4E55-BA4A-B4F4FFF4778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slow"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147248" cy="295232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РЕГУЛИРОВАНИЕ   ФИЗИЧЕСКОЙ НАГРУЗКИ ПО ПОКАЗАТЕЛЯМ</a:t>
            </a:r>
            <a:b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ЧАСТОТЫ СЕРДЕЧНЫХ СОКРАЩЕНИЙ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28600"/>
            <a:ext cx="8147248" cy="824136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 ЗАНЯТИЯ: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1500174"/>
            <a:ext cx="81439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Овладение навыками регулирования физической нагрузки по показателям ЧСС.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2643182"/>
            <a:ext cx="46404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2910" y="3214686"/>
            <a:ext cx="62150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обучение простейшим способам контроля за физической нагрузкой;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привитие навыка самоконтроля за физической нагрузкой по показателям ЧСС.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ПУЛЬС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357299"/>
            <a:ext cx="8501123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Толчки сердца, которые передаются проходящим в теле артериям, называются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пульсом.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Как организм переносит нагрузку, лучше всего показывает частота сердечных сокращений (ЧСС).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СПОСОБЫ ИЗМЕРЕНИЯ ПУЛЬСА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Documents and Settings\Admin\Мои документы\Мои результаты сканирования\сканирование000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1214422"/>
            <a:ext cx="1524000" cy="2057400"/>
          </a:xfrm>
          <a:prstGeom prst="rect">
            <a:avLst/>
          </a:prstGeom>
          <a:noFill/>
        </p:spPr>
      </p:pic>
      <p:pic>
        <p:nvPicPr>
          <p:cNvPr id="4099" name="Picture 3" descr="C:\Documents and Settings\Admin\Мои документы\Мои результаты сканирования\сканирование00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3" y="1214422"/>
            <a:ext cx="1000132" cy="2143140"/>
          </a:xfrm>
          <a:prstGeom prst="rect">
            <a:avLst/>
          </a:prstGeom>
          <a:noFill/>
        </p:spPr>
      </p:pic>
      <p:pic>
        <p:nvPicPr>
          <p:cNvPr id="4100" name="Picture 4" descr="C:\Documents and Settings\Admin\Мои документы\Мои результаты сканирования\сканирование00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4" y="1285860"/>
            <a:ext cx="1143008" cy="2057400"/>
          </a:xfrm>
          <a:prstGeom prst="rect">
            <a:avLst/>
          </a:prstGeom>
          <a:noFill/>
        </p:spPr>
      </p:pic>
      <p:pic>
        <p:nvPicPr>
          <p:cNvPr id="4102" name="Picture 6" descr="C:\Documents and Settings\Admin\Мои документы\Мои результаты сканирования\сканирование000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15207" y="1214422"/>
            <a:ext cx="1285884" cy="214314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785917" y="4000504"/>
            <a:ext cx="621510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buFont typeface="+mj-lt"/>
              <a:buAutoNum type="alphaLcParenR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тремя пальцами за запястье;</a:t>
            </a:r>
          </a:p>
          <a:p>
            <a:pPr marL="228600" indent="-228600">
              <a:buFont typeface="+mj-lt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б) большим и указательным пальцем на шее;</a:t>
            </a:r>
          </a:p>
          <a:p>
            <a:pPr marL="228600" indent="-228600">
              <a:buFont typeface="+mj-lt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в) кончиками пальцев на виске;</a:t>
            </a:r>
          </a:p>
          <a:p>
            <a:pPr marL="228600" indent="-228600">
              <a:buFont typeface="+mj-lt"/>
              <a:buNone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ладонью на груди;</a:t>
            </a:r>
          </a:p>
          <a:p>
            <a:pPr marL="228600" indent="-228600">
              <a:buFont typeface="+mj-lt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е) с помощью пульсометра.</a:t>
            </a:r>
            <a:endParaRPr lang="ru-RU" sz="24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343393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Использование способов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Первым способом пользуются, когда человек находится в спокойном состоянии.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После физических упражнений нащупать на запястье руки и подсчитать пульс бывает трудно. Тогда пользуются другими способами.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8229600" cy="5904656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ФИЗИЧЕСКАЯ НАГРУЗКА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Любая физическая нагрузка повышает ЧСС сердца, чем нагрузка больше, тем пульс чаще.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спокойном состоянии пульс составляет 70 – 80 ударов в минуту.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 выполнении легкой физической нагрузки пульс достигает 100-120 уд./мин.,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 средней – 130-150 уд./мин.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 большой повышается до 180.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 очень большой до 200 уд./мин.                        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</a:t>
            </a:r>
            <a:endParaRPr lang="ru-RU" sz="2400" dirty="0" smtClean="0"/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 восстанавливается пульс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1538" y="1714488"/>
            <a:ext cx="685804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после занятий пульс восстанавливается через 5 – 10 минут.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после длительных беговых нагрузок или   напряженной тренировки пульс может за более продолжительное время вернуться к уровню в покое.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здесь главное ваше самочувствие.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ПОДСЧЕТ ПУЛЬСА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3286124"/>
            <a:ext cx="2571768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785786" y="1428736"/>
            <a:ext cx="74295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Подсчет пульса выполняется с помощью секундомера за 10 секунд, затем результат умножают на 6 и узнают пульс за 1 минуту.</a:t>
            </a:r>
            <a:endParaRPr lang="ru-RU" sz="28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Карточка -  задание № 1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571612"/>
            <a:ext cx="80010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Выполните подсчет своего пульса</a:t>
            </a:r>
          </a:p>
          <a:p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Фамилия 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                     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Имя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Пульс за 10 секунд (в покое)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Пульс за 1 мин. (пульс за 10 сек.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6=)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                           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                                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Карточка – задание № 2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571612"/>
            <a:ext cx="8143932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Выполните подсчет пульса соседа по парте</a:t>
            </a:r>
          </a:p>
          <a:p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Фамилия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Имя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Пульс за 10 секунд (в покое)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Пульс за 1 мин. (пульс за 10 сек.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6=)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           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Карточка – задание № 3</a:t>
            </a: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1428737"/>
            <a:ext cx="83582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ОЦЕНКА СОСТОЯНИЯ СЕРДЕЧНО-СОСУДИСТОЙ СИСТЕМЫ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2000240"/>
            <a:ext cx="73581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Ортостатическая проба</a:t>
            </a:r>
            <a:endParaRPr lang="ru-RU" sz="2800" u="sng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55576" y="242886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положении сидя нужно подсчитать пульс за 10 секунд и умножить на 6. 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Затем спокойно встать и подсчитать пульс в положении стоя.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23528" y="3429001"/>
            <a:ext cx="832043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Пульс в положении сидя за 10 секунд 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Пульс в положении сидя за 1 мин. ( пульс за 10 сек.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6 =)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                          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Пульс в положении стоя за 10 секунд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Пульс в положении стоя за 1 мин. (пульс за 10 сек.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6 =)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Разница между пульсом стоя за 1 мин. и пульсом сидя за 1 мин.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Вывод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:                                                                                                                               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ПРОБА  С  ПРИСЕДАНИЯМИ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1500174"/>
            <a:ext cx="771530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Подсчитать пульс в покое за 10сек;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выполнить 20 приседаний за 30 сек;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подсчитать пульс за 10 сек.</a:t>
            </a:r>
          </a:p>
          <a:p>
            <a:pPr>
              <a:buFont typeface="Wingdings" pitchFamily="2" charset="2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норме увеличение пульса за первые 10 сек. После нагрузки составляет 5-7 ударов, полностью восстановиться должен за 1,5-2,5 мин.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Время восстановления пульса до исходного уровня к третьей минуте считается хорошим, к 4-5 мин.- удовлетворительным, к 6 мин. и более – неудовлетворительным.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Карточка – задание № 4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1500174"/>
            <a:ext cx="80010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ПРОБА  С  ПРИСЕДАНИЯМИ</a:t>
            </a:r>
          </a:p>
          <a:p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u="sng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71472" y="2285992"/>
            <a:ext cx="62865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Подсчитать пульс в покое за 10сек;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выполнить 20 приседаний за 30 сек;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подсчитать пульс за 10 сек.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3857628"/>
            <a:ext cx="821537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Пульс в покое за 10 сек.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Пульс после нагрузки за 10 сек.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Разница пульса в первые 10 сек. после нагрузки 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Время восстановления пульса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                                 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Вывод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:                                                                                            .</a:t>
            </a:r>
            <a:endParaRPr lang="ru-RU" sz="2400" u="sng" dirty="0"/>
          </a:p>
        </p:txBody>
      </p:sp>
    </p:spTree>
  </p:cSld>
  <p:clrMapOvr>
    <a:masterClrMapping/>
  </p:clrMapOvr>
  <p:transition spd="slow"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ВЫВОД: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1214422"/>
            <a:ext cx="821537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Занятия физическими упражнениями тренируют сердечную мышцу.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Она становится более мощной и сильнее сокращается, выталкивая больше крови в аорту.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Сильно сокращаясь, сердце больше отдыхает.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Поэтому,  у спортсменов, которые систематически тренируются, ЧСС заметно меньше, чем у обычного человека.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Берегите сердце!!!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379</TotalTime>
  <Words>1065</Words>
  <Application>Microsoft Office PowerPoint</Application>
  <PresentationFormat>Экран (4:3)</PresentationFormat>
  <Paragraphs>162</Paragraphs>
  <Slides>14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Справедливость</vt:lpstr>
      <vt:lpstr>РЕГУЛИРОВАНИЕ   ФИЗИЧЕСКОЙ НАГРУЗКИ ПО ПОКАЗАТЕЛЯМ ЧАСТОТЫ СЕРДЕЧНЫХ СОКРАЩЕНИЙ</vt:lpstr>
      <vt:lpstr>ЦЕЛЬ ЗАНЯТИЯ:</vt:lpstr>
      <vt:lpstr>ПУЛЬС</vt:lpstr>
      <vt:lpstr>СПОСОБЫ ИЗМЕРЕНИЯ ПУЛЬСА</vt:lpstr>
      <vt:lpstr>Слайд 5</vt:lpstr>
      <vt:lpstr>Слайд 6</vt:lpstr>
      <vt:lpstr>Как восстанавливается пульс</vt:lpstr>
      <vt:lpstr>ПОДСЧЕТ ПУЛЬСА</vt:lpstr>
      <vt:lpstr>Карточка -  задание № 1</vt:lpstr>
      <vt:lpstr>Карточка – задание № 2</vt:lpstr>
      <vt:lpstr>Карточка – задание № 3</vt:lpstr>
      <vt:lpstr>ПРОБА  С  ПРИСЕДАНИЯМИ</vt:lpstr>
      <vt:lpstr>Карточка – задание № 4</vt:lpstr>
      <vt:lpstr>ВЫВОД: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РЕГУЛИРОВАНИЕ ФИЗИЧЕСКОЙ НАГРУЗКИ</dc:title>
  <dc:creator>Admin</dc:creator>
  <cp:lastModifiedBy>Костян</cp:lastModifiedBy>
  <cp:revision>46</cp:revision>
  <dcterms:created xsi:type="dcterms:W3CDTF">2009-05-26T16:57:36Z</dcterms:created>
  <dcterms:modified xsi:type="dcterms:W3CDTF">2021-10-23T06:07:06Z</dcterms:modified>
</cp:coreProperties>
</file>