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8" r:id="rId2"/>
    <p:sldId id="257" r:id="rId3"/>
    <p:sldId id="263" r:id="rId4"/>
    <p:sldId id="261" r:id="rId5"/>
    <p:sldId id="260" r:id="rId6"/>
    <p:sldId id="266" r:id="rId7"/>
    <p:sldId id="267" r:id="rId8"/>
    <p:sldId id="268" r:id="rId9"/>
    <p:sldId id="269" r:id="rId10"/>
    <p:sldId id="275" r:id="rId11"/>
    <p:sldId id="270" r:id="rId12"/>
    <p:sldId id="276" r:id="rId13"/>
    <p:sldId id="271" r:id="rId14"/>
    <p:sldId id="262" r:id="rId15"/>
    <p:sldId id="273" r:id="rId1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showGuides="1">
      <p:cViewPr varScale="1">
        <p:scale>
          <a:sx n="71" d="100"/>
          <a:sy n="71" d="100"/>
        </p:scale>
        <p:origin x="-96" y="-3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6D652B2-8C6E-419B-8E93-813F678ADC08}" type="datetimeFigureOut">
              <a:rPr lang="ru-RU" smtClean="0"/>
              <a:t>20.02.26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C6DC3D-C717-495C-B489-C044A339A551}" type="slidenum">
              <a:rPr lang="ru-RU" smtClean="0"/>
              <a:t>‹#›</a:t>
            </a:fld>
            <a:endParaRPr lang="ru-RU"/>
          </a:p>
        </p:txBody>
      </p:sp>
    </p:spTree>
    <p:extLst>
      <p:ext uri="{BB962C8B-B14F-4D97-AF65-F5344CB8AC3E}">
        <p14:creationId xmlns:p14="http://schemas.microsoft.com/office/powerpoint/2010/main" val="818648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мещающий образ слайда 1"/>
          <p:cNvSpPr>
            <a:spLocks noGrp="1" noRot="1" noChangeAspect="1"/>
          </p:cNvSpPr>
          <p:nvPr>
            <p:ph type="sldImg" idx="2"/>
          </p:nvPr>
        </p:nvSpPr>
        <p:spPr/>
      </p:sp>
      <p:sp>
        <p:nvSpPr>
          <p:cNvPr id="3" name="Замещающий текст 2"/>
          <p:cNvSpPr>
            <a:spLocks noGrp="1"/>
          </p:cNvSpPr>
          <p:nvPr>
            <p:ph type="body" idx="3"/>
          </p:nvPr>
        </p:nvSpPr>
        <p:spPr/>
        <p:txBody>
          <a:bodyPr/>
          <a:lstStyle/>
          <a:p>
            <a:endParaRPr lang="ru-RU"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2673DCD-2704-49D8-8FC1-3810D347C3F5}" type="datetimeFigureOut">
              <a:rPr lang="ru-RU" smtClean="0"/>
              <a:t>20.02.26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2673DCD-2704-49D8-8FC1-3810D347C3F5}" type="datetimeFigureOut">
              <a:rPr lang="ru-RU" smtClean="0"/>
              <a:t>20.02.26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2673DCD-2704-49D8-8FC1-3810D347C3F5}" type="datetimeFigureOut">
              <a:rPr lang="ru-RU" smtClean="0"/>
              <a:t>20.02.26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2673DCD-2704-49D8-8FC1-3810D347C3F5}" type="datetimeFigureOut">
              <a:rPr lang="ru-RU" smtClean="0"/>
              <a:t>20.02.26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2673DCD-2704-49D8-8FC1-3810D347C3F5}" type="datetimeFigureOut">
              <a:rPr lang="ru-RU" smtClean="0"/>
              <a:t>20.02.26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2673DCD-2704-49D8-8FC1-3810D347C3F5}" type="datetimeFigureOut">
              <a:rPr lang="ru-RU" smtClean="0"/>
              <a:t>20.02.26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2673DCD-2704-49D8-8FC1-3810D347C3F5}" type="datetimeFigureOut">
              <a:rPr lang="ru-RU" smtClean="0"/>
              <a:t>20.02.26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2673DCD-2704-49D8-8FC1-3810D347C3F5}" type="datetimeFigureOut">
              <a:rPr lang="ru-RU" smtClean="0"/>
              <a:t>20.02.26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C2673DCD-2704-49D8-8FC1-3810D347C3F5}" type="datetimeFigureOut">
              <a:rPr lang="ru-RU" smtClean="0"/>
              <a:t>20.02.26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2673DCD-2704-49D8-8FC1-3810D347C3F5}" type="datetimeFigureOut">
              <a:rPr lang="ru-RU" smtClean="0"/>
              <a:t>20.02.26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2673DCD-2704-49D8-8FC1-3810D347C3F5}" type="datetimeFigureOut">
              <a:rPr lang="ru-RU" smtClean="0"/>
              <a:t>20.02.26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CA4F013-E0A2-4A1A-883F-2A77275DA5F8}"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673DCD-2704-49D8-8FC1-3810D347C3F5}" type="datetimeFigureOut">
              <a:rPr lang="ru-RU" smtClean="0"/>
              <a:t>20.02.26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A4F013-E0A2-4A1A-883F-2A77275DA5F8}"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eg"/><Relationship Id="rId3"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 Id="rId3"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8.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 Id="rId3"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png"/><Relationship Id="rId3"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4"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image" Target="../media/image20.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5" descr="md1">
            <a:hlinkClick r:id="" action="ppaction://hlinkshowjump?jump=nextslide"/>
          </p:cNvPr>
          <p:cNvPicPr>
            <a:picLocks noGrp="1" noChangeAspect="1"/>
          </p:cNvPicPr>
          <p:nvPr>
            <p:ph idx="1"/>
          </p:nvPr>
        </p:nvPicPr>
        <p:blipFill>
          <a:blip r:embed="rId2"/>
          <a:stretch>
            <a:fillRect/>
          </a:stretch>
        </p:blipFill>
        <p:spPr>
          <a:xfrm>
            <a:off x="838200" y="283845"/>
            <a:ext cx="4498340" cy="6236335"/>
          </a:xfrm>
          <a:prstGeom prst="rect">
            <a:avLst/>
          </a:prstGeom>
          <a:noFill/>
          <a:ln w="9525">
            <a:noFill/>
          </a:ln>
        </p:spPr>
      </p:pic>
      <p:sp>
        <p:nvSpPr>
          <p:cNvPr id="4" name="Текстовое поле 3"/>
          <p:cNvSpPr txBox="1"/>
          <p:nvPr/>
        </p:nvSpPr>
        <p:spPr>
          <a:xfrm>
            <a:off x="5962650" y="1203960"/>
            <a:ext cx="5198631" cy="4896015"/>
          </a:xfrm>
          <a:prstGeom prst="rect">
            <a:avLst/>
          </a:prstGeom>
          <a:noFill/>
        </p:spPr>
        <p:txBody>
          <a:bodyPr wrap="square" rtlCol="0" anchor="t">
            <a:noAutofit/>
          </a:bodyPr>
          <a:lstStyle/>
          <a:p>
            <a:pPr algn="ctr"/>
            <a:r>
              <a:rPr lang="ru-RU" altLang="en-US" sz="4000" dirty="0">
                <a:ln w="9525" cap="flat" cmpd="sng">
                  <a:solidFill>
                    <a:srgbClr val="CC99FF"/>
                  </a:solidFill>
                  <a:prstDash val="solid"/>
                  <a:headEnd type="none" w="med" len="med"/>
                  <a:tailEnd type="none" w="med" len="med"/>
                </a:ln>
                <a:solidFill>
                  <a:srgbClr val="000090"/>
                </a:solidFill>
                <a:effectLst>
                  <a:outerShdw dist="53882" dir="2699999" algn="ctr" rotWithShape="0">
                    <a:srgbClr val="9999FF">
                      <a:alpha val="79999"/>
                    </a:srgbClr>
                  </a:outerShdw>
                </a:effectLst>
                <a:latin typeface="Times New Roman" panose="02020603050405020304" charset="0"/>
                <a:ea typeface="Times New Roman" panose="02020603050405020304" charset="0"/>
                <a:sym typeface="+mn-ea"/>
              </a:rPr>
              <a:t>Муса (Мустафович Залилов) </a:t>
            </a:r>
            <a:endParaRPr lang="ru-RU" altLang="en-US" sz="4000" dirty="0">
              <a:ln w="9525" cap="flat" cmpd="sng">
                <a:solidFill>
                  <a:srgbClr val="CC99FF"/>
                </a:solidFill>
                <a:prstDash val="solid"/>
                <a:headEnd type="none" w="med" len="med"/>
                <a:tailEnd type="none" w="med" len="med"/>
              </a:ln>
              <a:solidFill>
                <a:srgbClr val="000090"/>
              </a:solidFill>
              <a:effectLst>
                <a:outerShdw dist="53882" dir="2699999" algn="ctr" rotWithShape="0">
                  <a:srgbClr val="9999FF">
                    <a:alpha val="79999"/>
                  </a:srgbClr>
                </a:outerShdw>
              </a:effectLst>
              <a:latin typeface="Times New Roman" panose="02020603050405020304" charset="0"/>
              <a:ea typeface="Times New Roman" panose="02020603050405020304" charset="0"/>
            </a:endParaRPr>
          </a:p>
          <a:p>
            <a:pPr algn="ctr"/>
            <a:r>
              <a:rPr lang="ru-RU" altLang="en-US" sz="4000" dirty="0">
                <a:ln w="9525" cap="flat" cmpd="sng">
                  <a:solidFill>
                    <a:srgbClr val="CC99FF"/>
                  </a:solidFill>
                  <a:prstDash val="solid"/>
                  <a:headEnd type="none" w="med" len="med"/>
                  <a:tailEnd type="none" w="med" len="med"/>
                </a:ln>
                <a:solidFill>
                  <a:srgbClr val="000090"/>
                </a:solidFill>
                <a:effectLst>
                  <a:outerShdw dist="53882" dir="2699999" algn="ctr" rotWithShape="0">
                    <a:srgbClr val="9999FF">
                      <a:alpha val="79999"/>
                    </a:srgbClr>
                  </a:outerShdw>
                </a:effectLst>
                <a:latin typeface="Times New Roman" panose="02020603050405020304" charset="0"/>
                <a:ea typeface="Times New Roman" panose="02020603050405020304" charset="0"/>
                <a:sym typeface="+mn-ea"/>
              </a:rPr>
              <a:t>Джалиль</a:t>
            </a:r>
            <a:br>
              <a:rPr lang="ru-RU" altLang="en-US" sz="4000" dirty="0">
                <a:ln w="9525" cap="flat" cmpd="sng">
                  <a:solidFill>
                    <a:srgbClr val="CC99FF"/>
                  </a:solidFill>
                  <a:prstDash val="solid"/>
                  <a:headEnd type="none" w="med" len="med"/>
                  <a:tailEnd type="none" w="med" len="med"/>
                </a:ln>
                <a:solidFill>
                  <a:srgbClr val="000090"/>
                </a:solidFill>
                <a:effectLst>
                  <a:outerShdw dist="53882" dir="2699999" algn="ctr" rotWithShape="0">
                    <a:srgbClr val="9999FF">
                      <a:alpha val="79999"/>
                    </a:srgbClr>
                  </a:outerShdw>
                </a:effectLst>
                <a:latin typeface="Times New Roman" panose="02020603050405020304" charset="0"/>
                <a:ea typeface="Times New Roman" panose="02020603050405020304" charset="0"/>
                <a:sym typeface="+mn-ea"/>
              </a:rPr>
            </a:br>
            <a:r>
              <a:rPr lang="ru-RU" altLang="en-US" sz="4000" i="1" dirty="0">
                <a:ln w="9525" cap="flat" cmpd="sng">
                  <a:solidFill>
                    <a:srgbClr val="CC99FF"/>
                  </a:solidFill>
                  <a:prstDash val="solid"/>
                  <a:headEnd type="none" w="med" len="med"/>
                  <a:tailEnd type="none" w="med" len="med"/>
                </a:ln>
                <a:solidFill>
                  <a:srgbClr val="000090"/>
                </a:solidFill>
                <a:effectLst>
                  <a:outerShdw dist="53882" dir="2699999" algn="ctr" rotWithShape="0">
                    <a:srgbClr val="9999FF">
                      <a:alpha val="79999"/>
                    </a:srgbClr>
                  </a:outerShdw>
                </a:effectLst>
                <a:latin typeface="Times New Roman" panose="02020603050405020304" charset="0"/>
                <a:ea typeface="Times New Roman" panose="02020603050405020304" charset="0"/>
                <a:sym typeface="+mn-ea"/>
              </a:rPr>
              <a:t>15.02.1906 - </a:t>
            </a:r>
            <a:r>
              <a:rPr lang="ru-RU" altLang="en-US" sz="4000" i="1" dirty="0" smtClean="0">
                <a:ln w="9525" cap="flat" cmpd="sng">
                  <a:solidFill>
                    <a:srgbClr val="CC99FF"/>
                  </a:solidFill>
                  <a:prstDash val="solid"/>
                  <a:headEnd type="none" w="med" len="med"/>
                  <a:tailEnd type="none" w="med" len="med"/>
                </a:ln>
                <a:solidFill>
                  <a:srgbClr val="000090"/>
                </a:solidFill>
                <a:effectLst>
                  <a:outerShdw dist="53882" dir="2699999" algn="ctr" rotWithShape="0">
                    <a:srgbClr val="9999FF">
                      <a:alpha val="79999"/>
                    </a:srgbClr>
                  </a:outerShdw>
                </a:effectLst>
                <a:latin typeface="Times New Roman" panose="02020603050405020304" charset="0"/>
                <a:ea typeface="Times New Roman" panose="02020603050405020304" charset="0"/>
                <a:sym typeface="+mn-ea"/>
              </a:rPr>
              <a:t>25.08.1944</a:t>
            </a:r>
          </a:p>
          <a:p>
            <a:pPr algn="ctr"/>
            <a:endParaRPr lang="ru-RU" altLang="en-US" sz="4000" dirty="0" smtClean="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Times New Roman" panose="02020603050405020304" charset="0"/>
              <a:ea typeface="Times New Roman" panose="02020603050405020304" charset="0"/>
              <a:sym typeface="+mn-ea"/>
            </a:endParaRPr>
          </a:p>
          <a:p>
            <a:pPr algn="ctr"/>
            <a:r>
              <a:rPr lang="ru-RU" altLang="en-US" sz="4000" b="1" dirty="0" smtClean="0">
                <a:ln w="9525" cap="flat" cmpd="sng">
                  <a:solidFill>
                    <a:srgbClr val="CC99FF"/>
                  </a:solidFill>
                  <a:prstDash val="solid"/>
                  <a:headEnd type="none" w="med" len="med"/>
                  <a:tailEnd type="none" w="med" len="med"/>
                </a:ln>
                <a:solidFill>
                  <a:srgbClr val="660066"/>
                </a:solidFill>
                <a:effectLst>
                  <a:outerShdw dist="53882" dir="2699999" algn="ctr" rotWithShape="0">
                    <a:srgbClr val="9999FF">
                      <a:alpha val="79999"/>
                    </a:srgbClr>
                  </a:outerShdw>
                </a:effectLst>
                <a:latin typeface="Times New Roman" panose="02020603050405020304" charset="0"/>
                <a:ea typeface="Times New Roman" panose="02020603050405020304" charset="0"/>
                <a:sym typeface="+mn-ea"/>
              </a:rPr>
              <a:t>«Песня меня научила свободе…»</a:t>
            </a:r>
            <a:endParaRPr lang="ru-RU" altLang="en-US" sz="4000" b="1" dirty="0">
              <a:ln w="9525" cap="flat" cmpd="sng">
                <a:solidFill>
                  <a:srgbClr val="CC99FF"/>
                </a:solidFill>
                <a:prstDash val="solid"/>
                <a:headEnd type="none" w="med" len="med"/>
                <a:tailEnd type="none" w="med" len="med"/>
              </a:ln>
              <a:solidFill>
                <a:srgbClr val="660066"/>
              </a:solidFill>
              <a:effectLst>
                <a:outerShdw dist="53882" dir="2699999" algn="ctr" rotWithShape="0">
                  <a:srgbClr val="9999FF">
                    <a:alpha val="79999"/>
                  </a:srgbClr>
                </a:outerShdw>
              </a:effectLst>
              <a:latin typeface="Times New Roman" panose="02020603050405020304" charset="0"/>
              <a:ea typeface="Times New Roman" panose="02020603050405020304" charset="0"/>
              <a:sym typeface="+mn-ea"/>
            </a:endParaRPr>
          </a:p>
          <a:p>
            <a:pPr algn="ctr"/>
            <a:endParaRPr lang="ru-RU" altLang="en-US" sz="4000" dirty="0">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Times New Roman" panose="02020603050405020304" charset="0"/>
              <a:ea typeface="Times New Roman" panose="02020603050405020304" charset="0"/>
              <a:sym typeface="+mn-e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6550" y="5689600"/>
            <a:ext cx="11282045" cy="1009650"/>
          </a:xfrm>
        </p:spPr>
        <p:txBody>
          <a:bodyPr>
            <a:normAutofit fontScale="90000"/>
          </a:bodyPr>
          <a:lstStyle/>
          <a:p>
            <a:r>
              <a:rPr lang="ru-RU" altLang="en-US" sz="2000" dirty="0" smtClean="0">
                <a:latin typeface="Times New Roman" panose="02020603050405020304" charset="0"/>
                <a:cs typeface="Times New Roman" panose="02020603050405020304" charset="0"/>
              </a:rPr>
              <a:t>       6 </a:t>
            </a:r>
            <a:r>
              <a:rPr lang="ru-RU" altLang="en-US" sz="2000" dirty="0">
                <a:latin typeface="Times New Roman" panose="02020603050405020304" charset="0"/>
                <a:cs typeface="Times New Roman" panose="02020603050405020304" charset="0"/>
              </a:rPr>
              <a:t>февраля 2026г в Республиканской детской библиотеке имени Роберта Миннуллина состоялось значимое мероприятие, посвященное 120-летию со дня рождения великого татарского поэта-героя Мусы </a:t>
            </a:r>
            <a:r>
              <a:rPr lang="ru-RU" altLang="en-US" sz="2000" dirty="0" err="1">
                <a:latin typeface="Times New Roman" panose="02020603050405020304" charset="0"/>
                <a:cs typeface="Times New Roman" panose="02020603050405020304" charset="0"/>
              </a:rPr>
              <a:t>Джлиля</a:t>
            </a:r>
            <a:r>
              <a:rPr lang="ru-RU" altLang="en-US" sz="2000" dirty="0">
                <a:latin typeface="Times New Roman" panose="02020603050405020304" charset="0"/>
                <a:cs typeface="Times New Roman" panose="02020603050405020304" charset="0"/>
              </a:rPr>
              <a:t> - был открыт литературный уголок «Песня меня научила свободе...»</a:t>
            </a:r>
            <a:br>
              <a:rPr lang="ru-RU" altLang="en-US" sz="2000" dirty="0">
                <a:latin typeface="Times New Roman" panose="02020603050405020304" charset="0"/>
                <a:cs typeface="Times New Roman" panose="02020603050405020304" charset="0"/>
              </a:rPr>
            </a:br>
            <a:r>
              <a:rPr lang="ru-RU" altLang="en-US" sz="2000" dirty="0" smtClean="0">
                <a:latin typeface="Times New Roman" panose="02020603050405020304" charset="0"/>
                <a:cs typeface="Times New Roman" panose="02020603050405020304" charset="0"/>
              </a:rPr>
              <a:t>         На </a:t>
            </a:r>
            <a:r>
              <a:rPr lang="ru-RU" altLang="en-US" sz="2000" dirty="0">
                <a:latin typeface="Times New Roman" panose="02020603050405020304" charset="0"/>
                <a:cs typeface="Times New Roman" panose="02020603050405020304" charset="0"/>
              </a:rPr>
              <a:t>выставке-уголке были представлены бессмертные книги поэта, фотографии и научные труды исследователей его творчества.</a:t>
            </a:r>
          </a:p>
        </p:txBody>
      </p:sp>
      <p:pic>
        <p:nvPicPr>
          <p:cNvPr id="4" name="Замещающее содержимое 3"/>
          <p:cNvPicPr>
            <a:picLocks noGrp="1" noChangeAspect="1"/>
          </p:cNvPicPr>
          <p:nvPr>
            <p:ph idx="1"/>
          </p:nvPr>
        </p:nvPicPr>
        <p:blipFill>
          <a:blip r:embed="rId2"/>
          <a:stretch>
            <a:fillRect/>
          </a:stretch>
        </p:blipFill>
        <p:spPr>
          <a:xfrm>
            <a:off x="3891080" y="365125"/>
            <a:ext cx="3860800" cy="514921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5460" y="365125"/>
            <a:ext cx="5014595" cy="1325880"/>
          </a:xfrm>
        </p:spPr>
        <p:txBody>
          <a:bodyPr>
            <a:normAutofit fontScale="90000"/>
          </a:bodyPr>
          <a:lstStyle/>
          <a:p>
            <a:pPr>
              <a:lnSpc>
                <a:spcPct val="150000"/>
              </a:lnSpc>
            </a:pPr>
            <a:r>
              <a:rPr lang="ru-RU" altLang="en-US" sz="2665">
                <a:latin typeface="Times New Roman" panose="02020603050405020304" charset="0"/>
                <a:cs typeface="Times New Roman" panose="02020603050405020304" charset="0"/>
              </a:rPr>
              <a:t>Родился в деревне Мустафино Оренбургской Губернии </a:t>
            </a:r>
            <a:r>
              <a:rPr lang="en-US" altLang="en-US" sz="2665">
                <a:latin typeface="Times New Roman" panose="02020603050405020304" charset="0"/>
                <a:cs typeface="Times New Roman" panose="02020603050405020304" charset="0"/>
              </a:rPr>
              <a:t>шестым</a:t>
            </a:r>
            <a:r>
              <a:rPr lang="en-US" altLang="ru-RU" sz="2665">
                <a:latin typeface="Times New Roman" panose="02020603050405020304" charset="0"/>
                <a:cs typeface="Times New Roman" panose="02020603050405020304" charset="0"/>
              </a:rPr>
              <a:t> </a:t>
            </a:r>
            <a:r>
              <a:rPr lang="en-US" altLang="en-US" sz="2665">
                <a:latin typeface="Times New Roman" panose="02020603050405020304" charset="0"/>
                <a:cs typeface="Times New Roman" panose="02020603050405020304" charset="0"/>
              </a:rPr>
              <a:t>ребёнком</a:t>
            </a:r>
            <a:r>
              <a:rPr lang="en-US" altLang="ru-RU" sz="2665">
                <a:latin typeface="Times New Roman" panose="02020603050405020304" charset="0"/>
                <a:cs typeface="Times New Roman" panose="02020603050405020304" charset="0"/>
              </a:rPr>
              <a:t> </a:t>
            </a:r>
            <a:r>
              <a:rPr lang="en-US" altLang="en-US" sz="2665">
                <a:latin typeface="Times New Roman" panose="02020603050405020304" charset="0"/>
                <a:cs typeface="Times New Roman" panose="02020603050405020304" charset="0"/>
              </a:rPr>
              <a:t>в</a:t>
            </a:r>
            <a:r>
              <a:rPr lang="en-US" altLang="ru-RU" sz="2665">
                <a:latin typeface="Times New Roman" panose="02020603050405020304" charset="0"/>
                <a:cs typeface="Times New Roman" panose="02020603050405020304" charset="0"/>
              </a:rPr>
              <a:t> </a:t>
            </a:r>
            <a:r>
              <a:rPr lang="en-US" altLang="en-US" sz="2665">
                <a:latin typeface="Times New Roman" panose="02020603050405020304" charset="0"/>
                <a:cs typeface="Times New Roman" panose="02020603050405020304" charset="0"/>
              </a:rPr>
              <a:t>семье</a:t>
            </a:r>
            <a:r>
              <a:rPr lang="ru-RU" altLang="en-US" sz="2665">
                <a:latin typeface="Times New Roman" panose="02020603050405020304" charset="0"/>
                <a:cs typeface="Times New Roman" panose="02020603050405020304" charset="0"/>
              </a:rPr>
              <a:t>.</a:t>
            </a:r>
          </a:p>
        </p:txBody>
      </p:sp>
      <p:pic>
        <p:nvPicPr>
          <p:cNvPr id="40964" name="Picture 4" descr="Изображение 031"/>
          <p:cNvPicPr>
            <a:picLocks noGrp="1" noChangeAspect="1"/>
          </p:cNvPicPr>
          <p:nvPr>
            <p:ph idx="1"/>
          </p:nvPr>
        </p:nvPicPr>
        <p:blipFill>
          <a:blip r:embed="rId2"/>
          <a:stretch>
            <a:fillRect/>
          </a:stretch>
        </p:blipFill>
        <p:spPr>
          <a:xfrm>
            <a:off x="368300" y="270510"/>
            <a:ext cx="5882005" cy="4701540"/>
          </a:xfrm>
          <a:prstGeom prst="rect">
            <a:avLst/>
          </a:prstGeom>
          <a:noFill/>
          <a:ln w="9525">
            <a:noFill/>
          </a:ln>
        </p:spPr>
      </p:pic>
      <p:pic>
        <p:nvPicPr>
          <p:cNvPr id="39940" name="Picture 4" descr="деревнякопирование"/>
          <p:cNvPicPr>
            <a:picLocks noChangeAspect="1"/>
          </p:cNvPicPr>
          <p:nvPr/>
        </p:nvPicPr>
        <p:blipFill>
          <a:blip r:embed="rId3"/>
          <a:stretch>
            <a:fillRect/>
          </a:stretch>
        </p:blipFill>
        <p:spPr>
          <a:xfrm>
            <a:off x="6250940" y="3325495"/>
            <a:ext cx="5724525" cy="3429000"/>
          </a:xfrm>
          <a:prstGeom prst="rect">
            <a:avLst/>
          </a:prstGeom>
          <a:noFill/>
          <a:ln w="9525" cap="flat" cmpd="sng">
            <a:solidFill>
              <a:srgbClr val="000066"/>
            </a:solidFill>
            <a:prstDash val="solid"/>
            <a:miter/>
            <a:headEnd type="none" w="med" len="med"/>
            <a:tailEnd type="none" w="med" len="med"/>
          </a:ln>
        </p:spPr>
      </p:pic>
      <p:sp>
        <p:nvSpPr>
          <p:cNvPr id="4" name="Текстовое поле 3"/>
          <p:cNvSpPr txBox="1"/>
          <p:nvPr/>
        </p:nvSpPr>
        <p:spPr>
          <a:xfrm>
            <a:off x="608965" y="5308600"/>
            <a:ext cx="5169535" cy="898525"/>
          </a:xfrm>
          <a:prstGeom prst="rect">
            <a:avLst/>
          </a:prstGeom>
          <a:noFill/>
        </p:spPr>
        <p:txBody>
          <a:bodyPr wrap="square" rtlCol="0">
            <a:noAutofit/>
          </a:bodyPr>
          <a:lstStyle/>
          <a:p>
            <a:r>
              <a:rPr lang="ru-RU" altLang="en-US" sz="2400">
                <a:latin typeface="Times New Roman" panose="02020603050405020304" charset="0"/>
                <a:cs typeface="Times New Roman" panose="02020603050405020304" charset="0"/>
              </a:rPr>
              <a:t>Экспозиция в музее М.Джалиля в деревне Мустафино</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fade">
                                      <p:cBhvr>
                                        <p:cTn id="7" dur="500"/>
                                        <p:tgtEl>
                                          <p:spTgt spid="40964"/>
                                        </p:tgtEl>
                                      </p:cBhvr>
                                    </p:animEffect>
                                    <p:anim calcmode="lin" valueType="num">
                                      <p:cBhvr>
                                        <p:cTn id="8" dur="500" fill="hold"/>
                                        <p:tgtEl>
                                          <p:spTgt spid="40964"/>
                                        </p:tgtEl>
                                        <p:attrNameLst>
                                          <p:attrName>style.rotation</p:attrName>
                                        </p:attrNameLst>
                                      </p:cBhvr>
                                      <p:tavLst>
                                        <p:tav tm="0">
                                          <p:val>
                                            <p:fltVal val="0"/>
                                          </p:val>
                                        </p:tav>
                                        <p:tav tm="100000">
                                          <p:val>
                                            <p:fltVal val="0"/>
                                          </p:val>
                                        </p:tav>
                                      </p:tavLst>
                                    </p:anim>
                                    <p:anim calcmode="lin" valueType="num">
                                      <p:cBhvr>
                                        <p:cTn id="9" dur="500" fill="hold"/>
                                        <p:tgtEl>
                                          <p:spTgt spid="40964"/>
                                        </p:tgtEl>
                                        <p:attrNameLst>
                                          <p:attrName>ppt_h</p:attrName>
                                        </p:attrNameLst>
                                      </p:cBhvr>
                                      <p:tavLst>
                                        <p:tav tm="0">
                                          <p:val>
                                            <p:fltVal val="0"/>
                                          </p:val>
                                        </p:tav>
                                        <p:tav tm="100000">
                                          <p:val>
                                            <p:strVal val="#ppt_h"/>
                                          </p:val>
                                        </p:tav>
                                      </p:tavLst>
                                    </p:anim>
                                    <p:anim calcmode="lin" valueType="num">
                                      <p:cBhvr>
                                        <p:cTn id="10" dur="500" fill="hold"/>
                                        <p:tgtEl>
                                          <p:spTgt spid="40964"/>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13" presetClass="entr" presetSubtype="16" fill="hold" nodeType="clickEffect">
                                  <p:stCondLst>
                                    <p:cond delay="0"/>
                                  </p:stCondLst>
                                  <p:childTnLst>
                                    <p:set>
                                      <p:cBhvr>
                                        <p:cTn id="14" dur="1" fill="hold">
                                          <p:stCondLst>
                                            <p:cond delay="0"/>
                                          </p:stCondLst>
                                        </p:cTn>
                                        <p:tgtEl>
                                          <p:spTgt spid="39940"/>
                                        </p:tgtEl>
                                        <p:attrNameLst>
                                          <p:attrName>style.visibility</p:attrName>
                                        </p:attrNameLst>
                                      </p:cBhvr>
                                      <p:to>
                                        <p:strVal val="visible"/>
                                      </p:to>
                                    </p:set>
                                    <p:animEffect transition="in" filter="plus(in)">
                                      <p:cBhvr>
                                        <p:cTn id="15" dur="500"/>
                                        <p:tgtEl>
                                          <p:spTgt spid="399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30840" cy="1325245"/>
          </a:xfrm>
        </p:spPr>
        <p:txBody>
          <a:bodyPr>
            <a:normAutofit/>
          </a:bodyPr>
          <a:lstStyle/>
          <a:p>
            <a:r>
              <a:rPr lang="ru-RU" altLang="en-US" b="1" i="1" dirty="0">
                <a:effectLst>
                  <a:outerShdw blurRad="38100" dist="38100" dir="2700000">
                    <a:srgbClr val="000000"/>
                  </a:outerShdw>
                </a:effectLst>
                <a:latin typeface="Times New Roman" panose="02020603050405020304" charset="0"/>
                <a:ea typeface="+mn-ea"/>
                <a:cs typeface="Times New Roman" panose="02020603050405020304" charset="0"/>
                <a:sym typeface="+mn-ea"/>
              </a:rPr>
              <a:t>                   </a:t>
            </a:r>
            <a:r>
              <a:rPr lang="en-US" altLang="x-none" b="1" dirty="0">
                <a:effectLst>
                  <a:outerShdw blurRad="38100" dist="38100" dir="2700000">
                    <a:srgbClr val="000000"/>
                  </a:outerShdw>
                </a:effectLst>
                <a:latin typeface="Times New Roman" panose="02020603050405020304" charset="0"/>
                <a:ea typeface="+mn-ea"/>
                <a:cs typeface="Times New Roman" panose="02020603050405020304" charset="0"/>
                <a:sym typeface="+mn-ea"/>
              </a:rPr>
              <a:t>Родители писателя </a:t>
            </a:r>
            <a:r>
              <a:rPr lang="en-US" altLang="x-none" b="1" dirty="0">
                <a:effectLst>
                  <a:outerShdw blurRad="38100" dist="38100" dir="2700000">
                    <a:srgbClr val="000000"/>
                  </a:outerShdw>
                </a:effectLst>
                <a:latin typeface="Times New Roman" panose="02020603050405020304" charset="0"/>
                <a:ea typeface="+mn-ea"/>
                <a:cs typeface="Times New Roman" panose="02020603050405020304" charset="0"/>
              </a:rPr>
              <a:t/>
            </a:r>
            <a:br>
              <a:rPr lang="en-US" altLang="x-none" b="1" dirty="0">
                <a:effectLst>
                  <a:outerShdw blurRad="38100" dist="38100" dir="2700000">
                    <a:srgbClr val="000000"/>
                  </a:outerShdw>
                </a:effectLst>
                <a:latin typeface="Times New Roman" panose="02020603050405020304" charset="0"/>
                <a:ea typeface="+mn-ea"/>
                <a:cs typeface="Times New Roman" panose="02020603050405020304" charset="0"/>
              </a:rPr>
            </a:br>
            <a:r>
              <a:rPr lang="en-US" altLang="x-none" b="1" dirty="0">
                <a:effectLst>
                  <a:outerShdw blurRad="38100" dist="38100" dir="2700000">
                    <a:srgbClr val="000000"/>
                  </a:outerShdw>
                </a:effectLst>
                <a:latin typeface="Times New Roman" panose="02020603050405020304" charset="0"/>
                <a:ea typeface="+mn-ea"/>
                <a:cs typeface="Times New Roman" panose="02020603050405020304" charset="0"/>
                <a:sym typeface="+mn-ea"/>
              </a:rPr>
              <a:t>  </a:t>
            </a:r>
            <a:r>
              <a:rPr lang="ru-RU" altLang="en-US" b="1" dirty="0">
                <a:effectLst>
                  <a:outerShdw blurRad="38100" dist="38100" dir="2700000">
                    <a:srgbClr val="000000"/>
                  </a:outerShdw>
                </a:effectLst>
                <a:latin typeface="Times New Roman" panose="02020603050405020304" charset="0"/>
                <a:ea typeface="+mn-ea"/>
                <a:cs typeface="Times New Roman" panose="02020603050405020304" charset="0"/>
                <a:sym typeface="+mn-ea"/>
              </a:rPr>
              <a:t>   </a:t>
            </a:r>
            <a:r>
              <a:rPr lang="en-US" altLang="x-none" b="1" dirty="0">
                <a:effectLst>
                  <a:outerShdw blurRad="38100" dist="38100" dir="2700000">
                    <a:srgbClr val="000000"/>
                  </a:outerShdw>
                </a:effectLst>
                <a:latin typeface="Times New Roman" panose="02020603050405020304" charset="0"/>
                <a:ea typeface="+mn-ea"/>
                <a:cs typeface="Times New Roman" panose="02020603050405020304" charset="0"/>
                <a:sym typeface="+mn-ea"/>
              </a:rPr>
              <a:t>Отец  Мостафа и </a:t>
            </a:r>
            <a:r>
              <a:rPr lang="ru-RU" altLang="en-US" b="1" dirty="0">
                <a:effectLst>
                  <a:outerShdw blurRad="38100" dist="38100" dir="2700000">
                    <a:srgbClr val="000000"/>
                  </a:outerShdw>
                </a:effectLst>
                <a:latin typeface="Times New Roman" panose="02020603050405020304" charset="0"/>
                <a:ea typeface="+mn-ea"/>
                <a:cs typeface="Times New Roman" panose="02020603050405020304" charset="0"/>
                <a:sym typeface="+mn-ea"/>
              </a:rPr>
              <a:t>  </a:t>
            </a:r>
            <a:r>
              <a:rPr lang="en-US" altLang="x-none" b="1" dirty="0">
                <a:effectLst>
                  <a:outerShdw blurRad="38100" dist="38100" dir="2700000">
                    <a:srgbClr val="000000"/>
                  </a:outerShdw>
                </a:effectLst>
                <a:latin typeface="Times New Roman" panose="02020603050405020304" charset="0"/>
                <a:ea typeface="+mn-ea"/>
                <a:cs typeface="Times New Roman" panose="02020603050405020304" charset="0"/>
                <a:sym typeface="+mn-ea"/>
              </a:rPr>
              <a:t>мать Рахим</a:t>
            </a:r>
            <a:r>
              <a:rPr b="1" dirty="0">
                <a:effectLst>
                  <a:outerShdw blurRad="38100" dist="38100" dir="2700000">
                    <a:srgbClr val="000000"/>
                  </a:outerShdw>
                </a:effectLst>
                <a:latin typeface="Times New Roman" panose="02020603050405020304" charset="0"/>
                <a:ea typeface="+mn-ea"/>
                <a:cs typeface="Times New Roman" panose="02020603050405020304" charset="0"/>
                <a:sym typeface="+mn-ea"/>
              </a:rPr>
              <a:t>а</a:t>
            </a:r>
            <a:endParaRPr lang="ru-RU" altLang="en-US"/>
          </a:p>
        </p:txBody>
      </p:sp>
      <p:pic>
        <p:nvPicPr>
          <p:cNvPr id="41987" name="Picture 3" descr="отецкопирование"/>
          <p:cNvPicPr>
            <a:picLocks noGrp="1" noChangeAspect="1"/>
          </p:cNvPicPr>
          <p:nvPr>
            <p:ph idx="1"/>
          </p:nvPr>
        </p:nvPicPr>
        <p:blipFill>
          <a:blip r:embed="rId2"/>
          <a:stretch>
            <a:fillRect/>
          </a:stretch>
        </p:blipFill>
        <p:spPr>
          <a:xfrm>
            <a:off x="1264285" y="1681518"/>
            <a:ext cx="3266440" cy="4614507"/>
          </a:xfrm>
          <a:prstGeom prst="rect">
            <a:avLst/>
          </a:prstGeom>
          <a:noFill/>
          <a:ln w="9525">
            <a:noFill/>
          </a:ln>
        </p:spPr>
      </p:pic>
      <p:pic>
        <p:nvPicPr>
          <p:cNvPr id="41988" name="Picture 4" descr="матькопирование"/>
          <p:cNvPicPr>
            <a:picLocks noChangeAspect="1"/>
          </p:cNvPicPr>
          <p:nvPr/>
        </p:nvPicPr>
        <p:blipFill>
          <a:blip r:embed="rId3"/>
          <a:srcRect/>
          <a:stretch>
            <a:fillRect/>
          </a:stretch>
        </p:blipFill>
        <p:spPr>
          <a:xfrm>
            <a:off x="5747385" y="1704340"/>
            <a:ext cx="3796665" cy="4591685"/>
          </a:xfrm>
          <a:prstGeom prst="rect">
            <a:avLst/>
          </a:prstGeom>
          <a:noFill/>
          <a:ln w="9525">
            <a:noFill/>
            <a:miter lim="800000"/>
            <a:headEnd/>
            <a:tailEnd/>
          </a:ln>
          <a:effectLst/>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dissolve">
                                      <p:cBhvr>
                                        <p:cTn id="7" dur="500"/>
                                        <p:tgtEl>
                                          <p:spTgt spid="4198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iterate type="lt">
                                    <p:tmPct val="5000"/>
                                  </p:iterate>
                                  <p:childTnLst>
                                    <p:set>
                                      <p:cBhvr>
                                        <p:cTn id="11" dur="1" fill="hold">
                                          <p:stCondLst>
                                            <p:cond delay="0"/>
                                          </p:stCondLst>
                                        </p:cTn>
                                        <p:tgtEl>
                                          <p:spTgt spid="41988"/>
                                        </p:tgtEl>
                                        <p:attrNameLst>
                                          <p:attrName>style.visibility</p:attrName>
                                        </p:attrNameLst>
                                      </p:cBhvr>
                                      <p:to>
                                        <p:strVal val="visible"/>
                                      </p:to>
                                    </p:set>
                                    <p:anim calcmode="lin" valueType="num">
                                      <p:cBhvr>
                                        <p:cTn id="12" dur="500" fill="hold"/>
                                        <p:tgtEl>
                                          <p:spTgt spid="41988"/>
                                        </p:tgtEl>
                                        <p:attrNameLst>
                                          <p:attrName>ppt_w</p:attrName>
                                        </p:attrNameLst>
                                      </p:cBhvr>
                                      <p:tavLst>
                                        <p:tav tm="0">
                                          <p:val>
                                            <p:fltVal val="0"/>
                                          </p:val>
                                        </p:tav>
                                        <p:tav tm="100000">
                                          <p:val>
                                            <p:strVal val="#ppt_w"/>
                                          </p:val>
                                        </p:tav>
                                      </p:tavLst>
                                    </p:anim>
                                    <p:anim calcmode="lin" valueType="num">
                                      <p:cBhvr>
                                        <p:cTn id="13" dur="500" fill="hold"/>
                                        <p:tgtEl>
                                          <p:spTgt spid="41988"/>
                                        </p:tgtEl>
                                        <p:attrNameLst>
                                          <p:attrName>ppt_h</p:attrName>
                                        </p:attrNameLst>
                                      </p:cBhvr>
                                      <p:tavLst>
                                        <p:tav tm="0">
                                          <p:val>
                                            <p:fltVal val="0"/>
                                          </p:val>
                                        </p:tav>
                                        <p:tav tm="100000">
                                          <p:val>
                                            <p:strVal val="#ppt_h"/>
                                          </p:val>
                                        </p:tav>
                                      </p:tavLst>
                                    </p:anim>
                                    <p:anim calcmode="lin" valueType="num">
                                      <p:cBhvr>
                                        <p:cTn id="14" dur="500" fill="hold"/>
                                        <p:tgtEl>
                                          <p:spTgt spid="41988"/>
                                        </p:tgtEl>
                                        <p:attrNameLst>
                                          <p:attrName>style.rotation</p:attrName>
                                        </p:attrNameLst>
                                      </p:cBhvr>
                                      <p:tavLst>
                                        <p:tav tm="0">
                                          <p:val>
                                            <p:fltVal val="0"/>
                                          </p:val>
                                        </p:tav>
                                        <p:tav tm="100000">
                                          <p:val>
                                            <p:fltVal val="0"/>
                                          </p:val>
                                        </p:tav>
                                      </p:tavLst>
                                    </p:anim>
                                    <p:animEffect transition="in" filter="fade">
                                      <p:cBhvr>
                                        <p:cTn id="15" dur="500"/>
                                        <p:tgtEl>
                                          <p:spTgt spid="41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ltLang="en-US"/>
          </a:p>
        </p:txBody>
      </p:sp>
      <p:pic>
        <p:nvPicPr>
          <p:cNvPr id="7172" name="Picture 5" descr="сканирование0012"/>
          <p:cNvPicPr>
            <a:picLocks noGrp="1" noChangeAspect="1"/>
          </p:cNvPicPr>
          <p:nvPr>
            <p:ph idx="1"/>
          </p:nvPr>
        </p:nvPicPr>
        <p:blipFill>
          <a:blip r:embed="rId2"/>
          <a:stretch>
            <a:fillRect/>
          </a:stretch>
        </p:blipFill>
        <p:spPr>
          <a:xfrm>
            <a:off x="3611880" y="365125"/>
            <a:ext cx="7710170" cy="3810000"/>
          </a:xfrm>
          <a:prstGeom prst="rect">
            <a:avLst/>
          </a:prstGeom>
          <a:noFill/>
          <a:ln w="9525">
            <a:noFill/>
          </a:ln>
        </p:spPr>
      </p:pic>
      <p:pic>
        <p:nvPicPr>
          <p:cNvPr id="7171" name="Picture 4" descr="сканирование0011"/>
          <p:cNvPicPr>
            <a:picLocks noGrp="1" noChangeAspect="1"/>
          </p:cNvPicPr>
          <p:nvPr>
            <p:ph type="body" idx="4294967295"/>
          </p:nvPr>
        </p:nvPicPr>
        <p:blipFill>
          <a:blip r:embed="rId3"/>
          <a:srcRect/>
          <a:stretch>
            <a:fillRect/>
          </a:stretch>
        </p:blipFill>
        <p:spPr>
          <a:xfrm>
            <a:off x="838200" y="365125"/>
            <a:ext cx="2773680" cy="5832475"/>
          </a:xfrm>
        </p:spPr>
      </p:pic>
      <p:sp>
        <p:nvSpPr>
          <p:cNvPr id="4" name="Текстовое поле 3"/>
          <p:cNvSpPr txBox="1"/>
          <p:nvPr/>
        </p:nvSpPr>
        <p:spPr>
          <a:xfrm>
            <a:off x="3611245" y="4291330"/>
            <a:ext cx="7742555" cy="2004695"/>
          </a:xfrm>
          <a:prstGeom prst="rect">
            <a:avLst/>
          </a:prstGeom>
          <a:noFill/>
        </p:spPr>
        <p:txBody>
          <a:bodyPr wrap="square" rtlCol="0">
            <a:noAutofit/>
          </a:bodyPr>
          <a:lstStyle/>
          <a:p>
            <a:r>
              <a:rPr lang="en-US" altLang="en-US" sz="2000"/>
              <a:t>В</a:t>
            </a:r>
            <a:r>
              <a:rPr lang="en-US" altLang="ru-RU" sz="2000"/>
              <a:t> 10—11 </a:t>
            </a:r>
            <a:r>
              <a:rPr lang="en-US" altLang="en-US" sz="2000"/>
              <a:t>лет</a:t>
            </a:r>
            <a:r>
              <a:rPr lang="en-US" altLang="ru-RU" sz="2000"/>
              <a:t> </a:t>
            </a:r>
            <a:r>
              <a:rPr lang="en-US" altLang="en-US" sz="2000"/>
              <a:t>начал</a:t>
            </a:r>
            <a:r>
              <a:rPr lang="en-US" altLang="ru-RU" sz="2000"/>
              <a:t> </a:t>
            </a:r>
            <a:r>
              <a:rPr lang="en-US" altLang="en-US" sz="2000"/>
              <a:t>писать</a:t>
            </a:r>
            <a:r>
              <a:rPr lang="en-US" altLang="ru-RU" sz="2000"/>
              <a:t> </a:t>
            </a:r>
            <a:r>
              <a:rPr lang="en-US" altLang="en-US" sz="2000"/>
              <a:t>стихи</a:t>
            </a:r>
            <a:r>
              <a:rPr lang="en-US" altLang="ru-RU" sz="2000"/>
              <a:t>, </a:t>
            </a:r>
            <a:r>
              <a:rPr lang="en-US" altLang="en-US" sz="2000"/>
              <a:t>но</a:t>
            </a:r>
            <a:r>
              <a:rPr lang="en-US" altLang="ru-RU" sz="2000"/>
              <a:t> </a:t>
            </a:r>
            <a:r>
              <a:rPr lang="en-US" altLang="en-US" sz="2000"/>
              <a:t>они</a:t>
            </a:r>
            <a:r>
              <a:rPr lang="en-US" altLang="ru-RU" sz="2000"/>
              <a:t> </a:t>
            </a:r>
            <a:r>
              <a:rPr lang="en-US" altLang="en-US" sz="2000"/>
              <a:t>были</a:t>
            </a:r>
            <a:r>
              <a:rPr lang="en-US" altLang="ru-RU" sz="2000"/>
              <a:t> </a:t>
            </a:r>
            <a:r>
              <a:rPr lang="en-US" altLang="en-US" sz="2000"/>
              <a:t>утеряны</a:t>
            </a:r>
            <a:r>
              <a:rPr lang="en-US" altLang="ru-RU" sz="2000"/>
              <a:t>. </a:t>
            </a:r>
            <a:r>
              <a:rPr lang="en-US" altLang="en-US" sz="2000"/>
              <a:t>Первое</a:t>
            </a:r>
            <a:r>
              <a:rPr lang="en-US" altLang="ru-RU" sz="2000"/>
              <a:t> </a:t>
            </a:r>
            <a:r>
              <a:rPr lang="en-US" altLang="en-US" sz="2000"/>
              <a:t>сохранившееся</a:t>
            </a:r>
            <a:r>
              <a:rPr lang="en-US" altLang="ru-RU" sz="2000"/>
              <a:t> </a:t>
            </a:r>
            <a:r>
              <a:rPr lang="en-US" altLang="en-US" sz="2000"/>
              <a:t>стихотворение</a:t>
            </a:r>
            <a:r>
              <a:rPr lang="en-US" altLang="ru-RU" sz="2000"/>
              <a:t> (</a:t>
            </a:r>
            <a:r>
              <a:rPr lang="en-US" altLang="en-US" sz="2000"/>
              <a:t>«Бәхет»</a:t>
            </a:r>
            <a:r>
              <a:rPr lang="en-US" altLang="ru-RU" sz="2000"/>
              <a:t>) </a:t>
            </a:r>
            <a:r>
              <a:rPr lang="en-US" altLang="en-US" sz="2000"/>
              <a:t>было</a:t>
            </a:r>
            <a:r>
              <a:rPr lang="en-US" altLang="ru-RU" sz="2000"/>
              <a:t> </a:t>
            </a:r>
            <a:r>
              <a:rPr lang="en-US" altLang="en-US" sz="2000"/>
              <a:t>написано</a:t>
            </a:r>
            <a:r>
              <a:rPr lang="en-US" altLang="ru-RU" sz="2000"/>
              <a:t> </a:t>
            </a:r>
            <a:r>
              <a:rPr lang="en-US" altLang="en-US" sz="2000"/>
              <a:t>им</a:t>
            </a:r>
            <a:r>
              <a:rPr lang="en-US" altLang="ru-RU" sz="2000"/>
              <a:t> </a:t>
            </a:r>
            <a:r>
              <a:rPr lang="en-US" altLang="en-US" sz="2000"/>
              <a:t>в</a:t>
            </a:r>
            <a:r>
              <a:rPr lang="en-US" altLang="ru-RU" sz="2000"/>
              <a:t> 13 </a:t>
            </a:r>
            <a:r>
              <a:rPr lang="en-US" altLang="en-US" sz="2000"/>
              <a:t>лет</a:t>
            </a:r>
            <a:r>
              <a:rPr lang="en-US" altLang="ru-RU" sz="2000"/>
              <a:t>.</a:t>
            </a:r>
            <a:br>
              <a:rPr lang="en-US" altLang="ru-RU" sz="2000"/>
            </a:br>
            <a:r>
              <a:rPr lang="en-US" altLang="en-US" sz="2000"/>
              <a:t>После</a:t>
            </a:r>
            <a:r>
              <a:rPr lang="en-US" altLang="ru-RU" sz="2000"/>
              <a:t> </a:t>
            </a:r>
            <a:r>
              <a:rPr lang="en-US" altLang="en-US" sz="2000"/>
              <a:t>переезда</a:t>
            </a:r>
            <a:r>
              <a:rPr lang="en-US" altLang="ru-RU" sz="2000"/>
              <a:t> </a:t>
            </a:r>
            <a:r>
              <a:rPr lang="en-US" altLang="en-US" sz="2000"/>
              <a:t>семьи</a:t>
            </a:r>
            <a:r>
              <a:rPr lang="en-US" altLang="ru-RU" sz="2000"/>
              <a:t> </a:t>
            </a:r>
            <a:r>
              <a:rPr lang="en-US" altLang="en-US" sz="2000"/>
              <a:t>в</a:t>
            </a:r>
            <a:r>
              <a:rPr lang="en-US" altLang="ru-RU" sz="2000"/>
              <a:t> </a:t>
            </a:r>
            <a:r>
              <a:rPr lang="en-US" altLang="en-US" sz="2000"/>
              <a:t>Оренбург</a:t>
            </a:r>
            <a:r>
              <a:rPr lang="en-US" altLang="ru-RU" sz="2000"/>
              <a:t>, </a:t>
            </a:r>
            <a:r>
              <a:rPr lang="en-US" altLang="en-US" sz="2000"/>
              <a:t>Муса</a:t>
            </a:r>
            <a:r>
              <a:rPr lang="en-US" altLang="ru-RU" sz="2000"/>
              <a:t> </a:t>
            </a:r>
            <a:r>
              <a:rPr lang="en-US" altLang="en-US" sz="2000"/>
              <a:t>продолжает</a:t>
            </a:r>
            <a:r>
              <a:rPr lang="en-US" altLang="ru-RU" sz="2000"/>
              <a:t> </a:t>
            </a:r>
            <a:r>
              <a:rPr lang="en-US" altLang="en-US" sz="2000"/>
              <a:t>учебу</a:t>
            </a:r>
            <a:r>
              <a:rPr lang="en-US" altLang="ru-RU" sz="2000"/>
              <a:t> </a:t>
            </a:r>
            <a:r>
              <a:rPr lang="en-US" altLang="en-US" sz="2000"/>
              <a:t>в</a:t>
            </a:r>
            <a:r>
              <a:rPr lang="en-US" altLang="ru-RU" sz="2000"/>
              <a:t> </a:t>
            </a:r>
            <a:r>
              <a:rPr lang="en-US" altLang="en-US" sz="2000"/>
              <a:t>медресе</a:t>
            </a:r>
            <a:r>
              <a:rPr lang="en-US" altLang="ru-RU" sz="2000"/>
              <a:t> </a:t>
            </a:r>
            <a:r>
              <a:rPr lang="en-US" altLang="en-US" sz="2000"/>
              <a:t>«Хусаиния»</a:t>
            </a:r>
          </a:p>
          <a:p>
            <a:r>
              <a:rPr lang="en-US" altLang="en-US" sz="2000"/>
              <a:t>В</a:t>
            </a:r>
            <a:r>
              <a:rPr lang="en-US" altLang="ru-RU" sz="2000"/>
              <a:t> </a:t>
            </a:r>
            <a:r>
              <a:rPr lang="en-US" altLang="ru-RU" sz="2000" b="1"/>
              <a:t>1919</a:t>
            </a:r>
            <a:r>
              <a:rPr lang="en-US" altLang="ru-RU" sz="2000"/>
              <a:t> </a:t>
            </a:r>
            <a:r>
              <a:rPr lang="en-US" altLang="en-US" sz="2000"/>
              <a:t>году</a:t>
            </a:r>
            <a:r>
              <a:rPr lang="en-US" altLang="ru-RU" sz="2000"/>
              <a:t> </a:t>
            </a:r>
            <a:r>
              <a:rPr lang="en-US" altLang="en-US" sz="2000"/>
              <a:t>он</a:t>
            </a:r>
            <a:r>
              <a:rPr lang="en-US" altLang="ru-RU" sz="2000"/>
              <a:t> </a:t>
            </a:r>
            <a:r>
              <a:rPr lang="en-US" altLang="en-US" sz="2000"/>
              <a:t>вступает</a:t>
            </a:r>
            <a:r>
              <a:rPr lang="en-US" altLang="ru-RU" sz="2000"/>
              <a:t> </a:t>
            </a:r>
            <a:r>
              <a:rPr lang="en-US" altLang="en-US" sz="2000"/>
              <a:t>в</a:t>
            </a:r>
            <a:r>
              <a:rPr lang="en-US" altLang="ru-RU" sz="2000"/>
              <a:t> </a:t>
            </a:r>
            <a:r>
              <a:rPr lang="en-US" altLang="en-US" sz="2000"/>
              <a:t>комсомол</a:t>
            </a:r>
            <a:r>
              <a:rPr lang="ru-RU" altLang="en-US" sz="2000"/>
              <a:t> </a:t>
            </a:r>
            <a:r>
              <a:rPr lang="en-US" altLang="en-US" sz="2000"/>
              <a:t>и</a:t>
            </a:r>
            <a:r>
              <a:rPr lang="en-US" altLang="ru-RU" sz="2000"/>
              <a:t> </a:t>
            </a:r>
            <a:r>
              <a:rPr lang="en-US" altLang="en-US" sz="2000"/>
              <a:t>продолжает</a:t>
            </a:r>
            <a:r>
              <a:rPr lang="en-US" altLang="ru-RU" sz="2000"/>
              <a:t> </a:t>
            </a:r>
            <a:r>
              <a:rPr lang="en-US" altLang="en-US" sz="2000"/>
              <a:t>учёбу</a:t>
            </a:r>
            <a:r>
              <a:rPr lang="en-US" altLang="ru-RU" sz="2000"/>
              <a:t> </a:t>
            </a:r>
            <a:r>
              <a:rPr lang="en-US" altLang="en-US" sz="2000"/>
              <a:t>в</a:t>
            </a:r>
            <a:r>
              <a:rPr lang="en-US" altLang="ru-RU" sz="2000"/>
              <a:t> </a:t>
            </a:r>
            <a:r>
              <a:rPr lang="en-US" altLang="en-US" sz="2000"/>
              <a:t>Татарском</a:t>
            </a:r>
            <a:r>
              <a:rPr lang="en-US" altLang="ru-RU" sz="2000"/>
              <a:t> </a:t>
            </a:r>
            <a:r>
              <a:rPr lang="en-US" altLang="en-US" sz="2000"/>
              <a:t>институте</a:t>
            </a:r>
            <a:r>
              <a:rPr lang="en-US" altLang="ru-RU" sz="2000"/>
              <a:t> </a:t>
            </a:r>
            <a:r>
              <a:rPr lang="en-US" altLang="en-US" sz="2000"/>
              <a:t>народного</a:t>
            </a:r>
            <a:r>
              <a:rPr lang="en-US" altLang="ru-RU" sz="2000"/>
              <a:t> </a:t>
            </a:r>
            <a:r>
              <a:rPr lang="en-US" altLang="en-US" sz="2000"/>
              <a:t>образования</a:t>
            </a:r>
            <a:r>
              <a:rPr lang="en-US" altLang="ru-RU" sz="2000"/>
              <a:t> </a:t>
            </a:r>
            <a:r>
              <a:rPr lang="en-US" altLang="en-US" sz="2000"/>
              <a:t>в</a:t>
            </a:r>
            <a:r>
              <a:rPr lang="en-US" altLang="ru-RU" sz="2000"/>
              <a:t> </a:t>
            </a:r>
            <a:r>
              <a:rPr lang="en-US" altLang="en-US" sz="2000"/>
              <a:t>Оренбурге</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01335" y="365125"/>
            <a:ext cx="5752465" cy="3656965"/>
          </a:xfrm>
        </p:spPr>
        <p:txBody>
          <a:bodyPr anchor="t" anchorCtr="0">
            <a:normAutofit fontScale="90000"/>
          </a:bodyPr>
          <a:lstStyle/>
          <a:p>
            <a:pPr algn="l">
              <a:lnSpc>
                <a:spcPct val="150000"/>
              </a:lnSpc>
            </a:pPr>
            <a:r>
              <a:rPr lang="en-US" altLang="ru-RU" sz="2220" b="1">
                <a:latin typeface="Times New Roman" panose="02020603050405020304" charset="0"/>
                <a:cs typeface="Times New Roman" panose="02020603050405020304" charset="0"/>
              </a:rPr>
              <a:t>1922</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год</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переезд</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Казань</a:t>
            </a:r>
            <a:r>
              <a:rPr lang="ru-RU" altLang="en-US" sz="2220">
                <a:latin typeface="Times New Roman" panose="02020603050405020304" charset="0"/>
                <a:cs typeface="Times New Roman" panose="02020603050405020304" charset="0"/>
              </a:rPr>
              <a:t>.</a:t>
            </a:r>
            <a:r>
              <a:rPr lang="en-US" altLang="ru-RU" sz="2220">
                <a:latin typeface="Times New Roman" panose="02020603050405020304" charset="0"/>
                <a:cs typeface="Times New Roman" panose="02020603050405020304" charset="0"/>
              </a:rPr>
              <a:t> </a:t>
            </a:r>
            <a:br>
              <a:rPr lang="en-US" altLang="ru-RU" sz="2220">
                <a:latin typeface="Times New Roman" panose="02020603050405020304" charset="0"/>
                <a:cs typeface="Times New Roman" panose="02020603050405020304" charset="0"/>
              </a:rPr>
            </a:br>
            <a:r>
              <a:rPr lang="ru-RU" altLang="en-US" sz="2220">
                <a:latin typeface="Times New Roman" panose="02020603050405020304" charset="0"/>
                <a:cs typeface="Times New Roman" panose="02020603050405020304" charset="0"/>
              </a:rPr>
              <a:t>У</a:t>
            </a:r>
            <a:r>
              <a:rPr lang="en-US" altLang="en-US" sz="2220">
                <a:latin typeface="Times New Roman" panose="02020603050405020304" charset="0"/>
                <a:cs typeface="Times New Roman" panose="02020603050405020304" charset="0"/>
              </a:rPr>
              <a:t>чится</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на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рабфаке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при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Восточном</a:t>
            </a:r>
            <a:r>
              <a:rPr lang="ru-RU" altLang="en-US"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педагогическом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институте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работает</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переписчиком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газете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«Кызыл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Татарстан»</a:t>
            </a:r>
            <a:r>
              <a:rPr lang="ru-RU" sz="2220">
                <a:latin typeface="Times New Roman" panose="02020603050405020304" charset="0"/>
                <a:cs typeface="Times New Roman" panose="02020603050405020304" charset="0"/>
              </a:rPr>
              <a:t>.</a:t>
            </a:r>
            <a:r>
              <a:rPr lang="en-US" altLang="en-US" sz="2220">
                <a:latin typeface="Times New Roman" panose="02020603050405020304" charset="0"/>
                <a:cs typeface="Times New Roman" panose="02020603050405020304" charset="0"/>
              </a:rPr>
              <a:t/>
            </a:r>
            <a:br>
              <a:rPr lang="en-US" altLang="en-US" sz="2220">
                <a:latin typeface="Times New Roman" panose="02020603050405020304" charset="0"/>
                <a:cs typeface="Times New Roman" panose="02020603050405020304" charset="0"/>
              </a:rPr>
            </a:br>
            <a:r>
              <a:rPr lang="ru-RU" altLang="en-US" sz="2220">
                <a:latin typeface="Times New Roman" panose="02020603050405020304" charset="0"/>
                <a:cs typeface="Times New Roman" panose="02020603050405020304" charset="0"/>
              </a:rPr>
              <a:t>В</a:t>
            </a:r>
            <a:r>
              <a:rPr lang="en-US" altLang="en-US" sz="2220">
                <a:latin typeface="Times New Roman" panose="02020603050405020304" charset="0"/>
                <a:cs typeface="Times New Roman" panose="02020603050405020304" charset="0"/>
              </a:rPr>
              <a:t>сё</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свободное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время</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отдаёт</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творчеству</a:t>
            </a:r>
            <a:r>
              <a:rPr lang="en-US" altLang="ru-RU" sz="2220">
                <a:latin typeface="Times New Roman" panose="02020603050405020304" charset="0"/>
                <a:cs typeface="Times New Roman" panose="02020603050405020304" charset="0"/>
              </a:rPr>
              <a:t>, </a:t>
            </a:r>
            <a:br>
              <a:rPr lang="en-US" altLang="ru-RU" sz="2220">
                <a:latin typeface="Times New Roman" panose="02020603050405020304" charset="0"/>
                <a:cs typeface="Times New Roman" panose="02020603050405020304" charset="0"/>
              </a:rPr>
            </a:br>
            <a:r>
              <a:rPr lang="en-US" altLang="en-US" sz="2220">
                <a:latin typeface="Times New Roman" panose="02020603050405020304" charset="0"/>
                <a:cs typeface="Times New Roman" panose="02020603050405020304" charset="0"/>
              </a:rPr>
              <a:t>активно</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печатается</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казанских</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газетах</a:t>
            </a:r>
            <a:r>
              <a:rPr lang="en-US" altLang="ru-RU" sz="2220">
                <a:latin typeface="Times New Roman" panose="02020603050405020304" charset="0"/>
                <a:cs typeface="Times New Roman" panose="02020603050405020304" charset="0"/>
              </a:rPr>
              <a:t> </a:t>
            </a:r>
            <a:br>
              <a:rPr lang="en-US" altLang="ru-RU" sz="2220">
                <a:latin typeface="Times New Roman" panose="02020603050405020304" charset="0"/>
                <a:cs typeface="Times New Roman" panose="02020603050405020304" charset="0"/>
              </a:rPr>
            </a:br>
            <a:r>
              <a:rPr lang="en-US" altLang="en-US" sz="2220">
                <a:latin typeface="Times New Roman" panose="02020603050405020304" charset="0"/>
                <a:cs typeface="Times New Roman" panose="02020603050405020304" charset="0"/>
              </a:rPr>
              <a:t>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журналах</a:t>
            </a:r>
            <a:r>
              <a:rPr lang="ru-RU" altLang="en-US" sz="2220">
                <a:latin typeface="Times New Roman" panose="02020603050405020304" charset="0"/>
                <a:cs typeface="Times New Roman" panose="02020603050405020304" charset="0"/>
              </a:rPr>
              <a:t>.</a:t>
            </a:r>
            <a:r>
              <a:rPr lang="en-US" altLang="en-US" sz="2220">
                <a:latin typeface="Times New Roman" panose="02020603050405020304" charset="0"/>
                <a:cs typeface="Times New Roman" panose="02020603050405020304" charset="0"/>
              </a:rPr>
              <a:t/>
            </a:r>
            <a:br>
              <a:rPr lang="en-US" altLang="en-US" sz="2220">
                <a:latin typeface="Times New Roman" panose="02020603050405020304" charset="0"/>
                <a:cs typeface="Times New Roman" panose="02020603050405020304" charset="0"/>
              </a:rPr>
            </a:br>
            <a:r>
              <a:rPr lang="ru-RU" altLang="en-US" sz="2220">
                <a:latin typeface="Times New Roman" panose="02020603050405020304" charset="0"/>
                <a:cs typeface="Times New Roman" panose="02020603050405020304" charset="0"/>
              </a:rPr>
              <a:t>И</a:t>
            </a:r>
            <a:r>
              <a:rPr lang="en-US" altLang="en-US" sz="2220">
                <a:latin typeface="Times New Roman" panose="02020603050405020304" charset="0"/>
                <a:cs typeface="Times New Roman" panose="02020603050405020304" charset="0"/>
              </a:rPr>
              <a:t>менно</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Казани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ru-RU" sz="2220" b="1">
                <a:latin typeface="Times New Roman" panose="02020603050405020304" charset="0"/>
                <a:cs typeface="Times New Roman" panose="02020603050405020304" charset="0"/>
              </a:rPr>
              <a:t>1925</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году</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у</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писателя</a:t>
            </a:r>
            <a:r>
              <a:rPr lang="en-US" altLang="ru-RU" sz="2220">
                <a:latin typeface="Times New Roman" panose="02020603050405020304" charset="0"/>
                <a:cs typeface="Times New Roman" panose="02020603050405020304" charset="0"/>
              </a:rPr>
              <a:t> </a:t>
            </a:r>
            <a:br>
              <a:rPr lang="en-US" altLang="ru-RU" sz="2220">
                <a:latin typeface="Times New Roman" panose="02020603050405020304" charset="0"/>
                <a:cs typeface="Times New Roman" panose="02020603050405020304" charset="0"/>
              </a:rPr>
            </a:br>
            <a:r>
              <a:rPr lang="en-US" altLang="en-US" sz="2220">
                <a:latin typeface="Times New Roman" panose="02020603050405020304" charset="0"/>
                <a:cs typeface="Times New Roman" panose="02020603050405020304" charset="0"/>
              </a:rPr>
              <a:t>вышел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первый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сборник</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стихов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«Барабыз»</a:t>
            </a:r>
          </a:p>
        </p:txBody>
      </p:sp>
      <p:pic>
        <p:nvPicPr>
          <p:cNvPr id="4" name="Замещающее содержимое 3"/>
          <p:cNvPicPr>
            <a:picLocks noGrp="1" noChangeAspect="1"/>
          </p:cNvPicPr>
          <p:nvPr>
            <p:ph idx="1"/>
          </p:nvPr>
        </p:nvPicPr>
        <p:blipFill>
          <a:blip r:embed="rId2"/>
          <a:stretch>
            <a:fillRect/>
          </a:stretch>
        </p:blipFill>
        <p:spPr>
          <a:xfrm>
            <a:off x="838200" y="365125"/>
            <a:ext cx="4589145" cy="612076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532880" y="203835"/>
            <a:ext cx="5271770" cy="6154420"/>
          </a:xfrm>
        </p:spPr>
        <p:txBody>
          <a:bodyPr anchor="t" anchorCtr="0">
            <a:normAutofit fontScale="90000"/>
          </a:bodyPr>
          <a:lstStyle/>
          <a:p>
            <a:pPr algn="l">
              <a:lnSpc>
                <a:spcPct val="150000"/>
              </a:lnSpc>
            </a:pPr>
            <a:r>
              <a:rPr lang="en-US" altLang="ru-RU" sz="2220" b="1">
                <a:latin typeface="Times New Roman" panose="02020603050405020304" charset="0"/>
                <a:cs typeface="Times New Roman" panose="02020603050405020304" charset="0"/>
              </a:rPr>
              <a:t>1927</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год</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переезд</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Москву</a:t>
            </a:r>
            <a:br>
              <a:rPr lang="en-US" altLang="en-US" sz="2220">
                <a:latin typeface="Times New Roman" panose="02020603050405020304" charset="0"/>
                <a:cs typeface="Times New Roman" panose="02020603050405020304" charset="0"/>
              </a:rPr>
            </a:br>
            <a:r>
              <a:rPr lang="en-US" altLang="ru-RU" sz="2220" b="1">
                <a:latin typeface="Times New Roman" panose="02020603050405020304" charset="0"/>
                <a:cs typeface="Times New Roman" panose="02020603050405020304" charset="0"/>
              </a:rPr>
              <a:t>1929</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год</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для</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Мусы</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ознаменовался</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выходом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второго</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стихотворного</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сборника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«Иптәшләр»</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«Товарищи»</a:t>
            </a:r>
            <a:r>
              <a:rPr lang="en-US" altLang="ru-RU" sz="2220">
                <a:latin typeface="Times New Roman" panose="02020603050405020304" charset="0"/>
                <a:cs typeface="Times New Roman" panose="02020603050405020304" charset="0"/>
              </a:rPr>
              <a:t>)</a:t>
            </a:r>
            <a:br>
              <a:rPr lang="en-US" altLang="ru-RU" sz="2220">
                <a:latin typeface="Times New Roman" panose="02020603050405020304" charset="0"/>
                <a:cs typeface="Times New Roman" panose="02020603050405020304" charset="0"/>
              </a:rPr>
            </a:br>
            <a:r>
              <a:rPr lang="en-US" altLang="en-US" sz="2220">
                <a:latin typeface="Times New Roman" panose="02020603050405020304" charset="0"/>
                <a:cs typeface="Times New Roman" panose="02020603050405020304" charset="0"/>
              </a:rPr>
              <a:t>Сам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Муса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Джалиль</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писал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стихи</a:t>
            </a:r>
            <a:r>
              <a:rPr lang="en-US" altLang="ru-RU" sz="2220">
                <a:latin typeface="Times New Roman" panose="02020603050405020304" charset="0"/>
                <a:cs typeface="Times New Roman" panose="02020603050405020304" charset="0"/>
              </a:rPr>
              <a:t> </a:t>
            </a:r>
            <a:br>
              <a:rPr lang="en-US" altLang="ru-RU" sz="2220">
                <a:latin typeface="Times New Roman" panose="02020603050405020304" charset="0"/>
                <a:cs typeface="Times New Roman" panose="02020603050405020304" charset="0"/>
              </a:rPr>
            </a:br>
            <a:r>
              <a:rPr lang="en-US" altLang="en-US" sz="2220">
                <a:latin typeface="Times New Roman" panose="02020603050405020304" charset="0"/>
                <a:cs typeface="Times New Roman" panose="02020603050405020304" charset="0"/>
              </a:rPr>
              <a:t>исключительно</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на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родном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татарском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языке</a:t>
            </a:r>
            <a:r>
              <a:rPr lang="ru-RU" altLang="en-US" sz="2220">
                <a:latin typeface="Times New Roman" panose="02020603050405020304" charset="0"/>
                <a:cs typeface="Times New Roman" panose="02020603050405020304" charset="0"/>
              </a:rPr>
              <a:t>.</a:t>
            </a:r>
            <a:br>
              <a:rPr lang="ru-RU" altLang="en-US" sz="2220">
                <a:latin typeface="Times New Roman" panose="02020603050405020304" charset="0"/>
                <a:cs typeface="Times New Roman" panose="02020603050405020304" charset="0"/>
              </a:rPr>
            </a:br>
            <a:r>
              <a:rPr lang="en-US" altLang="en-US" sz="2220">
                <a:latin typeface="Times New Roman" panose="02020603050405020304" charset="0"/>
                <a:cs typeface="Times New Roman" panose="02020603050405020304" charset="0"/>
              </a:rPr>
              <a:t>Будучи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студентом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Муса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Джалиль</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работает</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редактором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татарских</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детских</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журналов</a:t>
            </a:r>
            <a:r>
              <a:rPr lang="ru-RU" altLang="en-US" sz="2220">
                <a:latin typeface="Times New Roman" panose="02020603050405020304" charset="0"/>
                <a:cs typeface="Times New Roman" panose="02020603050405020304" charset="0"/>
              </a:rPr>
              <a:t>.</a:t>
            </a:r>
            <a:r>
              <a:rPr lang="en-US" altLang="ru-RU" sz="2220">
                <a:latin typeface="Times New Roman" panose="02020603050405020304" charset="0"/>
                <a:cs typeface="Times New Roman" panose="02020603050405020304" charset="0"/>
              </a:rPr>
              <a:t/>
            </a:r>
            <a:br>
              <a:rPr lang="en-US" altLang="ru-RU" sz="2220">
                <a:latin typeface="Times New Roman" panose="02020603050405020304" charset="0"/>
                <a:cs typeface="Times New Roman" panose="02020603050405020304" charset="0"/>
              </a:rPr>
            </a:br>
            <a:r>
              <a:rPr lang="en-US" altLang="en-US" sz="2220">
                <a:latin typeface="Times New Roman" panose="02020603050405020304" charset="0"/>
                <a:cs typeface="Times New Roman" panose="02020603050405020304" charset="0"/>
              </a:rPr>
              <a:t>После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окончания</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МГУ</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b="1">
                <a:latin typeface="Times New Roman" panose="02020603050405020304" charset="0"/>
                <a:cs typeface="Times New Roman" panose="02020603050405020304" charset="0"/>
              </a:rPr>
              <a:t> 1931</a:t>
            </a:r>
            <a:r>
              <a:rPr lang="ru-RU" altLang="en-US" sz="2220">
                <a:latin typeface="Times New Roman" panose="02020603050405020304" charset="0"/>
                <a:cs typeface="Times New Roman" panose="02020603050405020304" charset="0"/>
              </a:rPr>
              <a:t>г.</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приглашают</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завотделом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литературы</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искусства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татарской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газеты</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«Коммунист»</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выходившей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Москве</a:t>
            </a:r>
          </a:p>
        </p:txBody>
      </p:sp>
      <p:pic>
        <p:nvPicPr>
          <p:cNvPr id="4" name="Замещающее содержимое 3"/>
          <p:cNvPicPr>
            <a:picLocks noGrp="1" noChangeAspect="1"/>
          </p:cNvPicPr>
          <p:nvPr>
            <p:ph idx="1"/>
          </p:nvPr>
        </p:nvPicPr>
        <p:blipFill>
          <a:blip r:embed="rId3"/>
          <a:stretch>
            <a:fillRect/>
          </a:stretch>
        </p:blipFill>
        <p:spPr>
          <a:xfrm>
            <a:off x="0" y="0"/>
            <a:ext cx="6533515" cy="5187950"/>
          </a:xfrm>
          <a:prstGeom prst="rect">
            <a:avLst/>
          </a:prstGeom>
        </p:spPr>
      </p:pic>
      <p:sp>
        <p:nvSpPr>
          <p:cNvPr id="5" name="Текстовое поле 4"/>
          <p:cNvSpPr txBox="1"/>
          <p:nvPr/>
        </p:nvSpPr>
        <p:spPr>
          <a:xfrm>
            <a:off x="0" y="5187950"/>
            <a:ext cx="6788785" cy="1571625"/>
          </a:xfrm>
          <a:prstGeom prst="rect">
            <a:avLst/>
          </a:prstGeom>
          <a:noFill/>
        </p:spPr>
        <p:txBody>
          <a:bodyPr wrap="square" rtlCol="0">
            <a:noAutofit/>
          </a:bodyPr>
          <a:lstStyle/>
          <a:p>
            <a:r>
              <a:rPr lang="en-US" altLang="en-US" sz="2000">
                <a:latin typeface="Times New Roman" panose="02020603050405020304" charset="0"/>
                <a:cs typeface="Times New Roman" panose="02020603050405020304" charset="0"/>
              </a:rPr>
              <a:t>Муса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Джалиль</a:t>
            </a:r>
            <a:r>
              <a:rPr lang="en-US" altLang="ru-RU" sz="2000">
                <a:latin typeface="Times New Roman" panose="02020603050405020304" charset="0"/>
                <a:cs typeface="Times New Roman" panose="02020603050405020304" charset="0"/>
              </a:rPr>
              <a:t> (4-</a:t>
            </a:r>
            <a:r>
              <a:rPr lang="en-US" altLang="en-US" sz="2000">
                <a:latin typeface="Times New Roman" panose="02020603050405020304" charset="0"/>
                <a:cs typeface="Times New Roman" panose="02020603050405020304" charset="0"/>
              </a:rPr>
              <a:t>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слева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среди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журналистов</a:t>
            </a:r>
            <a:r>
              <a:rPr lang="en-US" altLang="ru-RU" sz="2000">
                <a:latin typeface="Times New Roman" panose="02020603050405020304" charset="0"/>
                <a:cs typeface="Times New Roman" panose="02020603050405020304" charset="0"/>
              </a:rPr>
              <a:t>. </a:t>
            </a:r>
          </a:p>
          <a:p>
            <a:r>
              <a:rPr lang="en-US" altLang="en-US" sz="2000">
                <a:latin typeface="Times New Roman" panose="02020603050405020304" charset="0"/>
                <a:cs typeface="Times New Roman" panose="02020603050405020304" charset="0"/>
              </a:rPr>
              <a:t>Слева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направо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З</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Курмашев</a:t>
            </a:r>
            <a:r>
              <a:rPr lang="en-US" altLang="ru-RU" sz="2000">
                <a:latin typeface="Times New Roman" panose="02020603050405020304" charset="0"/>
                <a:cs typeface="Times New Roman" panose="02020603050405020304" charset="0"/>
              </a:rPr>
              <a:t> – </a:t>
            </a:r>
            <a:r>
              <a:rPr lang="en-US" altLang="en-US" sz="2000">
                <a:latin typeface="Times New Roman" panose="02020603050405020304" charset="0"/>
                <a:cs typeface="Times New Roman" panose="02020603050405020304" charset="0"/>
              </a:rPr>
              <a:t>зам</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редактора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газеты</a:t>
            </a:r>
            <a:r>
              <a:rPr lang="en-US" altLang="ru-RU" sz="2000">
                <a:latin typeface="Times New Roman" panose="02020603050405020304" charset="0"/>
                <a:cs typeface="Times New Roman" panose="02020603050405020304" charset="0"/>
              </a:rPr>
              <a:t> </a:t>
            </a:r>
          </a:p>
          <a:p>
            <a:r>
              <a:rPr lang="en-US" altLang="en-US" sz="2000">
                <a:latin typeface="Times New Roman" panose="02020603050405020304" charset="0"/>
                <a:cs typeface="Times New Roman" panose="02020603050405020304" charset="0"/>
              </a:rPr>
              <a:t>«Ленинградский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рабочий»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Ю</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Гайса</a:t>
            </a:r>
            <a:r>
              <a:rPr lang="en-US" altLang="ru-RU" sz="2000">
                <a:latin typeface="Times New Roman" panose="02020603050405020304" charset="0"/>
                <a:cs typeface="Times New Roman" panose="02020603050405020304" charset="0"/>
              </a:rPr>
              <a:t> – </a:t>
            </a:r>
            <a:r>
              <a:rPr lang="en-US" altLang="en-US" sz="2000">
                <a:latin typeface="Times New Roman" panose="02020603050405020304" charset="0"/>
                <a:cs typeface="Times New Roman" panose="02020603050405020304" charset="0"/>
              </a:rPr>
              <a:t>башкирский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поэт</a:t>
            </a:r>
            <a:r>
              <a:rPr lang="en-US" altLang="ru-RU" sz="2000">
                <a:latin typeface="Times New Roman" panose="02020603050405020304" charset="0"/>
                <a:cs typeface="Times New Roman" panose="02020603050405020304" charset="0"/>
              </a:rPr>
              <a:t>, </a:t>
            </a:r>
          </a:p>
          <a:p>
            <a:r>
              <a:rPr lang="en-US" altLang="en-US" sz="2000">
                <a:latin typeface="Times New Roman" panose="02020603050405020304" charset="0"/>
                <a:cs typeface="Times New Roman" panose="02020603050405020304" charset="0"/>
              </a:rPr>
              <a:t>В</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Садри</a:t>
            </a:r>
            <a:r>
              <a:rPr lang="en-US" altLang="ru-RU" sz="2000">
                <a:latin typeface="Times New Roman" panose="02020603050405020304" charset="0"/>
                <a:cs typeface="Times New Roman" panose="02020603050405020304" charset="0"/>
              </a:rPr>
              <a:t> – </a:t>
            </a:r>
            <a:r>
              <a:rPr lang="en-US" altLang="en-US" sz="2000">
                <a:latin typeface="Times New Roman" panose="02020603050405020304" charset="0"/>
                <a:cs typeface="Times New Roman" panose="02020603050405020304" charset="0"/>
              </a:rPr>
              <a:t>ответственный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секретарь</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газеты</a:t>
            </a:r>
            <a:r>
              <a:rPr lang="en-US" altLang="ru-RU" sz="2000">
                <a:latin typeface="Times New Roman" panose="02020603050405020304" charset="0"/>
                <a:cs typeface="Times New Roman" panose="02020603050405020304" charset="0"/>
              </a:rPr>
              <a:t> </a:t>
            </a:r>
          </a:p>
          <a:p>
            <a:r>
              <a:rPr lang="en-US" altLang="en-US" sz="2000">
                <a:latin typeface="Times New Roman" panose="02020603050405020304" charset="0"/>
                <a:cs typeface="Times New Roman" panose="02020603050405020304" charset="0"/>
              </a:rPr>
              <a:t>«Коммунист»</a:t>
            </a:r>
            <a:r>
              <a:rPr lang="en-US" altLang="ru-RU" sz="2000">
                <a:latin typeface="Times New Roman" panose="02020603050405020304" charset="0"/>
                <a:cs typeface="Times New Roman" panose="02020603050405020304" charset="0"/>
              </a:rPr>
              <a:t> / 10 </a:t>
            </a:r>
            <a:r>
              <a:rPr lang="en-US" altLang="en-US" sz="2000">
                <a:latin typeface="Times New Roman" panose="02020603050405020304" charset="0"/>
                <a:cs typeface="Times New Roman" panose="02020603050405020304" charset="0"/>
              </a:rPr>
              <a:t>декабря</a:t>
            </a:r>
            <a:r>
              <a:rPr lang="en-US" altLang="ru-RU" sz="2000">
                <a:latin typeface="Times New Roman" panose="02020603050405020304" charset="0"/>
                <a:cs typeface="Times New Roman" panose="02020603050405020304" charset="0"/>
              </a:rPr>
              <a:t> 1934</a:t>
            </a:r>
            <a:r>
              <a:rPr lang="en-US" altLang="en-US" sz="2000">
                <a:latin typeface="Times New Roman" panose="02020603050405020304" charset="0"/>
                <a:cs typeface="Times New Roman" panose="02020603050405020304" charset="0"/>
              </a:rPr>
              <a:t>г</a:t>
            </a:r>
            <a:r>
              <a:rPr lang="en-US" altLang="ru-RU" sz="2000">
                <a:latin typeface="Times New Roman" panose="02020603050405020304" charset="0"/>
                <a:cs typeface="Times New Roman" panose="02020603050405020304"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78500" y="137160"/>
            <a:ext cx="5869940" cy="1951355"/>
          </a:xfrm>
        </p:spPr>
        <p:txBody>
          <a:bodyPr>
            <a:normAutofit/>
          </a:bodyPr>
          <a:lstStyle/>
          <a:p>
            <a:pPr>
              <a:lnSpc>
                <a:spcPct val="150000"/>
              </a:lnSpc>
            </a:pPr>
            <a:r>
              <a:rPr lang="en-US" altLang="ru-RU" sz="2000" b="1">
                <a:latin typeface="Times New Roman" panose="02020603050405020304" charset="0"/>
                <a:cs typeface="Times New Roman" panose="02020603050405020304" charset="0"/>
              </a:rPr>
              <a:t>1939</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год</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возвращение</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в</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Казань</a:t>
            </a:r>
            <a:br>
              <a:rPr lang="en-US" altLang="en-US" sz="2000">
                <a:latin typeface="Times New Roman" panose="02020603050405020304" charset="0"/>
                <a:cs typeface="Times New Roman" panose="02020603050405020304" charset="0"/>
              </a:rPr>
            </a:br>
            <a:r>
              <a:rPr lang="en-US" altLang="en-US" sz="2000">
                <a:latin typeface="Times New Roman" panose="02020603050405020304" charset="0"/>
                <a:cs typeface="Times New Roman" panose="02020603050405020304" charset="0"/>
              </a:rPr>
              <a:t>Его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пригласили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работать</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заведующим</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литературной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частью</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Татарского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оперного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театра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который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сейчас</a:t>
            </a:r>
            <a:r>
              <a:rPr lang="en-US" altLang="ru-RU" sz="2000">
                <a:latin typeface="Times New Roman" panose="02020603050405020304" charset="0"/>
                <a:cs typeface="Times New Roman" panose="02020603050405020304" charset="0"/>
              </a:rPr>
              <a:t> </a:t>
            </a:r>
            <a:br>
              <a:rPr lang="en-US" altLang="ru-RU" sz="2000">
                <a:latin typeface="Times New Roman" panose="02020603050405020304" charset="0"/>
                <a:cs typeface="Times New Roman" panose="02020603050405020304" charset="0"/>
              </a:rPr>
            </a:br>
            <a:r>
              <a:rPr lang="en-US" altLang="ru-RU" sz="2000">
                <a:latin typeface="Times New Roman" panose="02020603050405020304" charset="0"/>
                <a:cs typeface="Times New Roman" panose="02020603050405020304" charset="0"/>
              </a:rPr>
              <a:t>(</a:t>
            </a:r>
            <a:r>
              <a:rPr lang="en-US" altLang="en-US" sz="2000">
                <a:latin typeface="Times New Roman" panose="02020603050405020304" charset="0"/>
                <a:cs typeface="Times New Roman" panose="02020603050405020304" charset="0"/>
              </a:rPr>
              <a:t>с</a:t>
            </a:r>
            <a:r>
              <a:rPr lang="en-US" altLang="ru-RU" sz="2000">
                <a:latin typeface="Times New Roman" panose="02020603050405020304" charset="0"/>
                <a:cs typeface="Times New Roman" panose="02020603050405020304" charset="0"/>
              </a:rPr>
              <a:t> 1956</a:t>
            </a:r>
            <a:r>
              <a:rPr lang="en-US" altLang="en-US" sz="2000">
                <a:latin typeface="Times New Roman" panose="02020603050405020304" charset="0"/>
                <a:cs typeface="Times New Roman" panose="02020603050405020304" charset="0"/>
              </a:rPr>
              <a:t>г</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носит</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им</a:t>
            </a:r>
            <a:r>
              <a:rPr lang="en-US" altLang="ru-RU" sz="2000">
                <a:latin typeface="Times New Roman" panose="02020603050405020304" charset="0"/>
                <a:cs typeface="Times New Roman" panose="02020603050405020304" charset="0"/>
              </a:rPr>
              <a:t>.</a:t>
            </a:r>
            <a:r>
              <a:rPr lang="en-US" altLang="en-US" sz="2000">
                <a:latin typeface="Times New Roman" panose="02020603050405020304" charset="0"/>
                <a:cs typeface="Times New Roman" panose="02020603050405020304" charset="0"/>
              </a:rPr>
              <a:t>Мусы</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Джалиля</a:t>
            </a:r>
          </a:p>
        </p:txBody>
      </p:sp>
      <p:pic>
        <p:nvPicPr>
          <p:cNvPr id="4" name="Замещающее содержимое 3"/>
          <p:cNvPicPr>
            <a:picLocks noGrp="1" noChangeAspect="1"/>
          </p:cNvPicPr>
          <p:nvPr>
            <p:ph idx="1"/>
          </p:nvPr>
        </p:nvPicPr>
        <p:blipFill>
          <a:blip r:embed="rId2"/>
          <a:stretch>
            <a:fillRect/>
          </a:stretch>
        </p:blipFill>
        <p:spPr>
          <a:xfrm>
            <a:off x="5694045" y="2282825"/>
            <a:ext cx="6234430" cy="4307840"/>
          </a:xfrm>
          <a:prstGeom prst="rect">
            <a:avLst/>
          </a:prstGeom>
        </p:spPr>
      </p:pic>
      <p:pic>
        <p:nvPicPr>
          <p:cNvPr id="5" name="Изображение 4"/>
          <p:cNvPicPr>
            <a:picLocks noChangeAspect="1"/>
          </p:cNvPicPr>
          <p:nvPr/>
        </p:nvPicPr>
        <p:blipFill>
          <a:blip r:embed="rId3"/>
          <a:stretch>
            <a:fillRect/>
          </a:stretch>
        </p:blipFill>
        <p:spPr>
          <a:xfrm>
            <a:off x="391795" y="137160"/>
            <a:ext cx="5238750" cy="3486150"/>
          </a:xfrm>
          <a:prstGeom prst="rect">
            <a:avLst/>
          </a:prstGeom>
        </p:spPr>
      </p:pic>
      <p:sp>
        <p:nvSpPr>
          <p:cNvPr id="6" name="Текстовое поле 5"/>
          <p:cNvSpPr txBox="1"/>
          <p:nvPr/>
        </p:nvSpPr>
        <p:spPr>
          <a:xfrm>
            <a:off x="521335" y="4062095"/>
            <a:ext cx="4653280" cy="1933575"/>
          </a:xfrm>
          <a:prstGeom prst="rect">
            <a:avLst/>
          </a:prstGeom>
          <a:noFill/>
        </p:spPr>
        <p:txBody>
          <a:bodyPr wrap="square" rtlCol="0">
            <a:noAutofit/>
          </a:bodyPr>
          <a:lstStyle/>
          <a:p>
            <a:pPr>
              <a:lnSpc>
                <a:spcPct val="150000"/>
              </a:lnSpc>
            </a:pPr>
            <a:r>
              <a:rPr lang="en-US" altLang="en-US" sz="2000">
                <a:latin typeface="Times New Roman" panose="02020603050405020304" charset="0"/>
                <a:cs typeface="Times New Roman" panose="02020603050405020304" charset="0"/>
              </a:rPr>
              <a:t>Для</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театра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писал</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либретто</a:t>
            </a:r>
            <a:r>
              <a:rPr lang="en-US" altLang="ru-RU" sz="2000">
                <a:latin typeface="Times New Roman" panose="02020603050405020304" charset="0"/>
                <a:cs typeface="Times New Roman" panose="02020603050405020304" charset="0"/>
              </a:rPr>
              <a:t>. </a:t>
            </a:r>
          </a:p>
          <a:p>
            <a:pPr>
              <a:lnSpc>
                <a:spcPct val="150000"/>
              </a:lnSpc>
            </a:pPr>
            <a:r>
              <a:rPr lang="en-US" altLang="en-US" sz="2000">
                <a:latin typeface="Times New Roman" panose="02020603050405020304" charset="0"/>
                <a:cs typeface="Times New Roman" panose="02020603050405020304" charset="0"/>
              </a:rPr>
              <a:t>Нам</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известно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шести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из</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них</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«Ильдар»</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«Алтынчәч»</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«Златовласка»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были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поставлены</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на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сцене</a:t>
            </a:r>
            <a:r>
              <a:rPr lang="ru-RU" altLang="en-US" sz="2000">
                <a:latin typeface="Times New Roman" panose="02020603050405020304" charset="0"/>
                <a:cs typeface="Times New Roman" panose="02020603050405020304" charset="0"/>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95" y="153035"/>
            <a:ext cx="5958205" cy="6502400"/>
          </a:xfrm>
        </p:spPr>
        <p:txBody>
          <a:bodyPr anchor="t" anchorCtr="0"/>
          <a:lstStyle/>
          <a:p>
            <a:pPr algn="l">
              <a:lnSpc>
                <a:spcPct val="150000"/>
              </a:lnSpc>
            </a:pPr>
            <a:r>
              <a:rPr lang="en-US" altLang="en-US" sz="2000">
                <a:latin typeface="Times New Roman" panose="02020603050405020304" charset="0"/>
                <a:cs typeface="Times New Roman" panose="02020603050405020304" charset="0"/>
              </a:rPr>
              <a:t>По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возращению</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в</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Казань</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Мусу</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Джалиля</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продолжают</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приглашать</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на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высокие</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должности</a:t>
            </a:r>
            <a:r>
              <a:rPr lang="ru-RU" altLang="en-US" sz="2000">
                <a:latin typeface="Times New Roman" panose="02020603050405020304" charset="0"/>
                <a:cs typeface="Times New Roman" panose="02020603050405020304" charset="0"/>
              </a:rPr>
              <a:t>.</a:t>
            </a:r>
            <a:r>
              <a:rPr lang="en-US" altLang="en-US" sz="2000">
                <a:latin typeface="Times New Roman" panose="02020603050405020304" charset="0"/>
                <a:cs typeface="Times New Roman" panose="02020603050405020304" charset="0"/>
              </a:rPr>
              <a:t/>
            </a:r>
            <a:br>
              <a:rPr lang="en-US" altLang="en-US" sz="2000">
                <a:latin typeface="Times New Roman" panose="02020603050405020304" charset="0"/>
                <a:cs typeface="Times New Roman" panose="02020603050405020304" charset="0"/>
              </a:rPr>
            </a:br>
            <a:r>
              <a:rPr lang="en-US" altLang="en-US" sz="2000">
                <a:latin typeface="Times New Roman" panose="02020603050405020304" charset="0"/>
                <a:cs typeface="Times New Roman" panose="02020603050405020304" charset="0"/>
              </a:rPr>
              <a:t>В</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апреле</a:t>
            </a:r>
            <a:r>
              <a:rPr lang="en-US" altLang="ru-RU" sz="2000">
                <a:latin typeface="Times New Roman" panose="02020603050405020304" charset="0"/>
                <a:cs typeface="Times New Roman" panose="02020603050405020304" charset="0"/>
              </a:rPr>
              <a:t> </a:t>
            </a:r>
            <a:r>
              <a:rPr lang="en-US" altLang="ru-RU" sz="2000" b="1">
                <a:latin typeface="Times New Roman" panose="02020603050405020304" charset="0"/>
                <a:cs typeface="Times New Roman" panose="02020603050405020304" charset="0"/>
              </a:rPr>
              <a:t>1939</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года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его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избирают</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ответственным</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секретарем</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Союза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писателей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РТ</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в</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декабре</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того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же</a:t>
            </a:r>
            <a:r>
              <a:rPr lang="en-US" altLang="ru-RU" sz="2000">
                <a:latin typeface="Times New Roman" panose="02020603050405020304" charset="0"/>
                <a:cs typeface="Times New Roman" panose="02020603050405020304" charset="0"/>
              </a:rPr>
              <a:t> </a:t>
            </a:r>
            <a:br>
              <a:rPr lang="en-US" altLang="ru-RU" sz="2000">
                <a:latin typeface="Times New Roman" panose="02020603050405020304" charset="0"/>
                <a:cs typeface="Times New Roman" panose="02020603050405020304" charset="0"/>
              </a:rPr>
            </a:br>
            <a:r>
              <a:rPr lang="en-US" altLang="en-US" sz="2000">
                <a:latin typeface="Times New Roman" panose="02020603050405020304" charset="0"/>
                <a:cs typeface="Times New Roman" panose="02020603050405020304" charset="0"/>
              </a:rPr>
              <a:t>года</a:t>
            </a:r>
            <a:r>
              <a:rPr lang="en-US" altLang="ru-RU" sz="2000">
                <a:latin typeface="Times New Roman" panose="02020603050405020304" charset="0"/>
                <a:cs typeface="Times New Roman" panose="02020603050405020304" charset="0"/>
              </a:rPr>
              <a:t> – </a:t>
            </a:r>
            <a:r>
              <a:rPr lang="en-US" altLang="en-US" sz="2000">
                <a:latin typeface="Times New Roman" panose="02020603050405020304" charset="0"/>
                <a:cs typeface="Times New Roman" panose="02020603050405020304" charset="0"/>
              </a:rPr>
              <a:t>депутатом</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Казанского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городского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совета</a:t>
            </a:r>
            <a:r>
              <a:rPr lang="ru-RU" altLang="en-US" sz="2000">
                <a:latin typeface="Times New Roman" panose="02020603050405020304" charset="0"/>
                <a:cs typeface="Times New Roman" panose="02020603050405020304" charset="0"/>
              </a:rPr>
              <a:t>.</a:t>
            </a:r>
            <a:r>
              <a:rPr lang="en-US" altLang="en-US" sz="2000">
                <a:latin typeface="Times New Roman" panose="02020603050405020304" charset="0"/>
                <a:cs typeface="Times New Roman" panose="02020603050405020304" charset="0"/>
              </a:rPr>
              <a:t/>
            </a:r>
            <a:br>
              <a:rPr lang="en-US" altLang="en-US" sz="2000">
                <a:latin typeface="Times New Roman" panose="02020603050405020304" charset="0"/>
                <a:cs typeface="Times New Roman" panose="02020603050405020304" charset="0"/>
              </a:rPr>
            </a:br>
            <a:r>
              <a:rPr lang="en-US" altLang="en-US" sz="2000">
                <a:latin typeface="Times New Roman" panose="02020603050405020304" charset="0"/>
                <a:cs typeface="Times New Roman" panose="02020603050405020304" charset="0"/>
              </a:rPr>
              <a:t>До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войны</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успел</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издать</a:t>
            </a:r>
            <a:r>
              <a:rPr lang="en-US" altLang="ru-RU" sz="2000" b="1">
                <a:latin typeface="Times New Roman" panose="02020603050405020304" charset="0"/>
                <a:cs typeface="Times New Roman" panose="02020603050405020304" charset="0"/>
              </a:rPr>
              <a:t> 10 </a:t>
            </a:r>
            <a:r>
              <a:rPr lang="en-US" altLang="en-US" sz="2000" b="1">
                <a:latin typeface="Times New Roman" panose="02020603050405020304" charset="0"/>
                <a:cs typeface="Times New Roman" panose="02020603050405020304" charset="0"/>
              </a:rPr>
              <a:t>поэтических</a:t>
            </a:r>
            <a:r>
              <a:rPr lang="en-US" altLang="ru-RU" sz="2000" b="1">
                <a:latin typeface="Times New Roman" panose="02020603050405020304" charset="0"/>
                <a:cs typeface="Times New Roman" panose="02020603050405020304" charset="0"/>
              </a:rPr>
              <a:t> </a:t>
            </a:r>
            <a:r>
              <a:rPr lang="en-US" altLang="en-US" sz="2000" b="1">
                <a:latin typeface="Times New Roman" panose="02020603050405020304" charset="0"/>
                <a:cs typeface="Times New Roman" panose="02020603050405020304" charset="0"/>
              </a:rPr>
              <a:t>сборников</a:t>
            </a:r>
            <a:r>
              <a:rPr lang="ru-RU" altLang="en-US" sz="2000">
                <a:latin typeface="Times New Roman" panose="02020603050405020304" charset="0"/>
                <a:cs typeface="Times New Roman" panose="02020603050405020304" charset="0"/>
              </a:rPr>
              <a:t>.</a:t>
            </a:r>
            <a:br>
              <a:rPr lang="ru-RU" altLang="en-US" sz="2000">
                <a:latin typeface="Times New Roman" panose="02020603050405020304" charset="0"/>
                <a:cs typeface="Times New Roman" panose="02020603050405020304" charset="0"/>
              </a:rPr>
            </a:br>
            <a:r>
              <a:rPr lang="en-US" altLang="en-US" sz="2000">
                <a:latin typeface="Times New Roman" panose="02020603050405020304" charset="0"/>
                <a:cs typeface="Times New Roman" panose="02020603050405020304" charset="0"/>
              </a:rPr>
              <a:t>В</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первые</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недели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Отечественной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войны</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Джалиль</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написал</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цикл</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стихотворений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«Дошманга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каршы»</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«Против</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врага»</a:t>
            </a:r>
            <a:r>
              <a:rPr lang="en-US" altLang="ru-RU" sz="2000">
                <a:latin typeface="Times New Roman" panose="02020603050405020304" charset="0"/>
                <a:cs typeface="Times New Roman" panose="02020603050405020304" charset="0"/>
              </a:rPr>
              <a:t>)</a:t>
            </a:r>
            <a:r>
              <a:rPr lang="ru-RU" altLang="en-US"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куда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вошли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боевые</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песни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марши</a:t>
            </a:r>
            <a:r>
              <a:rPr lang="en-US" altLang="ru-RU" sz="2000">
                <a:latin typeface="Times New Roman" panose="02020603050405020304" charset="0"/>
                <a:cs typeface="Times New Roman" panose="02020603050405020304" charset="0"/>
              </a:rPr>
              <a:t>, </a:t>
            </a:r>
            <a:br>
              <a:rPr lang="en-US" altLang="ru-RU" sz="2000">
                <a:latin typeface="Times New Roman" panose="02020603050405020304" charset="0"/>
                <a:cs typeface="Times New Roman" panose="02020603050405020304" charset="0"/>
              </a:rPr>
            </a:br>
            <a:r>
              <a:rPr lang="en-US" altLang="en-US" sz="2000">
                <a:latin typeface="Times New Roman" panose="02020603050405020304" charset="0"/>
                <a:cs typeface="Times New Roman" panose="02020603050405020304" charset="0"/>
              </a:rPr>
              <a:t>страстные</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патриотические</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стихи</a:t>
            </a:r>
            <a:r>
              <a:rPr lang="ru-RU" altLang="en-US" sz="2000">
                <a:latin typeface="Times New Roman" panose="02020603050405020304" charset="0"/>
                <a:cs typeface="Times New Roman" panose="02020603050405020304" charset="0"/>
              </a:rPr>
              <a:t>.</a:t>
            </a:r>
          </a:p>
        </p:txBody>
      </p:sp>
      <p:pic>
        <p:nvPicPr>
          <p:cNvPr id="6" name="Замещающее содержимое 5"/>
          <p:cNvPicPr>
            <a:picLocks noGrp="1" noChangeAspect="1"/>
          </p:cNvPicPr>
          <p:nvPr>
            <p:ph idx="1"/>
          </p:nvPr>
        </p:nvPicPr>
        <p:blipFill>
          <a:blip r:embed="rId2"/>
          <a:stretch>
            <a:fillRect/>
          </a:stretch>
        </p:blipFill>
        <p:spPr>
          <a:xfrm>
            <a:off x="278130" y="152400"/>
            <a:ext cx="5001260" cy="650303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32740" y="3667760"/>
            <a:ext cx="6165215" cy="2985770"/>
          </a:xfrm>
        </p:spPr>
        <p:txBody>
          <a:bodyPr>
            <a:normAutofit fontScale="90000"/>
          </a:bodyPr>
          <a:lstStyle/>
          <a:p>
            <a:r>
              <a:rPr lang="en-US" altLang="en-US" sz="2000">
                <a:latin typeface="Times New Roman" panose="02020603050405020304" charset="0"/>
                <a:cs typeface="Times New Roman" panose="02020603050405020304" charset="0"/>
              </a:rPr>
              <a:t/>
            </a:r>
            <a:br>
              <a:rPr lang="en-US" altLang="en-US" sz="2000">
                <a:latin typeface="Times New Roman" panose="02020603050405020304" charset="0"/>
                <a:cs typeface="Times New Roman" panose="02020603050405020304" charset="0"/>
              </a:rPr>
            </a:br>
            <a:r>
              <a:rPr lang="en-US" altLang="en-US" sz="2000">
                <a:latin typeface="Times New Roman" panose="02020603050405020304" charset="0"/>
                <a:cs typeface="Times New Roman" panose="02020603050405020304" charset="0"/>
              </a:rPr>
              <a:t/>
            </a:r>
            <a:br>
              <a:rPr lang="en-US" altLang="en-US" sz="2000">
                <a:latin typeface="Times New Roman" panose="02020603050405020304" charset="0"/>
                <a:cs typeface="Times New Roman" panose="02020603050405020304" charset="0"/>
              </a:rPr>
            </a:br>
            <a:r>
              <a:rPr lang="en-US" altLang="en-US" sz="2220">
                <a:latin typeface="Times New Roman" panose="02020603050405020304" charset="0"/>
                <a:cs typeface="Times New Roman" panose="02020603050405020304" charset="0"/>
              </a:rPr>
              <a:t>В</a:t>
            </a:r>
            <a:r>
              <a:rPr lang="en-US" altLang="ru-RU" sz="2220" b="1">
                <a:latin typeface="Times New Roman" panose="02020603050405020304" charset="0"/>
                <a:cs typeface="Times New Roman" panose="02020603050405020304" charset="0"/>
              </a:rPr>
              <a:t> 1941</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году</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был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призван</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Красную</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Армию</a:t>
            </a:r>
            <a:r>
              <a:rPr lang="en-US" altLang="ru-RU" sz="2220">
                <a:latin typeface="Times New Roman" panose="02020603050405020304" charset="0"/>
                <a:cs typeface="Times New Roman" panose="02020603050405020304" charset="0"/>
              </a:rPr>
              <a:t>. </a:t>
            </a:r>
            <a:r>
              <a:rPr lang="ru-RU" altLang="en-US" sz="2220">
                <a:latin typeface="Times New Roman" panose="02020603050405020304" charset="0"/>
                <a:cs typeface="Times New Roman" panose="02020603050405020304" charset="0"/>
              </a:rPr>
              <a:t>В</a:t>
            </a:r>
            <a:r>
              <a:rPr lang="en-US" altLang="en-US" sz="2220">
                <a:latin typeface="Times New Roman" panose="02020603050405020304" charset="0"/>
                <a:cs typeface="Times New Roman" panose="02020603050405020304" charset="0"/>
              </a:rPr>
              <a:t>оевал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на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Ленинградском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Волховском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фронтах</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был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корреспондентом</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армейской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газеты</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«Отвага»</a:t>
            </a:r>
            <a:r>
              <a:rPr lang="en-US" altLang="ru-RU" sz="2220">
                <a:latin typeface="Times New Roman" panose="02020603050405020304" charset="0"/>
                <a:cs typeface="Times New Roman" panose="02020603050405020304" charset="0"/>
              </a:rPr>
              <a:t> </a:t>
            </a:r>
            <a:r>
              <a:rPr lang="ru-RU" altLang="en-US" sz="2220">
                <a:latin typeface="Times New Roman" panose="02020603050405020304" charset="0"/>
                <a:cs typeface="Times New Roman" panose="02020603050405020304" charset="0"/>
              </a:rPr>
              <a:t>второй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Ударной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армии</a:t>
            </a:r>
            <a:r>
              <a:rPr lang="en-US" altLang="ru-RU" sz="2220">
                <a:latin typeface="Times New Roman" panose="02020603050405020304" charset="0"/>
                <a:cs typeface="Times New Roman" panose="02020603050405020304" charset="0"/>
              </a:rPr>
              <a:t>.</a:t>
            </a:r>
            <a:br>
              <a:rPr lang="en-US" altLang="ru-RU" sz="2220">
                <a:latin typeface="Times New Roman" panose="02020603050405020304" charset="0"/>
                <a:cs typeface="Times New Roman" panose="02020603050405020304" charset="0"/>
              </a:rPr>
            </a:br>
            <a:r>
              <a:rPr lang="en-US" altLang="ru-RU" sz="2220" b="1">
                <a:latin typeface="Times New Roman" panose="02020603050405020304" charset="0"/>
                <a:cs typeface="Times New Roman" panose="02020603050405020304" charset="0"/>
              </a:rPr>
              <a:t>26 </a:t>
            </a:r>
            <a:r>
              <a:rPr lang="en-US" altLang="en-US" sz="2220" b="1">
                <a:latin typeface="Times New Roman" panose="02020603050405020304" charset="0"/>
                <a:cs typeface="Times New Roman" panose="02020603050405020304" charset="0"/>
              </a:rPr>
              <a:t>июня</a:t>
            </a:r>
            <a:r>
              <a:rPr lang="en-US" altLang="ru-RU" sz="2220" b="1">
                <a:latin typeface="Times New Roman" panose="02020603050405020304" charset="0"/>
                <a:cs typeface="Times New Roman" panose="02020603050405020304" charset="0"/>
              </a:rPr>
              <a:t> 1942</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года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ходе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Любанской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наступательной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операции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у</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деревни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Мясной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Бор</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Муса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Джалиль</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был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тяжело</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ранен</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грудь</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попал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плен</a:t>
            </a:r>
            <a:r>
              <a:rPr lang="ru-RU" altLang="en-US" sz="2220">
                <a:latin typeface="Times New Roman" panose="02020603050405020304" charset="0"/>
                <a:cs typeface="Times New Roman" panose="02020603050405020304" charset="0"/>
              </a:rPr>
              <a:t>.</a:t>
            </a:r>
            <a:r>
              <a:rPr lang="en-US" altLang="ru-RU" sz="2220">
                <a:latin typeface="Times New Roman" panose="02020603050405020304" charset="0"/>
                <a:cs typeface="Times New Roman" panose="02020603050405020304" charset="0"/>
              </a:rPr>
              <a:t> </a:t>
            </a:r>
            <a:r>
              <a:rPr lang="ru-RU" altLang="en-US" sz="2220">
                <a:latin typeface="Times New Roman" panose="02020603050405020304" charset="0"/>
                <a:cs typeface="Times New Roman" panose="02020603050405020304" charset="0"/>
              </a:rPr>
              <a:t>Распределен</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созданный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немцами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легион</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«Идель</a:t>
            </a:r>
            <a:r>
              <a:rPr lang="en-US" altLang="ru-RU" sz="2220">
                <a:latin typeface="Times New Roman" panose="02020603050405020304" charset="0"/>
                <a:cs typeface="Times New Roman" panose="02020603050405020304" charset="0"/>
              </a:rPr>
              <a:t>-</a:t>
            </a:r>
            <a:r>
              <a:rPr lang="en-US" altLang="en-US" sz="2220">
                <a:latin typeface="Times New Roman" panose="02020603050405020304" charset="0"/>
                <a:cs typeface="Times New Roman" panose="02020603050405020304" charset="0"/>
              </a:rPr>
              <a:t>Урал»</a:t>
            </a:r>
            <a:r>
              <a:rPr lang="ru-RU" sz="2220">
                <a:latin typeface="Times New Roman" panose="02020603050405020304" charset="0"/>
                <a:cs typeface="Times New Roman" panose="02020603050405020304" charset="0"/>
              </a:rPr>
              <a:t>, где </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вступил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созданную</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подпольную</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группу</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устраивал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побеги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военнопленных</a:t>
            </a:r>
            <a:r>
              <a:rPr lang="en-US" altLang="ru-RU" sz="2220">
                <a:latin typeface="Times New Roman" panose="02020603050405020304" charset="0"/>
                <a:cs typeface="Times New Roman" panose="02020603050405020304" charset="0"/>
              </a:rPr>
              <a:t>.</a:t>
            </a:r>
            <a:br>
              <a:rPr lang="en-US" altLang="ru-RU" sz="2220">
                <a:latin typeface="Times New Roman" panose="02020603050405020304" charset="0"/>
                <a:cs typeface="Times New Roman" panose="02020603050405020304" charset="0"/>
              </a:rPr>
            </a:br>
            <a:r>
              <a:rPr lang="en-US" altLang="ru-RU" sz="2000">
                <a:latin typeface="Times New Roman" panose="02020603050405020304" charset="0"/>
                <a:cs typeface="Times New Roman" panose="02020603050405020304" charset="0"/>
              </a:rPr>
              <a:t/>
            </a:r>
            <a:br>
              <a:rPr lang="en-US" altLang="ru-RU" sz="2000">
                <a:latin typeface="Times New Roman" panose="02020603050405020304" charset="0"/>
                <a:cs typeface="Times New Roman" panose="02020603050405020304" charset="0"/>
              </a:rPr>
            </a:br>
            <a:endParaRPr lang="en-US" altLang="en-US" sz="2000">
              <a:latin typeface="Times New Roman" panose="02020603050405020304" charset="0"/>
              <a:cs typeface="Times New Roman" panose="02020603050405020304" charset="0"/>
            </a:endParaRPr>
          </a:p>
        </p:txBody>
      </p:sp>
      <p:pic>
        <p:nvPicPr>
          <p:cNvPr id="5" name="Изображение 4"/>
          <p:cNvPicPr>
            <a:picLocks noChangeAspect="1"/>
          </p:cNvPicPr>
          <p:nvPr/>
        </p:nvPicPr>
        <p:blipFill>
          <a:blip r:embed="rId2"/>
          <a:srcRect l="13140" t="704" r="12616" b="-704"/>
          <a:stretch>
            <a:fillRect/>
          </a:stretch>
        </p:blipFill>
        <p:spPr>
          <a:xfrm>
            <a:off x="920750" y="205105"/>
            <a:ext cx="4870450" cy="3304540"/>
          </a:xfrm>
          <a:prstGeom prst="rect">
            <a:avLst/>
          </a:prstGeom>
        </p:spPr>
      </p:pic>
      <p:pic>
        <p:nvPicPr>
          <p:cNvPr id="10" name="Замещающее содержимое 9"/>
          <p:cNvPicPr>
            <a:picLocks noGrp="1" noChangeAspect="1"/>
          </p:cNvPicPr>
          <p:nvPr>
            <p:ph idx="1"/>
          </p:nvPr>
        </p:nvPicPr>
        <p:blipFill>
          <a:blip r:embed="rId3"/>
          <a:stretch>
            <a:fillRect/>
          </a:stretch>
        </p:blipFill>
        <p:spPr>
          <a:xfrm>
            <a:off x="6854190" y="205105"/>
            <a:ext cx="4713605" cy="644842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168005" y="183515"/>
            <a:ext cx="3745230" cy="5986780"/>
          </a:xfrm>
        </p:spPr>
        <p:txBody>
          <a:bodyPr anchor="t" anchorCtr="0">
            <a:normAutofit/>
          </a:bodyPr>
          <a:lstStyle/>
          <a:p>
            <a:pPr>
              <a:lnSpc>
                <a:spcPct val="100000"/>
              </a:lnSpc>
            </a:pPr>
            <a:r>
              <a:rPr lang="en-US" altLang="en-US" sz="2220">
                <a:latin typeface="Times New Roman" panose="02020603050405020304" charset="0"/>
                <a:cs typeface="Times New Roman" panose="02020603050405020304" charset="0"/>
              </a:rPr>
              <a:t>С</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помощью</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предателя</a:t>
            </a:r>
            <a:r>
              <a:rPr lang="en-US" altLang="ru-RU" sz="2220">
                <a:latin typeface="Times New Roman" panose="02020603050405020304" charset="0"/>
                <a:cs typeface="Times New Roman" panose="02020603050405020304" charset="0"/>
              </a:rPr>
              <a:t> </a:t>
            </a:r>
            <a:r>
              <a:rPr lang="ru-RU"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августе</a:t>
            </a:r>
            <a:r>
              <a:rPr lang="en-US" altLang="ru-RU" sz="2220">
                <a:latin typeface="Times New Roman" panose="02020603050405020304" charset="0"/>
                <a:cs typeface="Times New Roman" panose="02020603050405020304" charset="0"/>
              </a:rPr>
              <a:t> </a:t>
            </a:r>
            <a:r>
              <a:rPr lang="en-US" altLang="ru-RU" sz="2220" b="1">
                <a:latin typeface="Times New Roman" panose="02020603050405020304" charset="0"/>
                <a:cs typeface="Times New Roman" panose="02020603050405020304" charset="0"/>
              </a:rPr>
              <a:t>1943</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года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гестапо</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были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арестованы</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члены</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подпольной</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группы</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числе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арестованных</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был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Муса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Джалиль</a:t>
            </a:r>
            <a:r>
              <a:rPr lang="ru-RU" altLang="en-US" sz="2220">
                <a:latin typeface="Times New Roman" panose="02020603050405020304" charset="0"/>
                <a:cs typeface="Times New Roman" panose="02020603050405020304" charset="0"/>
              </a:rPr>
              <a:t>.</a:t>
            </a:r>
            <a:r>
              <a:rPr lang="en-US" altLang="en-US" sz="2220">
                <a:latin typeface="Times New Roman" panose="02020603050405020304" charset="0"/>
                <a:cs typeface="Times New Roman" panose="02020603050405020304" charset="0"/>
              </a:rPr>
              <a:t/>
            </a:r>
            <a:br>
              <a:rPr lang="en-US" altLang="en-US" sz="2220">
                <a:latin typeface="Times New Roman" panose="02020603050405020304" charset="0"/>
                <a:cs typeface="Times New Roman" panose="02020603050405020304" charset="0"/>
              </a:rPr>
            </a:br>
            <a:r>
              <a:rPr lang="en-US" altLang="en-US" sz="2220">
                <a:latin typeface="Times New Roman" panose="02020603050405020304" charset="0"/>
                <a:cs typeface="Times New Roman" panose="02020603050405020304" charset="0"/>
              </a:rPr>
              <a:t>Его</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заключили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Моабитскую</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тюрьму</a:t>
            </a:r>
            <a:r>
              <a:rPr lang="ru-RU" altLang="en-US" sz="2220">
                <a:latin typeface="Times New Roman" panose="02020603050405020304" charset="0"/>
                <a:cs typeface="Times New Roman" panose="02020603050405020304" charset="0"/>
              </a:rPr>
              <a:t>,</a:t>
            </a:r>
            <a:r>
              <a:rPr lang="en-US" altLang="ru-RU" sz="2220">
                <a:latin typeface="Times New Roman" panose="02020603050405020304" charset="0"/>
                <a:cs typeface="Times New Roman" panose="02020603050405020304" charset="0"/>
              </a:rPr>
              <a:t> </a:t>
            </a:r>
            <a:r>
              <a:rPr lang="ru-RU" altLang="en-US" sz="2220">
                <a:latin typeface="Times New Roman" panose="02020603050405020304" charset="0"/>
                <a:cs typeface="Times New Roman" panose="02020603050405020304" charset="0"/>
              </a:rPr>
              <a:t>г</a:t>
            </a:r>
            <a:r>
              <a:rPr lang="en-US" altLang="en-US" sz="2220">
                <a:latin typeface="Times New Roman" panose="02020603050405020304" charset="0"/>
                <a:cs typeface="Times New Roman" panose="02020603050405020304" charset="0"/>
              </a:rPr>
              <a:t>де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поэт</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продолжал</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писать</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стихи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которые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уцелели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вернулись</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на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Родину</a:t>
            </a:r>
            <a:r>
              <a:rPr lang="ru-RU" altLang="en-US" sz="2220">
                <a:latin typeface="Times New Roman" panose="02020603050405020304" charset="0"/>
                <a:cs typeface="Times New Roman" panose="02020603050405020304" charset="0"/>
              </a:rPr>
              <a:t>.</a:t>
            </a:r>
            <a:r>
              <a:rPr lang="en-US" altLang="en-US" sz="2220">
                <a:latin typeface="Times New Roman" panose="02020603050405020304" charset="0"/>
                <a:cs typeface="Times New Roman" panose="02020603050405020304" charset="0"/>
              </a:rPr>
              <a:t/>
            </a:r>
            <a:br>
              <a:rPr lang="en-US" altLang="en-US" sz="2220">
                <a:latin typeface="Times New Roman" panose="02020603050405020304" charset="0"/>
                <a:cs typeface="Times New Roman" panose="02020603050405020304" charset="0"/>
              </a:rPr>
            </a:br>
            <a:r>
              <a:rPr lang="en-US" altLang="en-US" sz="2220">
                <a:latin typeface="Times New Roman" panose="02020603050405020304" charset="0"/>
                <a:cs typeface="Times New Roman" panose="02020603050405020304" charset="0"/>
              </a:rPr>
              <a:t>Муса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Джалиль</a:t>
            </a:r>
            <a:r>
              <a:rPr lang="en-US" altLang="ru-RU" sz="2220">
                <a:latin typeface="Times New Roman" panose="02020603050405020304" charset="0"/>
                <a:cs typeface="Times New Roman" panose="02020603050405020304" charset="0"/>
              </a:rPr>
              <a:t> </a:t>
            </a:r>
            <a:r>
              <a:rPr lang="ru-RU" altLang="en-US" sz="2220">
                <a:latin typeface="Times New Roman" panose="02020603050405020304" charset="0"/>
                <a:cs typeface="Times New Roman" panose="02020603050405020304" charset="0"/>
              </a:rPr>
              <a:t>и еще 10 его соратников </a:t>
            </a:r>
            <a:r>
              <a:rPr lang="en-US" altLang="en-US" sz="2220">
                <a:latin typeface="Times New Roman" panose="02020603050405020304" charset="0"/>
                <a:cs typeface="Times New Roman" panose="02020603050405020304" charset="0"/>
              </a:rPr>
              <a:t>был</a:t>
            </a:r>
            <a:r>
              <a:rPr lang="ru-RU" altLang="en-US" sz="2220">
                <a:latin typeface="Times New Roman" panose="02020603050405020304" charset="0"/>
                <a:cs typeface="Times New Roman" panose="02020603050405020304" charset="0"/>
              </a:rPr>
              <a:t>и</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казнён</a:t>
            </a:r>
            <a:r>
              <a:rPr lang="ru-RU" altLang="en-US" sz="2220">
                <a:latin typeface="Times New Roman" panose="02020603050405020304" charset="0"/>
                <a:cs typeface="Times New Roman" panose="02020603050405020304" charset="0"/>
              </a:rPr>
              <a:t>ы</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на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гильотине</a:t>
            </a:r>
            <a:r>
              <a:rPr lang="en-US" altLang="ru-RU" sz="2220" b="1">
                <a:latin typeface="Times New Roman" panose="02020603050405020304" charset="0"/>
                <a:cs typeface="Times New Roman" panose="02020603050405020304" charset="0"/>
              </a:rPr>
              <a:t> 25 </a:t>
            </a:r>
            <a:r>
              <a:rPr lang="en-US" altLang="en-US" sz="2220" b="1">
                <a:latin typeface="Times New Roman" panose="02020603050405020304" charset="0"/>
                <a:cs typeface="Times New Roman" panose="02020603050405020304" charset="0"/>
              </a:rPr>
              <a:t>августа</a:t>
            </a:r>
            <a:r>
              <a:rPr lang="en-US" altLang="ru-RU" sz="2220" b="1">
                <a:latin typeface="Times New Roman" panose="02020603050405020304" charset="0"/>
                <a:cs typeface="Times New Roman" panose="02020603050405020304" charset="0"/>
              </a:rPr>
              <a:t> 1944</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года</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тюрьме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Плётцензее</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в</a:t>
            </a:r>
            <a:r>
              <a:rPr lang="en-US" altLang="ru-RU" sz="2220">
                <a:latin typeface="Times New Roman" panose="02020603050405020304" charset="0"/>
                <a:cs typeface="Times New Roman" panose="02020603050405020304" charset="0"/>
              </a:rPr>
              <a:t> </a:t>
            </a:r>
            <a:r>
              <a:rPr lang="en-US" altLang="en-US" sz="2220">
                <a:latin typeface="Times New Roman" panose="02020603050405020304" charset="0"/>
                <a:cs typeface="Times New Roman" panose="02020603050405020304" charset="0"/>
              </a:rPr>
              <a:t>Берлине</a:t>
            </a:r>
            <a:r>
              <a:rPr lang="ru-RU" altLang="en-US" sz="2220">
                <a:latin typeface="Times New Roman" panose="02020603050405020304" charset="0"/>
                <a:cs typeface="Times New Roman" panose="02020603050405020304" charset="0"/>
              </a:rPr>
              <a:t>.</a:t>
            </a:r>
            <a:r>
              <a:rPr lang="en-US" altLang="ru-RU" sz="2220">
                <a:latin typeface="Times New Roman" panose="02020603050405020304" charset="0"/>
                <a:cs typeface="Times New Roman" panose="02020603050405020304" charset="0"/>
              </a:rPr>
              <a:t> </a:t>
            </a:r>
            <a:r>
              <a:rPr lang="en-US" altLang="ru-RU" sz="2000">
                <a:latin typeface="Times New Roman" panose="02020603050405020304" charset="0"/>
                <a:cs typeface="Times New Roman" panose="02020603050405020304" charset="0"/>
              </a:rPr>
              <a:t/>
            </a:r>
            <a:br>
              <a:rPr lang="en-US" altLang="ru-RU" sz="2000">
                <a:latin typeface="Times New Roman" panose="02020603050405020304" charset="0"/>
                <a:cs typeface="Times New Roman" panose="02020603050405020304" charset="0"/>
              </a:rPr>
            </a:br>
            <a:endParaRPr lang="en-US" altLang="en-US" sz="2000">
              <a:latin typeface="Times New Roman" panose="02020603050405020304" charset="0"/>
              <a:cs typeface="Times New Roman" panose="02020603050405020304" charset="0"/>
            </a:endParaRPr>
          </a:p>
        </p:txBody>
      </p:sp>
      <p:pic>
        <p:nvPicPr>
          <p:cNvPr id="4" name="Замещающее содержимое 3"/>
          <p:cNvPicPr>
            <a:picLocks noGrp="1" noChangeAspect="1"/>
          </p:cNvPicPr>
          <p:nvPr>
            <p:ph idx="1"/>
          </p:nvPr>
        </p:nvPicPr>
        <p:blipFill>
          <a:blip r:embed="rId2"/>
          <a:stretch>
            <a:fillRect/>
          </a:stretch>
        </p:blipFill>
        <p:spPr>
          <a:xfrm>
            <a:off x="294005" y="183515"/>
            <a:ext cx="7726045" cy="579501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93330" y="144145"/>
            <a:ext cx="4147185" cy="6356985"/>
          </a:xfrm>
        </p:spPr>
        <p:txBody>
          <a:bodyPr anchor="t" anchorCtr="0">
            <a:normAutofit/>
          </a:bodyPr>
          <a:lstStyle/>
          <a:p>
            <a:pPr algn="l">
              <a:lnSpc>
                <a:spcPct val="100000"/>
              </a:lnSpc>
            </a:pPr>
            <a:r>
              <a:rPr sz="2220" dirty="0">
                <a:effectLst/>
                <a:latin typeface="Times New Roman" panose="02020603050405020304" charset="0"/>
                <a:cs typeface="Times New Roman" panose="02020603050405020304" charset="0"/>
                <a:sym typeface="+mn-ea"/>
              </a:rPr>
              <a:t>Первую из Моабитских тетрадей М. Джалиля вынесли из тюрьмы в </a:t>
            </a:r>
            <a:r>
              <a:rPr sz="2220" b="1" dirty="0">
                <a:effectLst/>
                <a:latin typeface="Times New Roman" panose="02020603050405020304" charset="0"/>
                <a:cs typeface="Times New Roman" panose="02020603050405020304" charset="0"/>
                <a:sym typeface="+mn-ea"/>
              </a:rPr>
              <a:t>1946</a:t>
            </a:r>
            <a:r>
              <a:rPr sz="2220" dirty="0">
                <a:effectLst/>
                <a:latin typeface="Times New Roman" panose="02020603050405020304" charset="0"/>
                <a:cs typeface="Times New Roman" panose="02020603050405020304" charset="0"/>
                <a:sym typeface="+mn-ea"/>
              </a:rPr>
              <a:t> году Габбас Шарипов и Нигмат Терегулов. Тетрадь содержит 60 стихов, датированных 1943 г., написанных на татарском языке арабским шрифтом. </a:t>
            </a:r>
            <a:br>
              <a:rPr sz="2220" dirty="0">
                <a:effectLst/>
                <a:latin typeface="Times New Roman" panose="02020603050405020304" charset="0"/>
                <a:cs typeface="Times New Roman" panose="02020603050405020304" charset="0"/>
                <a:sym typeface="+mn-ea"/>
              </a:rPr>
            </a:br>
            <a:r>
              <a:rPr sz="2220" dirty="0">
                <a:effectLst/>
                <a:latin typeface="Times New Roman" panose="02020603050405020304" charset="0"/>
                <a:cs typeface="Times New Roman" panose="02020603050405020304" charset="0"/>
                <a:sym typeface="+mn-ea"/>
              </a:rPr>
              <a:t/>
            </a:r>
            <a:br>
              <a:rPr sz="2220" dirty="0">
                <a:effectLst/>
                <a:latin typeface="Times New Roman" panose="02020603050405020304" charset="0"/>
                <a:cs typeface="Times New Roman" panose="02020603050405020304" charset="0"/>
                <a:sym typeface="+mn-ea"/>
              </a:rPr>
            </a:br>
            <a:r>
              <a:rPr sz="2220" dirty="0">
                <a:effectLst/>
                <a:latin typeface="Times New Roman" panose="02020603050405020304" charset="0"/>
                <a:cs typeface="Times New Roman" panose="02020603050405020304" charset="0"/>
                <a:sym typeface="+mn-ea"/>
              </a:rPr>
              <a:t>Вторую тетрадь</a:t>
            </a:r>
            <a:r>
              <a:rPr lang="ru-RU" sz="2220" dirty="0">
                <a:effectLst/>
                <a:latin typeface="Times New Roman" panose="02020603050405020304" charset="0"/>
                <a:cs typeface="Times New Roman" panose="02020603050405020304" charset="0"/>
                <a:sym typeface="+mn-ea"/>
              </a:rPr>
              <a:t> </a:t>
            </a:r>
            <a:r>
              <a:rPr sz="2220" dirty="0">
                <a:effectLst/>
                <a:latin typeface="Times New Roman" panose="02020603050405020304" charset="0"/>
                <a:cs typeface="Times New Roman" panose="02020603050405020304" charset="0"/>
                <a:sym typeface="+mn-ea"/>
              </a:rPr>
              <a:t>в </a:t>
            </a:r>
            <a:r>
              <a:rPr sz="2220" b="1" dirty="0">
                <a:effectLst/>
                <a:latin typeface="Times New Roman" panose="02020603050405020304" charset="0"/>
                <a:cs typeface="Times New Roman" panose="02020603050405020304" charset="0"/>
                <a:sym typeface="+mn-ea"/>
              </a:rPr>
              <a:t>1947</a:t>
            </a:r>
            <a:r>
              <a:rPr sz="2220" dirty="0">
                <a:effectLst/>
                <a:latin typeface="Times New Roman" panose="02020603050405020304" charset="0"/>
                <a:cs typeface="Times New Roman" panose="02020603050405020304" charset="0"/>
                <a:sym typeface="+mn-ea"/>
              </a:rPr>
              <a:t> г. передал в Советское консульство в Брюсселе бельгийский патриот Андре Тиммерманс, сидевший в одной камере с М. Джалилем. Тетрадь содержит</a:t>
            </a:r>
            <a:r>
              <a:rPr lang="ru-RU" sz="2220" dirty="0">
                <a:effectLst/>
                <a:latin typeface="Times New Roman" panose="02020603050405020304" charset="0"/>
                <a:cs typeface="Times New Roman" panose="02020603050405020304" charset="0"/>
                <a:sym typeface="+mn-ea"/>
              </a:rPr>
              <a:t> </a:t>
            </a:r>
            <a:r>
              <a:rPr sz="2220" dirty="0">
                <a:effectLst/>
                <a:latin typeface="Times New Roman" panose="02020603050405020304" charset="0"/>
                <a:cs typeface="Times New Roman" panose="02020603050405020304" charset="0"/>
                <a:sym typeface="+mn-ea"/>
              </a:rPr>
              <a:t>50 стихотворений</a:t>
            </a:r>
            <a:r>
              <a:rPr lang="ru-RU" sz="2220" dirty="0">
                <a:effectLst/>
                <a:latin typeface="Times New Roman" panose="02020603050405020304" charset="0"/>
                <a:cs typeface="Times New Roman" panose="02020603050405020304" charset="0"/>
                <a:sym typeface="+mn-ea"/>
              </a:rPr>
              <a:t>.</a:t>
            </a:r>
            <a:r>
              <a:rPr sz="2220" dirty="0">
                <a:effectLst/>
                <a:latin typeface="Times New Roman" panose="02020603050405020304" charset="0"/>
                <a:cs typeface="Times New Roman" panose="02020603050405020304" charset="0"/>
                <a:sym typeface="+mn-ea"/>
              </a:rPr>
              <a:t> </a:t>
            </a:r>
            <a:endParaRPr lang="ru-RU" altLang="en-US" sz="2220">
              <a:latin typeface="Times New Roman" panose="02020603050405020304" charset="0"/>
              <a:cs typeface="Times New Roman" panose="02020603050405020304" charset="0"/>
            </a:endParaRPr>
          </a:p>
        </p:txBody>
      </p:sp>
      <p:pic>
        <p:nvPicPr>
          <p:cNvPr id="4" name="Замещающее содержимое 3"/>
          <p:cNvPicPr>
            <a:picLocks noGrp="1" noChangeAspect="1"/>
          </p:cNvPicPr>
          <p:nvPr>
            <p:ph idx="1"/>
          </p:nvPr>
        </p:nvPicPr>
        <p:blipFill>
          <a:blip r:embed="rId2"/>
          <a:stretch>
            <a:fillRect/>
          </a:stretch>
        </p:blipFill>
        <p:spPr>
          <a:xfrm>
            <a:off x="241300" y="144145"/>
            <a:ext cx="6912610" cy="4881245"/>
          </a:xfrm>
          <a:prstGeom prst="rect">
            <a:avLst/>
          </a:prstGeom>
        </p:spPr>
      </p:pic>
      <p:sp>
        <p:nvSpPr>
          <p:cNvPr id="5" name="Текстовое поле 4"/>
          <p:cNvSpPr txBox="1"/>
          <p:nvPr/>
        </p:nvSpPr>
        <p:spPr>
          <a:xfrm>
            <a:off x="353695" y="5025390"/>
            <a:ext cx="6931660" cy="1684020"/>
          </a:xfrm>
          <a:prstGeom prst="rect">
            <a:avLst/>
          </a:prstGeom>
          <a:noFill/>
        </p:spPr>
        <p:txBody>
          <a:bodyPr wrap="square" rtlCol="0">
            <a:noAutofit/>
          </a:bodyPr>
          <a:lstStyle/>
          <a:p>
            <a:r>
              <a:rPr lang="en-US" altLang="en-US" sz="2000">
                <a:latin typeface="Times New Roman" panose="02020603050405020304" charset="0"/>
                <a:cs typeface="Times New Roman" panose="02020603050405020304" charset="0"/>
              </a:rPr>
              <a:t>В</a:t>
            </a:r>
            <a:r>
              <a:rPr lang="en-US" altLang="ru-RU" sz="2000">
                <a:latin typeface="Times New Roman" panose="02020603050405020304" charset="0"/>
                <a:cs typeface="Times New Roman" panose="02020603050405020304" charset="0"/>
              </a:rPr>
              <a:t> </a:t>
            </a:r>
            <a:r>
              <a:rPr lang="en-US" altLang="ru-RU" sz="2000" b="1">
                <a:latin typeface="Times New Roman" panose="02020603050405020304" charset="0"/>
                <a:cs typeface="Times New Roman" panose="02020603050405020304" charset="0"/>
              </a:rPr>
              <a:t>1949</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году</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друг</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Мусы</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Джалиля</a:t>
            </a:r>
            <a:r>
              <a:rPr lang="en-US" altLang="ru-RU" sz="2000">
                <a:latin typeface="Times New Roman" panose="02020603050405020304" charset="0"/>
                <a:cs typeface="Times New Roman" panose="02020603050405020304" charset="0"/>
              </a:rPr>
              <a:t>, </a:t>
            </a:r>
            <a:r>
              <a:rPr lang="ru-RU" altLang="en-US"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татарский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писатель</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Гази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Кашшаф</a:t>
            </a:r>
            <a:r>
              <a:rPr lang="ru-RU" altLang="en-US"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показал</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одну</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из</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Моабитских</a:t>
            </a:r>
            <a:r>
              <a:rPr lang="ru-RU" altLang="en-US"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тетрадей</a:t>
            </a:r>
            <a:r>
              <a:rPr lang="ru-RU" altLang="en-US" sz="2000">
                <a:latin typeface="Times New Roman" panose="02020603050405020304" charset="0"/>
                <a:cs typeface="Times New Roman" panose="02020603050405020304" charset="0"/>
              </a:rPr>
              <a:t> поэту и журналисту</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Константину</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Симонову</a:t>
            </a:r>
            <a:r>
              <a:rPr lang="ru-RU" altLang="en-US" sz="2000">
                <a:latin typeface="Times New Roman" panose="02020603050405020304" charset="0"/>
                <a:cs typeface="Times New Roman" panose="02020603050405020304" charset="0"/>
              </a:rPr>
              <a:t>, который перевел стихи Джалиля и в </a:t>
            </a:r>
            <a:r>
              <a:rPr lang="en-US" altLang="ru-RU" sz="2000" b="1">
                <a:latin typeface="Times New Roman" panose="02020603050405020304" charset="0"/>
                <a:cs typeface="Times New Roman" panose="02020603050405020304" charset="0"/>
              </a:rPr>
              <a:t>1953</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году</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опубликова</a:t>
            </a:r>
            <a:r>
              <a:rPr lang="ru-RU" altLang="en-US" sz="2000">
                <a:latin typeface="Times New Roman" panose="02020603050405020304" charset="0"/>
                <a:cs typeface="Times New Roman" panose="02020603050405020304" charset="0"/>
              </a:rPr>
              <a:t>л</a:t>
            </a:r>
            <a:r>
              <a:rPr lang="en-US" altLang="ru-RU" sz="2000">
                <a:latin typeface="Times New Roman" panose="02020603050405020304" charset="0"/>
                <a:cs typeface="Times New Roman" panose="02020603050405020304" charset="0"/>
              </a:rPr>
              <a:t> </a:t>
            </a:r>
            <a:r>
              <a:rPr lang="ru-RU" altLang="en-US" sz="2000">
                <a:latin typeface="Times New Roman" panose="02020603050405020304" charset="0"/>
                <a:cs typeface="Times New Roman" panose="02020603050405020304" charset="0"/>
              </a:rPr>
              <a:t>их </a:t>
            </a:r>
            <a:r>
              <a:rPr lang="en-US" altLang="en-US" sz="2000">
                <a:latin typeface="Times New Roman" panose="02020603050405020304" charset="0"/>
                <a:cs typeface="Times New Roman" panose="02020603050405020304" charset="0"/>
              </a:rPr>
              <a:t>в</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«Литературной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газете»</a:t>
            </a:r>
            <a:r>
              <a:rPr lang="ru-RU" sz="2000">
                <a:latin typeface="Times New Roman" panose="02020603050405020304" charset="0"/>
                <a:cs typeface="Times New Roman" panose="02020603050405020304" charset="0"/>
              </a:rPr>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88180" y="2228850"/>
            <a:ext cx="7216775" cy="4163695"/>
          </a:xfrm>
        </p:spPr>
        <p:txBody>
          <a:bodyPr anchor="t" anchorCtr="0"/>
          <a:lstStyle/>
          <a:p>
            <a:pPr algn="l">
              <a:lnSpc>
                <a:spcPct val="150000"/>
              </a:lnSpc>
            </a:pPr>
            <a:r>
              <a:rPr lang="ru-RU" altLang="en-US" sz="2000">
                <a:latin typeface="Times New Roman" panose="02020603050405020304" charset="0"/>
                <a:cs typeface="Times New Roman" panose="02020603050405020304" charset="0"/>
              </a:rPr>
              <a:t>В</a:t>
            </a:r>
            <a:r>
              <a:rPr lang="en-US" altLang="ru-RU" sz="2000">
                <a:latin typeface="Times New Roman" panose="02020603050405020304" charset="0"/>
                <a:cs typeface="Times New Roman" panose="02020603050405020304" charset="0"/>
              </a:rPr>
              <a:t> </a:t>
            </a:r>
            <a:r>
              <a:rPr lang="en-US" altLang="ru-RU" sz="2000" b="1">
                <a:latin typeface="Times New Roman" panose="02020603050405020304" charset="0"/>
                <a:cs typeface="Times New Roman" panose="02020603050405020304" charset="0"/>
              </a:rPr>
              <a:t>1956</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году</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Мусу</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Джалиля</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посмертно</a:t>
            </a:r>
            <a:r>
              <a:rPr lang="en-US" altLang="ru-RU" sz="2000">
                <a:latin typeface="Times New Roman" panose="02020603050405020304" charset="0"/>
                <a:cs typeface="Times New Roman" panose="02020603050405020304" charset="0"/>
              </a:rPr>
              <a:t> </a:t>
            </a:r>
            <a:r>
              <a:rPr lang="ru-RU" altLang="en-US"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наградили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званием</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Героя</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Советского</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Союза</a:t>
            </a:r>
            <a:r>
              <a:rPr lang="en-US" altLang="ru-RU" sz="2000">
                <a:latin typeface="Times New Roman" panose="02020603050405020304" charset="0"/>
                <a:cs typeface="Times New Roman" panose="02020603050405020304" charset="0"/>
              </a:rPr>
              <a:t>, </a:t>
            </a:r>
            <a:br>
              <a:rPr lang="en-US" altLang="ru-RU" sz="2000">
                <a:latin typeface="Times New Roman" panose="02020603050405020304" charset="0"/>
                <a:cs typeface="Times New Roman" panose="02020603050405020304" charset="0"/>
              </a:rPr>
            </a:br>
            <a:r>
              <a:rPr lang="en-US" altLang="en-US" sz="2000">
                <a:latin typeface="Times New Roman" panose="02020603050405020304" charset="0"/>
                <a:cs typeface="Times New Roman" panose="02020603050405020304" charset="0"/>
              </a:rPr>
              <a:t>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ещѐ</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через</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год</a:t>
            </a:r>
            <a:r>
              <a:rPr lang="en-US" altLang="ru-RU" sz="2000">
                <a:latin typeface="Times New Roman" panose="02020603050405020304" charset="0"/>
                <a:cs typeface="Times New Roman" panose="02020603050405020304" charset="0"/>
              </a:rPr>
              <a:t> - </a:t>
            </a:r>
            <a:r>
              <a:rPr lang="en-US" altLang="en-US" sz="2000">
                <a:latin typeface="Times New Roman" panose="02020603050405020304" charset="0"/>
                <a:cs typeface="Times New Roman" panose="02020603050405020304" charset="0"/>
              </a:rPr>
              <a:t>Ленинским</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орденом</a:t>
            </a:r>
            <a:r>
              <a:rPr lang="en-US" altLang="ru-RU" sz="2000">
                <a:latin typeface="Times New Roman" panose="02020603050405020304" charset="0"/>
                <a:cs typeface="Times New Roman" panose="02020603050405020304" charset="0"/>
              </a:rPr>
              <a:t> </a:t>
            </a:r>
            <a:br>
              <a:rPr lang="en-US" altLang="ru-RU" sz="2000">
                <a:latin typeface="Times New Roman" panose="02020603050405020304" charset="0"/>
                <a:cs typeface="Times New Roman" panose="02020603050405020304" charset="0"/>
              </a:rPr>
            </a:br>
            <a:r>
              <a:rPr lang="en-US" altLang="en-US" sz="2000">
                <a:latin typeface="Times New Roman" panose="02020603050405020304" charset="0"/>
                <a:cs typeface="Times New Roman" panose="02020603050405020304" charset="0"/>
              </a:rPr>
              <a:t>и</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званием</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лауреата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Ленинской</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премии</a:t>
            </a:r>
            <a:r>
              <a:rPr lang="en-US" altLang="ru-RU" sz="2000">
                <a:latin typeface="Times New Roman" panose="02020603050405020304" charset="0"/>
                <a:cs typeface="Times New Roman" panose="02020603050405020304" charset="0"/>
              </a:rPr>
              <a:t> </a:t>
            </a:r>
            <a:br>
              <a:rPr lang="en-US" altLang="ru-RU" sz="2000">
                <a:latin typeface="Times New Roman" panose="02020603050405020304" charset="0"/>
                <a:cs typeface="Times New Roman" panose="02020603050405020304" charset="0"/>
              </a:rPr>
            </a:br>
            <a:r>
              <a:rPr lang="en-US" altLang="en-US" sz="2000">
                <a:latin typeface="Times New Roman" panose="02020603050405020304" charset="0"/>
                <a:cs typeface="Times New Roman" panose="02020603050405020304" charset="0"/>
              </a:rPr>
              <a:t>за</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сборник</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стихов</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«Моабитская</a:t>
            </a:r>
            <a:r>
              <a:rPr lang="en-US" altLang="ru-RU" sz="2000">
                <a:latin typeface="Times New Roman" panose="02020603050405020304" charset="0"/>
                <a:cs typeface="Times New Roman" panose="02020603050405020304" charset="0"/>
              </a:rPr>
              <a:t> </a:t>
            </a:r>
            <a:r>
              <a:rPr lang="en-US" altLang="en-US" sz="2000">
                <a:latin typeface="Times New Roman" panose="02020603050405020304" charset="0"/>
                <a:cs typeface="Times New Roman" panose="02020603050405020304" charset="0"/>
              </a:rPr>
              <a:t>тетрадь»</a:t>
            </a:r>
          </a:p>
        </p:txBody>
      </p:sp>
      <p:pic>
        <p:nvPicPr>
          <p:cNvPr id="4" name="Замещающее содержимое 3"/>
          <p:cNvPicPr>
            <a:picLocks noGrp="1" noChangeAspect="1"/>
          </p:cNvPicPr>
          <p:nvPr>
            <p:ph idx="1"/>
          </p:nvPr>
        </p:nvPicPr>
        <p:blipFill>
          <a:blip r:embed="rId2"/>
          <a:stretch>
            <a:fillRect/>
          </a:stretch>
        </p:blipFill>
        <p:spPr>
          <a:xfrm>
            <a:off x="592455" y="2038985"/>
            <a:ext cx="3437890" cy="4586605"/>
          </a:xfrm>
          <a:prstGeom prst="rect">
            <a:avLst/>
          </a:prstGeom>
        </p:spPr>
      </p:pic>
      <p:pic>
        <p:nvPicPr>
          <p:cNvPr id="5" name="Изображение 4"/>
          <p:cNvPicPr>
            <a:picLocks noChangeAspect="1"/>
          </p:cNvPicPr>
          <p:nvPr/>
        </p:nvPicPr>
        <p:blipFill>
          <a:blip r:embed="rId3"/>
          <a:stretch>
            <a:fillRect/>
          </a:stretch>
        </p:blipFill>
        <p:spPr>
          <a:xfrm>
            <a:off x="1810385" y="189230"/>
            <a:ext cx="8570595" cy="178435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ltLang="en-US" sz="4000" b="1">
                <a:latin typeface="Times New Roman" panose="02020603050405020304" charset="0"/>
                <a:cs typeface="Times New Roman" panose="02020603050405020304" charset="0"/>
              </a:rPr>
              <a:t>Жена Амина     Дочка Чулпан</a:t>
            </a:r>
          </a:p>
        </p:txBody>
      </p:sp>
      <p:pic>
        <p:nvPicPr>
          <p:cNvPr id="44034" name="Picture 2" descr="аминакопирование"/>
          <p:cNvPicPr>
            <a:picLocks noGrp="1" noChangeAspect="1"/>
          </p:cNvPicPr>
          <p:nvPr>
            <p:ph idx="1"/>
          </p:nvPr>
        </p:nvPicPr>
        <p:blipFill>
          <a:blip r:embed="rId2"/>
          <a:srcRect/>
          <a:stretch>
            <a:fillRect/>
          </a:stretch>
        </p:blipFill>
        <p:spPr>
          <a:xfrm>
            <a:off x="838200" y="1571625"/>
            <a:ext cx="3322320" cy="3865880"/>
          </a:xfrm>
          <a:prstGeom prst="rect">
            <a:avLst/>
          </a:prstGeom>
          <a:noFill/>
          <a:ln w="9525">
            <a:noFill/>
            <a:miter lim="800000"/>
            <a:headEnd/>
            <a:tailEnd/>
          </a:ln>
          <a:effectLst/>
        </p:spPr>
      </p:pic>
      <p:pic>
        <p:nvPicPr>
          <p:cNvPr id="44035" name="Picture 3" descr="чулпанкопирование"/>
          <p:cNvPicPr>
            <a:picLocks noGrp="1" noChangeAspect="1"/>
          </p:cNvPicPr>
          <p:nvPr>
            <p:ph type="body" idx="4294967295"/>
          </p:nvPr>
        </p:nvPicPr>
        <p:blipFill>
          <a:blip r:embed="rId3"/>
          <a:srcRect/>
          <a:stretch>
            <a:fillRect/>
          </a:stretch>
        </p:blipFill>
        <p:spPr>
          <a:xfrm>
            <a:off x="4462145" y="1571625"/>
            <a:ext cx="2914015" cy="3865880"/>
          </a:xfrm>
        </p:spPr>
      </p:pic>
      <p:pic>
        <p:nvPicPr>
          <p:cNvPr id="4" name="Изображение 3"/>
          <p:cNvPicPr>
            <a:picLocks noChangeAspect="1"/>
          </p:cNvPicPr>
          <p:nvPr/>
        </p:nvPicPr>
        <p:blipFill>
          <a:blip r:embed="rId4"/>
          <a:stretch>
            <a:fillRect/>
          </a:stretch>
        </p:blipFill>
        <p:spPr>
          <a:xfrm>
            <a:off x="7999730" y="828675"/>
            <a:ext cx="3561080" cy="4462145"/>
          </a:xfrm>
          <a:prstGeom prst="rect">
            <a:avLst/>
          </a:prstGeom>
        </p:spPr>
      </p:pic>
      <p:sp>
        <p:nvSpPr>
          <p:cNvPr id="5" name="Текстовое поле 4"/>
          <p:cNvSpPr txBox="1"/>
          <p:nvPr/>
        </p:nvSpPr>
        <p:spPr>
          <a:xfrm>
            <a:off x="7875905" y="5540375"/>
            <a:ext cx="4064000" cy="398780"/>
          </a:xfrm>
          <a:prstGeom prst="rect">
            <a:avLst/>
          </a:prstGeom>
          <a:noFill/>
        </p:spPr>
        <p:txBody>
          <a:bodyPr wrap="square" rtlCol="0">
            <a:spAutoFit/>
          </a:bodyPr>
          <a:lstStyle/>
          <a:p>
            <a:r>
              <a:rPr lang="ru-RU" altLang="en-US" sz="2000">
                <a:latin typeface="Times New Roman" panose="02020603050405020304" charset="0"/>
                <a:cs typeface="Times New Roman" panose="02020603050405020304" charset="0"/>
              </a:rPr>
              <a:t>Письмо дочери Чулпан</a:t>
            </a:r>
          </a:p>
        </p:txBody>
      </p:sp>
      <p:sp>
        <p:nvSpPr>
          <p:cNvPr id="6" name="Текстовое поле 5"/>
          <p:cNvSpPr txBox="1"/>
          <p:nvPr/>
        </p:nvSpPr>
        <p:spPr>
          <a:xfrm>
            <a:off x="838200" y="5736590"/>
            <a:ext cx="5593715" cy="706755"/>
          </a:xfrm>
          <a:prstGeom prst="rect">
            <a:avLst/>
          </a:prstGeom>
          <a:noFill/>
        </p:spPr>
        <p:txBody>
          <a:bodyPr wrap="square" rtlCol="0">
            <a:spAutoFit/>
          </a:bodyPr>
          <a:lstStyle/>
          <a:p>
            <a:r>
              <a:rPr lang="ru-RU" altLang="en-US" sz="2000">
                <a:latin typeface="Times New Roman" panose="02020603050405020304" charset="0"/>
                <a:cs typeface="Times New Roman" panose="02020603050405020304" charset="0"/>
              </a:rPr>
              <a:t>Много писем и стихов М.Джалиль посвящал своей семье - жене и дочке. </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ox(in)">
                                      <p:cBhvr>
                                        <p:cTn id="7" dur="500"/>
                                        <p:tgtEl>
                                          <p:spTgt spid="44034"/>
                                        </p:tgtEl>
                                      </p:cBhvr>
                                    </p:animEffect>
                                  </p:childTnLst>
                                </p:cTn>
                              </p:par>
                            </p:childTnLst>
                          </p:cTn>
                        </p:par>
                      </p:childTnLst>
                    </p:cTn>
                  </p:par>
                  <p:par>
                    <p:cTn id="8" fill="hold">
                      <p:stCondLst>
                        <p:cond delay="indefinite"/>
                      </p:stCondLst>
                      <p:childTnLst>
                        <p:par>
                          <p:cTn id="9" fill="hold">
                            <p:stCondLst>
                              <p:cond delay="0"/>
                            </p:stCondLst>
                            <p:childTnLst>
                              <p:par>
                                <p:cTn id="10" presetID="35" presetClass="entr" presetSubtype="0" fill="hold" nodeType="clickEffect">
                                  <p:stCondLst>
                                    <p:cond delay="0"/>
                                  </p:stCondLst>
                                  <p:childTnLst>
                                    <p:set>
                                      <p:cBhvr>
                                        <p:cTn id="11" dur="1" fill="hold">
                                          <p:stCondLst>
                                            <p:cond delay="0"/>
                                          </p:stCondLst>
                                        </p:cTn>
                                        <p:tgtEl>
                                          <p:spTgt spid="44035"/>
                                        </p:tgtEl>
                                        <p:attrNameLst>
                                          <p:attrName>style.visibility</p:attrName>
                                        </p:attrNameLst>
                                      </p:cBhvr>
                                      <p:to>
                                        <p:strVal val="visible"/>
                                      </p:to>
                                    </p:set>
                                    <p:animEffect transition="in" filter="fade">
                                      <p:cBhvr>
                                        <p:cTn id="12" dur="500"/>
                                        <p:tgtEl>
                                          <p:spTgt spid="44035"/>
                                        </p:tgtEl>
                                      </p:cBhvr>
                                    </p:animEffect>
                                    <p:anim calcmode="lin" valueType="num">
                                      <p:cBhvr>
                                        <p:cTn id="13" dur="500" fill="hold"/>
                                        <p:tgtEl>
                                          <p:spTgt spid="44035"/>
                                        </p:tgtEl>
                                        <p:attrNameLst>
                                          <p:attrName>style.rotation</p:attrName>
                                        </p:attrNameLst>
                                      </p:cBhvr>
                                      <p:tavLst>
                                        <p:tav tm="0">
                                          <p:val>
                                            <p:fltVal val="0"/>
                                          </p:val>
                                        </p:tav>
                                        <p:tav tm="100000">
                                          <p:val>
                                            <p:fltVal val="0"/>
                                          </p:val>
                                        </p:tav>
                                      </p:tavLst>
                                    </p:anim>
                                    <p:anim calcmode="lin" valueType="num">
                                      <p:cBhvr>
                                        <p:cTn id="14" dur="500" fill="hold"/>
                                        <p:tgtEl>
                                          <p:spTgt spid="44035"/>
                                        </p:tgtEl>
                                        <p:attrNameLst>
                                          <p:attrName>ppt_h</p:attrName>
                                        </p:attrNameLst>
                                      </p:cBhvr>
                                      <p:tavLst>
                                        <p:tav tm="0">
                                          <p:val>
                                            <p:fltVal val="0"/>
                                          </p:val>
                                        </p:tav>
                                        <p:tav tm="100000">
                                          <p:val>
                                            <p:strVal val="#ppt_h"/>
                                          </p:val>
                                        </p:tav>
                                      </p:tavLst>
                                    </p:anim>
                                    <p:anim calcmode="lin" valueType="num">
                                      <p:cBhvr>
                                        <p:cTn id="15" dur="500" fill="hold"/>
                                        <p:tgtEl>
                                          <p:spTgt spid="4403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ltLang="en-US"/>
          </a:p>
        </p:txBody>
      </p:sp>
      <p:pic>
        <p:nvPicPr>
          <p:cNvPr id="4" name="Замещающее содержимое 3"/>
          <p:cNvPicPr>
            <a:picLocks noGrp="1" noChangeAspect="1"/>
          </p:cNvPicPr>
          <p:nvPr>
            <p:ph idx="1"/>
          </p:nvPr>
        </p:nvPicPr>
        <p:blipFill>
          <a:blip r:embed="rId2"/>
          <a:stretch>
            <a:fillRect/>
          </a:stretch>
        </p:blipFill>
        <p:spPr>
          <a:xfrm>
            <a:off x="2550149" y="293571"/>
            <a:ext cx="7466965" cy="4958715"/>
          </a:xfrm>
          <a:prstGeom prst="rect">
            <a:avLst/>
          </a:prstGeom>
        </p:spPr>
      </p:pic>
      <p:sp>
        <p:nvSpPr>
          <p:cNvPr id="6" name="Текстовое поле 5"/>
          <p:cNvSpPr txBox="1"/>
          <p:nvPr/>
        </p:nvSpPr>
        <p:spPr>
          <a:xfrm>
            <a:off x="1681347" y="5545432"/>
            <a:ext cx="9658800" cy="400110"/>
          </a:xfrm>
          <a:prstGeom prst="rect">
            <a:avLst/>
          </a:prstGeom>
          <a:noFill/>
        </p:spPr>
        <p:txBody>
          <a:bodyPr wrap="square" rtlCol="0">
            <a:spAutoFit/>
          </a:bodyPr>
          <a:lstStyle/>
          <a:p>
            <a:r>
              <a:rPr lang="ru-RU" altLang="en-US" sz="2000" dirty="0">
                <a:latin typeface="Times New Roman" panose="02020603050405020304" charset="0"/>
                <a:cs typeface="Times New Roman" panose="02020603050405020304" charset="0"/>
              </a:rPr>
              <a:t>Семья </a:t>
            </a:r>
            <a:r>
              <a:rPr lang="ru-RU" altLang="en-US" sz="2000" dirty="0" err="1">
                <a:latin typeface="Times New Roman" panose="02020603050405020304" charset="0"/>
                <a:cs typeface="Times New Roman" panose="02020603050405020304" charset="0"/>
              </a:rPr>
              <a:t>М.Джалиля</a:t>
            </a:r>
            <a:r>
              <a:rPr lang="ru-RU" altLang="en-US" sz="2000" dirty="0">
                <a:latin typeface="Times New Roman" panose="02020603050405020304" charset="0"/>
                <a:cs typeface="Times New Roman" panose="02020603050405020304" charset="0"/>
              </a:rPr>
              <a:t> - дочка Чулпан, внучка Татьяна и правнуки - Михаил и Лиза</a:t>
            </a: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317</Words>
  <Application>Microsoft Macintosh PowerPoint</Application>
  <PresentationFormat>Другой</PresentationFormat>
  <Paragraphs>30</Paragraphs>
  <Slides>15</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Презентация PowerPoint</vt:lpstr>
      <vt:lpstr>       6 февраля 2026г в Республиканской детской библиотеке имени Роберта Миннуллина состоялось значимое мероприятие, посвященное 120-летию со дня рождения великого татарского поэта-героя Мусы Джлиля - был открыт литературный уголок «Песня меня научила свободе...»          На выставке-уголке были представлены бессмертные книги поэта, фотографии и научные труды исследователей его творчества.</vt:lpstr>
      <vt:lpstr>Родился в деревне Мустафино Оренбургской Губернии шестым ребёнком в семье.</vt:lpstr>
      <vt:lpstr>                   Родители писателя       Отец  Мостафа и   мать Рахима</vt:lpstr>
      <vt:lpstr>Презентация PowerPoint</vt:lpstr>
      <vt:lpstr>1922 год: переезд в Казань.  Учится на рабфаке при Восточном педагогическом институте, работает переписчиком в газете «Кызыл Татарстан». Всё свободное время отдаёт творчеству,  активно печатается в казанских газетах  и журналах. Именно в Казани в 1925 году у писателя  вышел первый сборник стихов «Барабыз»</vt:lpstr>
      <vt:lpstr>1927 год: переезд в Москву 1929 год для Мусы ознаменовался выходом второго стихотворного сборника «Иптәшләр» («Товарищи») Сам Муса Джалиль писал стихи  исключительно на родном татарском языке. Будучи студентом Муса Джалиль работает редактором татарских детских журналов. После окончания МГУ в 1931г. приглашают завотделом литературы и искусства татарской газеты «Коммунист», выходившей в Москве</vt:lpstr>
      <vt:lpstr>1939 год: возвращение в Казань Его пригласили работать заведующим литературной частью Татарского оперного театра, который сейчас  (с 1956г.) носит им.Мусы Джалиля</vt:lpstr>
      <vt:lpstr>По возращению в Казань Мусу Джалиля продолжают приглашать на высокие должности. В апреле 1939 года его избирают ответственным секретарем Союза писателей РТ, а в декабре того же  года – депутатом Казанского городского совета. До войны успел издать 10 поэтических сборников. В первые недели Отечественной войны Джалиль написал цикл стихотворений «Дошманга каршы» («Против врага»), куда вошли боевые песни, марши,  страстные патриотические стихи.</vt:lpstr>
      <vt:lpstr>  В 1941 году был призван в Красную Армию. Воевал на Ленинградском и Волховском фронтах, был корреспондентом армейской газеты «Отвага» второй Ударной армии. 26 июня 1942 года в ходе Любанской наступательной операции у деревни Мясной Бор Муса Джалиль был тяжело ранен в грудь и попал в плен. Распределен в созданный немцами легион «Идель-Урал», где  вступил в созданную подпольную группу и устраивал побеги военнопленных.  </vt:lpstr>
      <vt:lpstr>С помощью предателя в августе 1943 года гестапо были арестованы члены подпольной группы, в числе арестованных был и Муса Джалиль. Его заключили в Моабитскую тюрьму, где поэт продолжал писать стихи, которые уцелели и вернулись на Родину. Муса Джалиль и еще 10 его соратников были казнёны на гильотине 25 августа 1944 года в тюрьме Плётцензее в Берлине.  </vt:lpstr>
      <vt:lpstr>Первую из Моабитских тетрадей М. Джалиля вынесли из тюрьмы в 1946 году Габбас Шарипов и Нигмат Терегулов. Тетрадь содержит 60 стихов, датированных 1943 г., написанных на татарском языке арабским шрифтом.   Вторую тетрадь в 1947 г. передал в Советское консульство в Брюсселе бельгийский патриот Андре Тиммерманс, сидевший в одной камере с М. Джалилем. Тетрадь содержит 50 стихотворений. </vt:lpstr>
      <vt:lpstr>В 1956 году, Мусу Джалиля посмертно  наградили званием Героя Советского Союза,  а ещѐ через год - Ленинским орденом  и званием лауреата Ленинской премии  за сборник стихов «Моабитская тетрадь»</vt:lpstr>
      <vt:lpstr>Жена Амина     Дочка Чулпан</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Лилия Ахметшина</dc:creator>
  <cp:lastModifiedBy>Ольга Харитонова</cp:lastModifiedBy>
  <cp:revision>11</cp:revision>
  <dcterms:created xsi:type="dcterms:W3CDTF">2025-07-23T00:59:00Z</dcterms:created>
  <dcterms:modified xsi:type="dcterms:W3CDTF">2026-02-20T15:24:49Z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0A8C3C6B698C433CA5962937799219A0_13</vt:lpwstr>
  </property>
  <property fmtid="{D5CDD505-2E9C-101B-9397-08002B2CF9AE}" pid="3" name="KSOProductBuildVer">
    <vt:lpwstr>1049-12.2.0.23196</vt:lpwstr>
  </property>
</Properties>
</file>