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67" r:id="rId3"/>
    <p:sldId id="275" r:id="rId4"/>
    <p:sldId id="307" r:id="rId5"/>
    <p:sldId id="274" r:id="rId6"/>
    <p:sldId id="273" r:id="rId7"/>
    <p:sldId id="290" r:id="rId8"/>
    <p:sldId id="291" r:id="rId9"/>
    <p:sldId id="277" r:id="rId10"/>
    <p:sldId id="278" r:id="rId11"/>
    <p:sldId id="279" r:id="rId12"/>
    <p:sldId id="271" r:id="rId13"/>
    <p:sldId id="297" r:id="rId14"/>
    <p:sldId id="298" r:id="rId15"/>
    <p:sldId id="295" r:id="rId16"/>
    <p:sldId id="280" r:id="rId17"/>
    <p:sldId id="272" r:id="rId18"/>
    <p:sldId id="302" r:id="rId19"/>
    <p:sldId id="301" r:id="rId20"/>
    <p:sldId id="299" r:id="rId21"/>
    <p:sldId id="300" r:id="rId22"/>
    <p:sldId id="303" r:id="rId23"/>
    <p:sldId id="305" r:id="rId24"/>
    <p:sldId id="304" r:id="rId25"/>
    <p:sldId id="289" r:id="rId26"/>
    <p:sldId id="296" r:id="rId27"/>
    <p:sldId id="294" r:id="rId28"/>
    <p:sldId id="285" r:id="rId29"/>
    <p:sldId id="293" r:id="rId30"/>
    <p:sldId id="292" r:id="rId31"/>
    <p:sldId id="286" r:id="rId32"/>
  </p:sldIdLst>
  <p:sldSz cx="6858000" cy="9906000" type="A4"/>
  <p:notesSz cx="6888163" cy="10020300"/>
  <p:embeddedFontLst>
    <p:embeddedFont>
      <p:font typeface="Matilda" panose="020B0604020202020204" charset="0"/>
      <p:regular r:id="rId33"/>
    </p:embeddedFont>
  </p:embeddedFontLst>
  <p:defaultTextStyle>
    <a:defPPr>
      <a:defRPr lang="ru-RU"/>
    </a:defPPr>
    <a:lvl1pPr marL="0" algn="l" defTabSz="95783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8919" algn="l" defTabSz="95783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7838" algn="l" defTabSz="95783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36757" algn="l" defTabSz="95783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15677" algn="l" defTabSz="95783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94596" algn="l" defTabSz="95783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73515" algn="l" defTabSz="95783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52434" algn="l" defTabSz="95783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31353" algn="l" defTabSz="95783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  <p15:guide id="3" orient="horz" pos="312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C850"/>
    <a:srgbClr val="008080"/>
    <a:srgbClr val="27704F"/>
    <a:srgbClr val="69A12B"/>
    <a:srgbClr val="DF3C0F"/>
    <a:srgbClr val="6CA62C"/>
    <a:srgbClr val="E4931C"/>
    <a:srgbClr val="FFE89F"/>
    <a:srgbClr val="D88306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03" autoAdjust="0"/>
    <p:restoredTop sz="94434" autoAdjust="0"/>
  </p:normalViewPr>
  <p:slideViewPr>
    <p:cSldViewPr>
      <p:cViewPr varScale="1">
        <p:scale>
          <a:sx n="49" d="100"/>
          <a:sy n="49" d="100"/>
        </p:scale>
        <p:origin x="2418" y="54"/>
      </p:cViewPr>
      <p:guideLst>
        <p:guide orient="horz" pos="2160"/>
        <p:guide pos="3120"/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6"/>
            <a:ext cx="5829300" cy="212336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3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8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7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67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15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94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73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52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31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9"/>
            <a:ext cx="5829300" cy="216693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891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783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675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156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945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735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524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3135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1" y="2217385"/>
            <a:ext cx="3030141" cy="924101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919" indent="0">
              <a:buNone/>
              <a:defRPr sz="2100" b="1"/>
            </a:lvl2pPr>
            <a:lvl3pPr marL="957838" indent="0">
              <a:buNone/>
              <a:defRPr sz="1900" b="1"/>
            </a:lvl3pPr>
            <a:lvl4pPr marL="1436757" indent="0">
              <a:buNone/>
              <a:defRPr sz="1700" b="1"/>
            </a:lvl4pPr>
            <a:lvl5pPr marL="1915677" indent="0">
              <a:buNone/>
              <a:defRPr sz="1700" b="1"/>
            </a:lvl5pPr>
            <a:lvl6pPr marL="2394596" indent="0">
              <a:buNone/>
              <a:defRPr sz="1700" b="1"/>
            </a:lvl6pPr>
            <a:lvl7pPr marL="2873515" indent="0">
              <a:buNone/>
              <a:defRPr sz="1700" b="1"/>
            </a:lvl7pPr>
            <a:lvl8pPr marL="3352434" indent="0">
              <a:buNone/>
              <a:defRPr sz="1700" b="1"/>
            </a:lvl8pPr>
            <a:lvl9pPr marL="3831353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1" y="3141486"/>
            <a:ext cx="3030141" cy="570741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1" y="2217385"/>
            <a:ext cx="3031331" cy="924101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919" indent="0">
              <a:buNone/>
              <a:defRPr sz="2100" b="1"/>
            </a:lvl2pPr>
            <a:lvl3pPr marL="957838" indent="0">
              <a:buNone/>
              <a:defRPr sz="1900" b="1"/>
            </a:lvl3pPr>
            <a:lvl4pPr marL="1436757" indent="0">
              <a:buNone/>
              <a:defRPr sz="1700" b="1"/>
            </a:lvl4pPr>
            <a:lvl5pPr marL="1915677" indent="0">
              <a:buNone/>
              <a:defRPr sz="1700" b="1"/>
            </a:lvl5pPr>
            <a:lvl6pPr marL="2394596" indent="0">
              <a:buNone/>
              <a:defRPr sz="1700" b="1"/>
            </a:lvl6pPr>
            <a:lvl7pPr marL="2873515" indent="0">
              <a:buNone/>
              <a:defRPr sz="1700" b="1"/>
            </a:lvl7pPr>
            <a:lvl8pPr marL="3352434" indent="0">
              <a:buNone/>
              <a:defRPr sz="1700" b="1"/>
            </a:lvl8pPr>
            <a:lvl9pPr marL="3831353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1" y="3141486"/>
            <a:ext cx="3031331" cy="570741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94405"/>
            <a:ext cx="2256235" cy="1678517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94409"/>
            <a:ext cx="3833813" cy="845449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2072924"/>
            <a:ext cx="2256235" cy="6775980"/>
          </a:xfrm>
        </p:spPr>
        <p:txBody>
          <a:bodyPr/>
          <a:lstStyle>
            <a:lvl1pPr marL="0" indent="0">
              <a:buNone/>
              <a:defRPr sz="1500"/>
            </a:lvl1pPr>
            <a:lvl2pPr marL="478919" indent="0">
              <a:buNone/>
              <a:defRPr sz="1300"/>
            </a:lvl2pPr>
            <a:lvl3pPr marL="957838" indent="0">
              <a:buNone/>
              <a:defRPr sz="1000"/>
            </a:lvl3pPr>
            <a:lvl4pPr marL="1436757" indent="0">
              <a:buNone/>
              <a:defRPr sz="900"/>
            </a:lvl4pPr>
            <a:lvl5pPr marL="1915677" indent="0">
              <a:buNone/>
              <a:defRPr sz="900"/>
            </a:lvl5pPr>
            <a:lvl6pPr marL="2394596" indent="0">
              <a:buNone/>
              <a:defRPr sz="900"/>
            </a:lvl6pPr>
            <a:lvl7pPr marL="2873515" indent="0">
              <a:buNone/>
              <a:defRPr sz="900"/>
            </a:lvl7pPr>
            <a:lvl8pPr marL="3352434" indent="0">
              <a:buNone/>
              <a:defRPr sz="900"/>
            </a:lvl8pPr>
            <a:lvl9pPr marL="3831353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400"/>
            </a:lvl1pPr>
            <a:lvl2pPr marL="478919" indent="0">
              <a:buNone/>
              <a:defRPr sz="2900"/>
            </a:lvl2pPr>
            <a:lvl3pPr marL="957838" indent="0">
              <a:buNone/>
              <a:defRPr sz="2500"/>
            </a:lvl3pPr>
            <a:lvl4pPr marL="1436757" indent="0">
              <a:buNone/>
              <a:defRPr sz="2100"/>
            </a:lvl4pPr>
            <a:lvl5pPr marL="1915677" indent="0">
              <a:buNone/>
              <a:defRPr sz="2100"/>
            </a:lvl5pPr>
            <a:lvl6pPr marL="2394596" indent="0">
              <a:buNone/>
              <a:defRPr sz="2100"/>
            </a:lvl6pPr>
            <a:lvl7pPr marL="2873515" indent="0">
              <a:buNone/>
              <a:defRPr sz="2100"/>
            </a:lvl7pPr>
            <a:lvl8pPr marL="3352434" indent="0">
              <a:buNone/>
              <a:defRPr sz="2100"/>
            </a:lvl8pPr>
            <a:lvl9pPr marL="3831353" indent="0">
              <a:buNone/>
              <a:defRPr sz="21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500"/>
            </a:lvl1pPr>
            <a:lvl2pPr marL="478919" indent="0">
              <a:buNone/>
              <a:defRPr sz="1300"/>
            </a:lvl2pPr>
            <a:lvl3pPr marL="957838" indent="0">
              <a:buNone/>
              <a:defRPr sz="1000"/>
            </a:lvl3pPr>
            <a:lvl4pPr marL="1436757" indent="0">
              <a:buNone/>
              <a:defRPr sz="900"/>
            </a:lvl4pPr>
            <a:lvl5pPr marL="1915677" indent="0">
              <a:buNone/>
              <a:defRPr sz="900"/>
            </a:lvl5pPr>
            <a:lvl6pPr marL="2394596" indent="0">
              <a:buNone/>
              <a:defRPr sz="900"/>
            </a:lvl6pPr>
            <a:lvl7pPr marL="2873515" indent="0">
              <a:buNone/>
              <a:defRPr sz="900"/>
            </a:lvl7pPr>
            <a:lvl8pPr marL="3352434" indent="0">
              <a:buNone/>
              <a:defRPr sz="900"/>
            </a:lvl8pPr>
            <a:lvl9pPr marL="3831353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96704"/>
            <a:ext cx="1543050" cy="845220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96704"/>
            <a:ext cx="4514850" cy="845220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701"/>
            <a:ext cx="6172200" cy="1651000"/>
          </a:xfrm>
          <a:prstGeom prst="rect">
            <a:avLst/>
          </a:prstGeom>
        </p:spPr>
        <p:txBody>
          <a:bodyPr vert="horz" lIns="95784" tIns="47892" rIns="95784" bIns="4789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5784" tIns="47892" rIns="95784" bIns="4789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1" y="9181399"/>
            <a:ext cx="1600200" cy="527403"/>
          </a:xfrm>
          <a:prstGeom prst="rect">
            <a:avLst/>
          </a:prstGeom>
        </p:spPr>
        <p:txBody>
          <a:bodyPr vert="horz" lIns="95784" tIns="47892" rIns="95784" bIns="4789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14.03.2024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1" y="9181399"/>
            <a:ext cx="2171700" cy="527403"/>
          </a:xfrm>
          <a:prstGeom prst="rect">
            <a:avLst/>
          </a:prstGeom>
        </p:spPr>
        <p:txBody>
          <a:bodyPr vert="horz" lIns="95784" tIns="47892" rIns="95784" bIns="4789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9181399"/>
            <a:ext cx="1600200" cy="527403"/>
          </a:xfrm>
          <a:prstGeom prst="rect">
            <a:avLst/>
          </a:prstGeom>
        </p:spPr>
        <p:txBody>
          <a:bodyPr vert="horz" lIns="95784" tIns="47892" rIns="95784" bIns="4789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5783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189" indent="-359189" algn="l" defTabSz="95783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78244" indent="-299324" algn="l" defTabSz="95783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7298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6217" indent="-239460" algn="l" defTabSz="95783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5136" indent="-239460" algn="l" defTabSz="95783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4055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2975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894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813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19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38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57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677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596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515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434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353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132857" y="1000561"/>
            <a:ext cx="4052635" cy="1872208"/>
          </a:xfrm>
          <a:prstGeom prst="rect">
            <a:avLst/>
          </a:prstGeom>
        </p:spPr>
        <p:txBody>
          <a:bodyPr vert="horz" lIns="95784" tIns="47892" rIns="95784" bIns="47892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defRPr/>
            </a:pPr>
            <a:endParaRPr lang="ru-RU" sz="5700" b="1" dirty="0">
              <a:ln w="11430"/>
              <a:gradFill>
                <a:gsLst>
                  <a:gs pos="37000">
                    <a:srgbClr val="DF3C0F"/>
                  </a:gs>
                  <a:gs pos="51000">
                    <a:srgbClr val="FFC000"/>
                  </a:gs>
                  <a:gs pos="65000">
                    <a:srgbClr val="DF3C0F"/>
                  </a:gs>
                </a:gsLst>
                <a:lin ang="5400000" scaled="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atilda" pitchFamily="2" charset="0"/>
              <a:ea typeface="+mj-ea"/>
              <a:cs typeface="+mj-cs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3714752" y="4452934"/>
            <a:ext cx="2592288" cy="3874321"/>
          </a:xfrm>
          <a:prstGeom prst="roundRect">
            <a:avLst>
              <a:gd name="adj" fmla="val 1782"/>
            </a:avLst>
          </a:prstGeom>
          <a:noFill/>
        </p:spPr>
        <p:txBody>
          <a:bodyPr lIns="95784" tIns="47892" rIns="95784" bIns="47892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None/>
            </a:pPr>
            <a:endParaRPr lang="ru-RU" sz="21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7248" y="9273480"/>
            <a:ext cx="3711043" cy="373718"/>
          </a:xfrm>
          <a:prstGeom prst="rect">
            <a:avLst/>
          </a:prstGeom>
          <a:solidFill>
            <a:srgbClr val="69A12B"/>
          </a:solidFill>
        </p:spPr>
        <p:txBody>
          <a:bodyPr wrap="square" lIns="95784" tIns="47892" rIns="95784" bIns="47892" rtlCol="0">
            <a:spAutoFit/>
          </a:bodyPr>
          <a:lstStyle/>
          <a:p>
            <a:pPr algn="ctr"/>
            <a:endParaRPr lang="ru-RU" sz="18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41145" y="427236"/>
            <a:ext cx="5947214" cy="712273"/>
          </a:xfrm>
          <a:prstGeom prst="rect">
            <a:avLst/>
          </a:prstGeom>
          <a:noFill/>
        </p:spPr>
        <p:txBody>
          <a:bodyPr wrap="square" lIns="95784" tIns="47892" rIns="95784" bIns="47892" rtlCol="0">
            <a:spAutoFit/>
          </a:bodyPr>
          <a:lstStyle/>
          <a:p>
            <a:pPr algn="ctr"/>
            <a:r>
              <a:rPr lang="ru-RU" sz="2000" b="1" i="1" u="sng" dirty="0"/>
              <a:t>МБДОО «Детский Сад № 6 «Аленка» ст. </a:t>
            </a:r>
            <a:r>
              <a:rPr lang="ru-RU" sz="2000" b="1" i="1" u="sng" dirty="0" err="1"/>
              <a:t>Келермесской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983886" y="2992425"/>
            <a:ext cx="3687300" cy="5821363"/>
          </a:xfrm>
          <a:prstGeom prst="rect">
            <a:avLst/>
          </a:prstGeom>
          <a:noFill/>
        </p:spPr>
        <p:txBody>
          <a:bodyPr wrap="square" lIns="95784" tIns="47892" rIns="95784" bIns="47892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Педагогический проект для детей раннего возраста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«Пришла весна»</a:t>
            </a:r>
          </a:p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Воспитатель:</a:t>
            </a:r>
          </a:p>
          <a:p>
            <a:pPr algn="ctr"/>
            <a:r>
              <a:rPr lang="ru-RU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Ясько Юлия </a:t>
            </a:r>
            <a:r>
              <a:rPr lang="ru-RU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Михайловна</a:t>
            </a: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2024г.</a:t>
            </a:r>
          </a:p>
          <a:p>
            <a:pPr algn="ctr"/>
            <a:endParaRPr lang="ru-RU" sz="32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329" y="4751814"/>
            <a:ext cx="2737341" cy="4023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729" y="4904214"/>
            <a:ext cx="2737341" cy="4023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129" y="5056614"/>
            <a:ext cx="2737341" cy="40237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7947121"/>
            <a:ext cx="6482545" cy="17333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8760" y="396699"/>
            <a:ext cx="5346594" cy="1123919"/>
          </a:xfrm>
        </p:spPr>
        <p:txBody>
          <a:bodyPr>
            <a:normAutofit/>
          </a:bodyPr>
          <a:lstStyle/>
          <a:p>
            <a:endParaRPr lang="ru-RU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2647" y="1595414"/>
            <a:ext cx="6372708" cy="793409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                  Паспорт проекта: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dirty="0" smtClean="0"/>
              <a:t> Тип проекта: </a:t>
            </a:r>
            <a:r>
              <a:rPr lang="ru-RU" dirty="0" smtClean="0"/>
              <a:t>познавательно - творческий</a:t>
            </a:r>
          </a:p>
          <a:p>
            <a:pPr>
              <a:buNone/>
            </a:pPr>
            <a:r>
              <a:rPr lang="ru-RU" b="1" dirty="0" smtClean="0"/>
              <a:t> Вид проекта:</a:t>
            </a:r>
            <a:r>
              <a:rPr lang="ru-RU" dirty="0" smtClean="0"/>
              <a:t> групповой</a:t>
            </a:r>
          </a:p>
          <a:p>
            <a:pPr>
              <a:buNone/>
            </a:pPr>
            <a:r>
              <a:rPr lang="ru-RU" b="1" dirty="0" smtClean="0"/>
              <a:t> Продолжительность проекта:</a:t>
            </a:r>
            <a:r>
              <a:rPr lang="ru-RU" dirty="0" smtClean="0"/>
              <a:t> краткосрочный</a:t>
            </a:r>
          </a:p>
          <a:p>
            <a:pPr>
              <a:buNone/>
            </a:pPr>
            <a:r>
              <a:rPr lang="ru-RU" b="1" dirty="0" smtClean="0"/>
              <a:t> Срок реализации: </a:t>
            </a:r>
            <a:r>
              <a:rPr lang="ru-RU" dirty="0" smtClean="0"/>
              <a:t>с </a:t>
            </a:r>
            <a:r>
              <a:rPr lang="ru-RU" dirty="0" smtClean="0"/>
              <a:t>11.03.24 г</a:t>
            </a:r>
            <a:r>
              <a:rPr lang="ru-RU" dirty="0" smtClean="0"/>
              <a:t>. по </a:t>
            </a:r>
            <a:r>
              <a:rPr lang="ru-RU" dirty="0" smtClean="0"/>
              <a:t>15.03.2024 г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b="1" dirty="0" smtClean="0"/>
              <a:t> Участники проекта:</a:t>
            </a:r>
            <a:endParaRPr lang="ru-RU" dirty="0" smtClean="0"/>
          </a:p>
          <a:p>
            <a:pPr lvl="0">
              <a:buNone/>
            </a:pPr>
            <a:r>
              <a:rPr lang="ru-RU" dirty="0" smtClean="0"/>
              <a:t> дети  группы раннего возраста</a:t>
            </a:r>
          </a:p>
          <a:p>
            <a:pPr lvl="0">
              <a:buNone/>
            </a:pPr>
            <a:r>
              <a:rPr lang="ru-RU" dirty="0" smtClean="0"/>
              <a:t> воспитатель</a:t>
            </a:r>
          </a:p>
          <a:p>
            <a:pPr lvl="0">
              <a:buNone/>
            </a:pPr>
            <a:r>
              <a:rPr lang="ru-RU" dirty="0" smtClean="0"/>
              <a:t> родители</a:t>
            </a:r>
          </a:p>
          <a:p>
            <a:pPr>
              <a:buNone/>
            </a:pPr>
            <a:r>
              <a:rPr lang="ru-RU" b="1" dirty="0" smtClean="0"/>
              <a:t> Возраст детей: </a:t>
            </a:r>
            <a:r>
              <a:rPr lang="ru-RU" dirty="0" smtClean="0"/>
              <a:t>2-3года.</a:t>
            </a:r>
          </a:p>
          <a:p>
            <a:pPr>
              <a:buNone/>
            </a:pPr>
            <a:r>
              <a:rPr lang="ru-RU" b="1" dirty="0" smtClean="0"/>
              <a:t> Интеграция образовательных областей: </a:t>
            </a:r>
            <a:r>
              <a:rPr lang="ru-RU" dirty="0" smtClean="0"/>
              <a:t>художественно-эстетическое, физическое, социально-коммуникативное, познавательное, речевое развитие.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466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6682" y="396699"/>
            <a:ext cx="5778642" cy="739877"/>
          </a:xfrm>
        </p:spPr>
        <p:txBody>
          <a:bodyPr>
            <a:noAutofit/>
          </a:bodyPr>
          <a:lstStyle/>
          <a:p>
            <a:r>
              <a:rPr lang="ru-RU" sz="3600" b="1" dirty="0"/>
              <a:t>Актуальность проекта</a:t>
            </a:r>
            <a:endParaRPr lang="ru-RU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6682" y="1136576"/>
            <a:ext cx="5778642" cy="8280920"/>
          </a:xfrm>
        </p:spPr>
        <p:txBody>
          <a:bodyPr>
            <a:noAutofit/>
          </a:bodyPr>
          <a:lstStyle/>
          <a:p>
            <a:r>
              <a:rPr lang="ru-RU" sz="2000" dirty="0" smtClean="0"/>
              <a:t>Одно</a:t>
            </a:r>
            <a:r>
              <a:rPr lang="ru-RU" sz="2000" b="1" dirty="0"/>
              <a:t> </a:t>
            </a:r>
            <a:r>
              <a:rPr lang="ru-RU" sz="2000" dirty="0"/>
              <a:t>из</a:t>
            </a:r>
            <a:r>
              <a:rPr lang="ru-RU" sz="2000" b="1" dirty="0"/>
              <a:t> </a:t>
            </a:r>
            <a:r>
              <a:rPr lang="ru-RU" sz="2000" dirty="0"/>
              <a:t>наиболее</a:t>
            </a:r>
            <a:r>
              <a:rPr lang="ru-RU" sz="2000" b="1" dirty="0"/>
              <a:t> </a:t>
            </a:r>
            <a:r>
              <a:rPr lang="ru-RU" sz="2000" dirty="0"/>
              <a:t>эффективных</a:t>
            </a:r>
            <a:r>
              <a:rPr lang="ru-RU" sz="2000" b="1" dirty="0"/>
              <a:t> </a:t>
            </a:r>
            <a:r>
              <a:rPr lang="ru-RU" sz="2000" dirty="0"/>
              <a:t>способов</a:t>
            </a:r>
            <a:r>
              <a:rPr lang="ru-RU" sz="2000" b="1" dirty="0"/>
              <a:t> </a:t>
            </a:r>
            <a:r>
              <a:rPr lang="ru-RU" sz="2000" dirty="0"/>
              <a:t>воспитания</a:t>
            </a:r>
            <a:r>
              <a:rPr lang="ru-RU" sz="2000" b="1" dirty="0"/>
              <a:t> </a:t>
            </a:r>
            <a:r>
              <a:rPr lang="ru-RU" sz="2000" dirty="0"/>
              <a:t>и</a:t>
            </a:r>
            <a:r>
              <a:rPr lang="ru-RU" sz="2000" b="1" dirty="0"/>
              <a:t> </a:t>
            </a:r>
            <a:r>
              <a:rPr lang="ru-RU" sz="2000" dirty="0"/>
              <a:t>развития</a:t>
            </a:r>
            <a:r>
              <a:rPr lang="ru-RU" sz="2000" b="1" dirty="0"/>
              <a:t> </a:t>
            </a:r>
            <a:r>
              <a:rPr lang="ru-RU" sz="2000" b="1" dirty="0" smtClean="0"/>
              <a:t> </a:t>
            </a:r>
            <a:r>
              <a:rPr lang="ru-RU" sz="2000" dirty="0" smtClean="0"/>
              <a:t>малышей</a:t>
            </a:r>
            <a:r>
              <a:rPr lang="ru-RU" sz="2000" b="1" dirty="0"/>
              <a:t> </a:t>
            </a:r>
            <a:r>
              <a:rPr lang="ru-RU" sz="2000" dirty="0"/>
              <a:t>является</a:t>
            </a:r>
            <a:r>
              <a:rPr lang="ru-RU" sz="2000" b="1" dirty="0"/>
              <a:t> </a:t>
            </a:r>
            <a:r>
              <a:rPr lang="ru-RU" sz="2000" dirty="0"/>
              <a:t>ознакомление</a:t>
            </a:r>
            <a:r>
              <a:rPr lang="ru-RU" sz="2000" b="1" dirty="0"/>
              <a:t> </a:t>
            </a:r>
            <a:r>
              <a:rPr lang="ru-RU" sz="2000" dirty="0"/>
              <a:t>с</a:t>
            </a:r>
            <a:r>
              <a:rPr lang="ru-RU" sz="2000" b="1" dirty="0"/>
              <a:t> </a:t>
            </a:r>
            <a:r>
              <a:rPr lang="ru-RU" sz="2000" dirty="0"/>
              <a:t>природой</a:t>
            </a:r>
            <a:r>
              <a:rPr lang="ru-RU" sz="2000" b="1" dirty="0" smtClean="0"/>
              <a:t>. </a:t>
            </a:r>
            <a:r>
              <a:rPr lang="ru-RU" sz="2000" dirty="0" smtClean="0"/>
              <a:t>Природа</a:t>
            </a:r>
            <a:r>
              <a:rPr lang="ru-RU" sz="2000" b="1" dirty="0"/>
              <a:t> </a:t>
            </a:r>
            <a:r>
              <a:rPr lang="ru-RU" sz="2000" dirty="0" smtClean="0"/>
              <a:t>неиссякаемый</a:t>
            </a:r>
            <a:r>
              <a:rPr lang="ru-RU" sz="2000" b="1" dirty="0"/>
              <a:t> </a:t>
            </a:r>
            <a:r>
              <a:rPr lang="ru-RU" sz="2000" dirty="0"/>
              <a:t>источник</a:t>
            </a:r>
            <a:r>
              <a:rPr lang="ru-RU" sz="2000" b="1" dirty="0"/>
              <a:t> </a:t>
            </a:r>
            <a:r>
              <a:rPr lang="ru-RU" sz="2000" dirty="0"/>
              <a:t>духовного</a:t>
            </a:r>
            <a:r>
              <a:rPr lang="ru-RU" sz="2000" b="1" dirty="0"/>
              <a:t> </a:t>
            </a:r>
            <a:r>
              <a:rPr lang="ru-RU" sz="2000" dirty="0"/>
              <a:t>развития</a:t>
            </a:r>
            <a:r>
              <a:rPr lang="ru-RU" sz="2000" b="1" dirty="0"/>
              <a:t> </a:t>
            </a:r>
            <a:r>
              <a:rPr lang="ru-RU" sz="2000" dirty="0" smtClean="0"/>
              <a:t>ребёнка. Дети</a:t>
            </a:r>
            <a:r>
              <a:rPr lang="ru-RU" sz="2000" b="1" dirty="0"/>
              <a:t> </a:t>
            </a:r>
            <a:r>
              <a:rPr lang="ru-RU" sz="2000" dirty="0"/>
              <a:t>постоянно</a:t>
            </a:r>
            <a:r>
              <a:rPr lang="ru-RU" sz="2000" b="1" dirty="0"/>
              <a:t> </a:t>
            </a:r>
            <a:r>
              <a:rPr lang="ru-RU" sz="2000" dirty="0"/>
              <a:t>в </a:t>
            </a:r>
            <a:r>
              <a:rPr lang="ru-RU" sz="2000" b="1" dirty="0"/>
              <a:t> </a:t>
            </a:r>
            <a:r>
              <a:rPr lang="ru-RU" sz="2000" dirty="0"/>
              <a:t>той</a:t>
            </a:r>
            <a:r>
              <a:rPr lang="ru-RU" sz="2000" b="1" dirty="0"/>
              <a:t> </a:t>
            </a:r>
            <a:r>
              <a:rPr lang="ru-RU" sz="2000" dirty="0"/>
              <a:t>или</a:t>
            </a:r>
            <a:r>
              <a:rPr lang="ru-RU" sz="2000" b="1" dirty="0"/>
              <a:t> </a:t>
            </a:r>
            <a:r>
              <a:rPr lang="ru-RU" sz="2000" dirty="0"/>
              <a:t>иной</a:t>
            </a:r>
            <a:r>
              <a:rPr lang="ru-RU" sz="2000" b="1" dirty="0"/>
              <a:t> </a:t>
            </a:r>
            <a:r>
              <a:rPr lang="ru-RU" sz="2000" dirty="0"/>
              <a:t>форме</a:t>
            </a:r>
            <a:r>
              <a:rPr lang="ru-RU" sz="2000" b="1" dirty="0"/>
              <a:t>  </a:t>
            </a:r>
            <a:r>
              <a:rPr lang="ru-RU" sz="2000" dirty="0"/>
              <a:t>соприкасаются</a:t>
            </a:r>
            <a:r>
              <a:rPr lang="ru-RU" sz="2000" b="1" dirty="0"/>
              <a:t> </a:t>
            </a:r>
            <a:r>
              <a:rPr lang="ru-RU" sz="2000" dirty="0"/>
              <a:t>с</a:t>
            </a:r>
            <a:r>
              <a:rPr lang="ru-RU" sz="2000" b="1" dirty="0"/>
              <a:t> </a:t>
            </a:r>
            <a:r>
              <a:rPr lang="ru-RU" sz="2000" dirty="0"/>
              <a:t>природой</a:t>
            </a:r>
            <a:r>
              <a:rPr lang="ru-RU" sz="2000" b="1" dirty="0" smtClean="0"/>
              <a:t>.  </a:t>
            </a:r>
            <a:r>
              <a:rPr lang="ru-RU" sz="2000" dirty="0" smtClean="0"/>
              <a:t>Разнообразный</a:t>
            </a:r>
            <a:r>
              <a:rPr lang="ru-RU" sz="2000" b="1" dirty="0"/>
              <a:t> </a:t>
            </a:r>
            <a:r>
              <a:rPr lang="ru-RU" sz="2000" dirty="0"/>
              <a:t>мир</a:t>
            </a:r>
            <a:r>
              <a:rPr lang="ru-RU" sz="2000" b="1" dirty="0"/>
              <a:t> </a:t>
            </a:r>
            <a:r>
              <a:rPr lang="ru-RU" sz="2000" dirty="0" smtClean="0"/>
              <a:t>растений</a:t>
            </a:r>
            <a:r>
              <a:rPr lang="ru-RU" sz="2000" b="1" dirty="0"/>
              <a:t> </a:t>
            </a:r>
            <a:r>
              <a:rPr lang="ru-RU" sz="2000" dirty="0"/>
              <a:t>и</a:t>
            </a:r>
            <a:r>
              <a:rPr lang="ru-RU" sz="2000" b="1" dirty="0"/>
              <a:t> </a:t>
            </a:r>
            <a:r>
              <a:rPr lang="ru-RU" sz="2000" dirty="0"/>
              <a:t>животных</a:t>
            </a:r>
            <a:r>
              <a:rPr lang="ru-RU" sz="2000" b="1" dirty="0"/>
              <a:t>  </a:t>
            </a:r>
            <a:r>
              <a:rPr lang="ru-RU" sz="2000" dirty="0" smtClean="0"/>
              <a:t>пробуждает</a:t>
            </a:r>
            <a:r>
              <a:rPr lang="ru-RU" sz="2000" b="1" dirty="0"/>
              <a:t> </a:t>
            </a:r>
            <a:r>
              <a:rPr lang="ru-RU" sz="2000" dirty="0"/>
              <a:t>живой</a:t>
            </a:r>
            <a:r>
              <a:rPr lang="ru-RU" sz="2000" b="1" dirty="0"/>
              <a:t> </a:t>
            </a:r>
            <a:r>
              <a:rPr lang="ru-RU" sz="2000" dirty="0" smtClean="0"/>
              <a:t>интерес</a:t>
            </a:r>
            <a:r>
              <a:rPr lang="ru-RU" sz="2000" b="1" dirty="0"/>
              <a:t>  </a:t>
            </a:r>
            <a:r>
              <a:rPr lang="ru-RU" sz="2000" dirty="0"/>
              <a:t>к </a:t>
            </a:r>
            <a:r>
              <a:rPr lang="ru-RU" sz="2000" b="1" dirty="0"/>
              <a:t> </a:t>
            </a:r>
            <a:r>
              <a:rPr lang="ru-RU" sz="2000" dirty="0"/>
              <a:t>природе</a:t>
            </a:r>
            <a:r>
              <a:rPr lang="ru-RU" sz="2000" b="1" dirty="0" smtClean="0"/>
              <a:t>, </a:t>
            </a:r>
            <a:r>
              <a:rPr lang="ru-RU" sz="2000" dirty="0" smtClean="0"/>
              <a:t>любознательность</a:t>
            </a:r>
            <a:r>
              <a:rPr lang="ru-RU" sz="2000" b="1" dirty="0"/>
              <a:t>, </a:t>
            </a:r>
            <a:r>
              <a:rPr lang="ru-RU" sz="2000" dirty="0"/>
              <a:t>пробуждает</a:t>
            </a:r>
            <a:r>
              <a:rPr lang="ru-RU" sz="2000" b="1" dirty="0"/>
              <a:t> </a:t>
            </a:r>
            <a:r>
              <a:rPr lang="ru-RU" sz="2000" dirty="0"/>
              <a:t>их</a:t>
            </a:r>
            <a:r>
              <a:rPr lang="ru-RU" sz="2000" b="1" dirty="0"/>
              <a:t> </a:t>
            </a:r>
            <a:r>
              <a:rPr lang="ru-RU" sz="2000" dirty="0"/>
              <a:t>к</a:t>
            </a:r>
            <a:r>
              <a:rPr lang="ru-RU" sz="2000" b="1" dirty="0"/>
              <a:t> </a:t>
            </a:r>
            <a:r>
              <a:rPr lang="ru-RU" sz="2000" dirty="0"/>
              <a:t>деятельности</a:t>
            </a:r>
            <a:r>
              <a:rPr lang="ru-RU" sz="2000" b="1" dirty="0"/>
              <a:t>.  </a:t>
            </a:r>
            <a:r>
              <a:rPr lang="ru-RU" sz="2000" dirty="0"/>
              <a:t>Встречи</a:t>
            </a:r>
            <a:r>
              <a:rPr lang="ru-RU" sz="2000" b="1" dirty="0"/>
              <a:t> </a:t>
            </a:r>
            <a:r>
              <a:rPr lang="ru-RU" sz="2000" dirty="0"/>
              <a:t>с</a:t>
            </a:r>
            <a:r>
              <a:rPr lang="ru-RU" sz="2000" b="1" dirty="0"/>
              <a:t> </a:t>
            </a:r>
            <a:r>
              <a:rPr lang="ru-RU" sz="2000" dirty="0"/>
              <a:t>природой</a:t>
            </a:r>
            <a:r>
              <a:rPr lang="ru-RU" sz="2000" b="1" dirty="0"/>
              <a:t> </a:t>
            </a:r>
            <a:r>
              <a:rPr lang="ru-RU" sz="2000" dirty="0"/>
              <a:t>помогают </a:t>
            </a:r>
            <a:r>
              <a:rPr lang="ru-RU" sz="2000" b="1" dirty="0"/>
              <a:t> </a:t>
            </a:r>
            <a:r>
              <a:rPr lang="ru-RU" sz="2000" dirty="0"/>
              <a:t>развивать</a:t>
            </a:r>
            <a:r>
              <a:rPr lang="ru-RU" sz="2000" b="1" dirty="0"/>
              <a:t> </a:t>
            </a:r>
            <a:r>
              <a:rPr lang="ru-RU" sz="2000" dirty="0"/>
              <a:t>у</a:t>
            </a:r>
            <a:r>
              <a:rPr lang="ru-RU" sz="2000" b="1" dirty="0"/>
              <a:t> </a:t>
            </a:r>
            <a:r>
              <a:rPr lang="ru-RU" sz="2000" dirty="0"/>
              <a:t>малышей</a:t>
            </a:r>
            <a:r>
              <a:rPr lang="ru-RU" sz="2000" b="1" dirty="0"/>
              <a:t>  </a:t>
            </a:r>
            <a:r>
              <a:rPr lang="ru-RU" sz="2000" dirty="0"/>
              <a:t>реальные</a:t>
            </a:r>
            <a:r>
              <a:rPr lang="ru-RU" sz="2000" b="1" dirty="0"/>
              <a:t> </a:t>
            </a:r>
            <a:r>
              <a:rPr lang="ru-RU" sz="2000" dirty="0"/>
              <a:t>знания</a:t>
            </a:r>
            <a:r>
              <a:rPr lang="ru-RU" sz="2000" b="1" dirty="0"/>
              <a:t> </a:t>
            </a:r>
            <a:r>
              <a:rPr lang="ru-RU" sz="2000" dirty="0"/>
              <a:t>об</a:t>
            </a:r>
            <a:r>
              <a:rPr lang="ru-RU" sz="2000" b="1" dirty="0"/>
              <a:t> </a:t>
            </a:r>
            <a:r>
              <a:rPr lang="ru-RU" sz="2000" dirty="0"/>
              <a:t>окружающем</a:t>
            </a:r>
            <a:r>
              <a:rPr lang="ru-RU" sz="2000" b="1" dirty="0"/>
              <a:t> </a:t>
            </a:r>
            <a:r>
              <a:rPr lang="ru-RU" sz="2000" dirty="0"/>
              <a:t>мире</a:t>
            </a:r>
            <a:r>
              <a:rPr lang="ru-RU" sz="2000" b="1" dirty="0" smtClean="0"/>
              <a:t>, </a:t>
            </a:r>
            <a:r>
              <a:rPr lang="ru-RU" sz="2000" dirty="0" smtClean="0"/>
              <a:t>бережное</a:t>
            </a:r>
            <a:r>
              <a:rPr lang="ru-RU" sz="2000" b="1" dirty="0"/>
              <a:t> </a:t>
            </a:r>
            <a:r>
              <a:rPr lang="ru-RU" sz="2000" dirty="0"/>
              <a:t>отношение</a:t>
            </a:r>
            <a:r>
              <a:rPr lang="ru-RU" sz="2000" b="1" dirty="0"/>
              <a:t>  </a:t>
            </a:r>
            <a:r>
              <a:rPr lang="ru-RU" sz="2000" dirty="0"/>
              <a:t>к</a:t>
            </a:r>
            <a:r>
              <a:rPr lang="ru-RU" sz="2000" b="1" dirty="0"/>
              <a:t> </a:t>
            </a:r>
            <a:r>
              <a:rPr lang="ru-RU" sz="2000" dirty="0"/>
              <a:t>животным</a:t>
            </a:r>
            <a:r>
              <a:rPr lang="ru-RU" sz="2000" b="1" dirty="0"/>
              <a:t>.</a:t>
            </a:r>
            <a:r>
              <a:rPr lang="ru-RU" sz="2000" dirty="0"/>
              <a:t> </a:t>
            </a:r>
          </a:p>
          <a:p>
            <a:r>
              <a:rPr lang="ru-RU" sz="2000" dirty="0"/>
              <a:t>Формирование</a:t>
            </a:r>
            <a:r>
              <a:rPr lang="ru-RU" sz="2000" b="1" dirty="0"/>
              <a:t> </a:t>
            </a:r>
            <a:r>
              <a:rPr lang="ru-RU" sz="2000" dirty="0"/>
              <a:t>любви</a:t>
            </a:r>
            <a:r>
              <a:rPr lang="ru-RU" sz="2000" b="1" dirty="0"/>
              <a:t> </a:t>
            </a:r>
            <a:r>
              <a:rPr lang="ru-RU" sz="2000" dirty="0"/>
              <a:t>и</a:t>
            </a:r>
            <a:r>
              <a:rPr lang="ru-RU" sz="2000" b="1" dirty="0"/>
              <a:t> </a:t>
            </a:r>
            <a:r>
              <a:rPr lang="ru-RU" sz="2000" dirty="0"/>
              <a:t>внимательного</a:t>
            </a:r>
            <a:r>
              <a:rPr lang="ru-RU" sz="2000" b="1" dirty="0"/>
              <a:t> </a:t>
            </a:r>
            <a:r>
              <a:rPr lang="ru-RU" sz="2000" dirty="0"/>
              <a:t>отношения</a:t>
            </a:r>
            <a:r>
              <a:rPr lang="ru-RU" sz="2000" b="1" dirty="0"/>
              <a:t> </a:t>
            </a:r>
            <a:r>
              <a:rPr lang="ru-RU" sz="2000" dirty="0"/>
              <a:t>к</a:t>
            </a:r>
            <a:r>
              <a:rPr lang="ru-RU" sz="2000" b="1" dirty="0"/>
              <a:t> </a:t>
            </a:r>
            <a:r>
              <a:rPr lang="ru-RU" sz="2000" dirty="0"/>
              <a:t>живой</a:t>
            </a:r>
            <a:r>
              <a:rPr lang="ru-RU" sz="2000" b="1" dirty="0"/>
              <a:t> </a:t>
            </a:r>
            <a:r>
              <a:rPr lang="ru-RU" sz="2000" dirty="0"/>
              <a:t>и</a:t>
            </a:r>
            <a:r>
              <a:rPr lang="ru-RU" sz="2000" b="1" dirty="0"/>
              <a:t> </a:t>
            </a:r>
            <a:r>
              <a:rPr lang="ru-RU" sz="2000" dirty="0"/>
              <a:t>неживой</a:t>
            </a:r>
            <a:r>
              <a:rPr lang="ru-RU" sz="2000" b="1" dirty="0"/>
              <a:t> </a:t>
            </a:r>
            <a:r>
              <a:rPr lang="ru-RU" sz="2000" dirty="0" smtClean="0"/>
              <a:t>природе</a:t>
            </a:r>
            <a:r>
              <a:rPr lang="ru-RU" sz="2000" b="1" dirty="0"/>
              <a:t> </a:t>
            </a:r>
            <a:r>
              <a:rPr lang="ru-RU" sz="2000" dirty="0"/>
              <a:t>возможно</a:t>
            </a:r>
            <a:r>
              <a:rPr lang="ru-RU" sz="2000" b="1" dirty="0"/>
              <a:t> </a:t>
            </a:r>
            <a:r>
              <a:rPr lang="ru-RU" sz="2000" dirty="0"/>
              <a:t>тогда</a:t>
            </a:r>
            <a:r>
              <a:rPr lang="ru-RU" sz="2000" b="1" dirty="0" smtClean="0"/>
              <a:t>, </a:t>
            </a:r>
            <a:r>
              <a:rPr lang="ru-RU" sz="2000" dirty="0" smtClean="0"/>
              <a:t>когда</a:t>
            </a:r>
            <a:r>
              <a:rPr lang="ru-RU" sz="2000" b="1" dirty="0"/>
              <a:t> </a:t>
            </a:r>
            <a:r>
              <a:rPr lang="ru-RU" sz="2000" dirty="0"/>
              <a:t>малыши</a:t>
            </a:r>
            <a:r>
              <a:rPr lang="ru-RU" sz="2000" b="1" dirty="0"/>
              <a:t> </a:t>
            </a:r>
            <a:r>
              <a:rPr lang="ru-RU" sz="2000" dirty="0"/>
              <a:t>будут</a:t>
            </a:r>
            <a:r>
              <a:rPr lang="ru-RU" sz="2000" b="1" dirty="0"/>
              <a:t> </a:t>
            </a:r>
            <a:r>
              <a:rPr lang="ru-RU" sz="2000" dirty="0"/>
              <a:t>располагать</a:t>
            </a:r>
            <a:r>
              <a:rPr lang="ru-RU" sz="2000" b="1" dirty="0"/>
              <a:t> </a:t>
            </a:r>
            <a:r>
              <a:rPr lang="ru-RU" sz="2000" dirty="0"/>
              <a:t>хотя</a:t>
            </a:r>
            <a:r>
              <a:rPr lang="ru-RU" sz="2000" b="1" dirty="0"/>
              <a:t> </a:t>
            </a:r>
            <a:r>
              <a:rPr lang="ru-RU" sz="2000" dirty="0"/>
              <a:t>бы</a:t>
            </a:r>
            <a:r>
              <a:rPr lang="ru-RU" sz="2000" b="1" dirty="0"/>
              <a:t> </a:t>
            </a:r>
            <a:r>
              <a:rPr lang="ru-RU" sz="2000" dirty="0" smtClean="0"/>
              <a:t>элементарными</a:t>
            </a:r>
            <a:r>
              <a:rPr lang="ru-RU" sz="2000" b="1" dirty="0"/>
              <a:t> </a:t>
            </a:r>
            <a:r>
              <a:rPr lang="ru-RU" sz="2000" dirty="0"/>
              <a:t>знаниями</a:t>
            </a:r>
            <a:r>
              <a:rPr lang="ru-RU" sz="2000" b="1" dirty="0"/>
              <a:t> </a:t>
            </a:r>
            <a:r>
              <a:rPr lang="ru-RU" sz="2000" dirty="0"/>
              <a:t>о</a:t>
            </a:r>
            <a:r>
              <a:rPr lang="ru-RU" sz="2000" b="1" dirty="0"/>
              <a:t> </a:t>
            </a:r>
            <a:r>
              <a:rPr lang="ru-RU" sz="2000" dirty="0"/>
              <a:t>них</a:t>
            </a:r>
            <a:r>
              <a:rPr lang="ru-RU" sz="2000" b="1" dirty="0" smtClean="0"/>
              <a:t>, </a:t>
            </a:r>
            <a:r>
              <a:rPr lang="ru-RU" sz="2000" dirty="0" smtClean="0"/>
              <a:t>овладеют</a:t>
            </a:r>
            <a:r>
              <a:rPr lang="ru-RU" sz="2000" b="1" dirty="0"/>
              <a:t> </a:t>
            </a:r>
            <a:r>
              <a:rPr lang="ru-RU" sz="2000" dirty="0"/>
              <a:t>несложными</a:t>
            </a:r>
            <a:r>
              <a:rPr lang="ru-RU" sz="2000" b="1" dirty="0"/>
              <a:t> </a:t>
            </a:r>
            <a:r>
              <a:rPr lang="ru-RU" sz="2000" dirty="0"/>
              <a:t>способами</a:t>
            </a:r>
            <a:r>
              <a:rPr lang="ru-RU" sz="2000" b="1" dirty="0"/>
              <a:t> </a:t>
            </a:r>
            <a:r>
              <a:rPr lang="ru-RU" sz="2000" dirty="0" smtClean="0"/>
              <a:t>выращивания</a:t>
            </a:r>
            <a:r>
              <a:rPr lang="ru-RU" sz="2000" b="1" dirty="0"/>
              <a:t> </a:t>
            </a:r>
            <a:r>
              <a:rPr lang="ru-RU" sz="2000" dirty="0"/>
              <a:t>растений</a:t>
            </a:r>
            <a:r>
              <a:rPr lang="ru-RU" sz="2000" b="1" dirty="0"/>
              <a:t>, </a:t>
            </a:r>
            <a:r>
              <a:rPr lang="ru-RU" sz="2000" dirty="0"/>
              <a:t>ухода</a:t>
            </a:r>
            <a:r>
              <a:rPr lang="ru-RU" sz="2000" b="1" dirty="0"/>
              <a:t> </a:t>
            </a:r>
            <a:r>
              <a:rPr lang="ru-RU" sz="2000" dirty="0"/>
              <a:t>за</a:t>
            </a:r>
            <a:r>
              <a:rPr lang="ru-RU" sz="2000" b="1" dirty="0"/>
              <a:t> </a:t>
            </a:r>
            <a:r>
              <a:rPr lang="ru-RU" sz="2000" dirty="0"/>
              <a:t>животными</a:t>
            </a:r>
            <a:r>
              <a:rPr lang="ru-RU" sz="2000" b="1" dirty="0" smtClean="0"/>
              <a:t>, </a:t>
            </a:r>
            <a:r>
              <a:rPr lang="ru-RU" sz="2000" dirty="0" smtClean="0"/>
              <a:t>наблюдать</a:t>
            </a:r>
            <a:r>
              <a:rPr lang="ru-RU" sz="2000" b="1" dirty="0"/>
              <a:t> </a:t>
            </a:r>
            <a:r>
              <a:rPr lang="ru-RU" sz="2000" dirty="0"/>
              <a:t>природу</a:t>
            </a:r>
            <a:r>
              <a:rPr lang="ru-RU" sz="2000" b="1" dirty="0"/>
              <a:t>, </a:t>
            </a:r>
            <a:r>
              <a:rPr lang="ru-RU" sz="2000" dirty="0"/>
              <a:t>видеть</a:t>
            </a:r>
            <a:r>
              <a:rPr lang="ru-RU" sz="2000" b="1" dirty="0"/>
              <a:t> </a:t>
            </a:r>
            <a:r>
              <a:rPr lang="ru-RU" sz="2000" dirty="0"/>
              <a:t>её</a:t>
            </a:r>
            <a:r>
              <a:rPr lang="ru-RU" sz="2000" b="1" dirty="0"/>
              <a:t> </a:t>
            </a:r>
            <a:r>
              <a:rPr lang="ru-RU" sz="2000" dirty="0" smtClean="0"/>
              <a:t>красоту</a:t>
            </a:r>
            <a:r>
              <a:rPr lang="ru-RU" sz="2000" b="1" dirty="0" smtClean="0"/>
              <a:t>.</a:t>
            </a:r>
          </a:p>
          <a:p>
            <a:r>
              <a:rPr lang="ru-RU" sz="2000" dirty="0" smtClean="0"/>
              <a:t>формирует</a:t>
            </a:r>
            <a:r>
              <a:rPr lang="ru-RU" sz="2000" b="1" dirty="0"/>
              <a:t> </a:t>
            </a:r>
            <a:r>
              <a:rPr lang="ru-RU" sz="2000" dirty="0"/>
              <a:t>у</a:t>
            </a:r>
            <a:r>
              <a:rPr lang="ru-RU" sz="2000" b="1" dirty="0"/>
              <a:t> </a:t>
            </a:r>
            <a:r>
              <a:rPr lang="ru-RU" sz="2000" dirty="0"/>
              <a:t>малышей</a:t>
            </a:r>
            <a:r>
              <a:rPr lang="ru-RU" sz="2000" b="1" dirty="0"/>
              <a:t> </a:t>
            </a:r>
            <a:r>
              <a:rPr lang="ru-RU" sz="2000" dirty="0"/>
              <a:t>такие</a:t>
            </a:r>
            <a:r>
              <a:rPr lang="ru-RU" sz="2000" b="1" dirty="0"/>
              <a:t> </a:t>
            </a:r>
            <a:r>
              <a:rPr lang="ru-RU" sz="2000" dirty="0"/>
              <a:t>качества</a:t>
            </a:r>
            <a:r>
              <a:rPr lang="ru-RU" sz="2000" b="1" dirty="0"/>
              <a:t>, </a:t>
            </a:r>
            <a:endParaRPr lang="ru-RU" sz="2000" b="1" dirty="0" smtClean="0"/>
          </a:p>
          <a:p>
            <a:r>
              <a:rPr lang="ru-RU" sz="2000" dirty="0" smtClean="0"/>
              <a:t>как</a:t>
            </a:r>
            <a:r>
              <a:rPr lang="ru-RU" sz="2000" b="1" dirty="0"/>
              <a:t> </a:t>
            </a:r>
            <a:r>
              <a:rPr lang="ru-RU" sz="2000" dirty="0" smtClean="0"/>
              <a:t>любознательность</a:t>
            </a:r>
            <a:r>
              <a:rPr lang="ru-RU" sz="2000" b="1" dirty="0" smtClean="0"/>
              <a:t>,</a:t>
            </a:r>
            <a:r>
              <a:rPr lang="ru-RU" sz="2000" b="1" dirty="0"/>
              <a:t> </a:t>
            </a:r>
            <a:r>
              <a:rPr lang="ru-RU" sz="2000" dirty="0"/>
              <a:t>умение</a:t>
            </a:r>
            <a:r>
              <a:rPr lang="ru-RU" sz="2000" b="1" dirty="0"/>
              <a:t> </a:t>
            </a:r>
            <a:r>
              <a:rPr lang="ru-RU" sz="2000" dirty="0"/>
              <a:t>наблюдать</a:t>
            </a:r>
            <a:r>
              <a:rPr lang="ru-RU" sz="2000" b="1" dirty="0" smtClean="0"/>
              <a:t>, </a:t>
            </a:r>
            <a:r>
              <a:rPr lang="ru-RU" sz="2000" dirty="0" smtClean="0"/>
              <a:t>логически</a:t>
            </a:r>
            <a:r>
              <a:rPr lang="ru-RU" sz="2000" b="1" dirty="0"/>
              <a:t> </a:t>
            </a:r>
            <a:r>
              <a:rPr lang="ru-RU" sz="2000" dirty="0"/>
              <a:t>мыслить</a:t>
            </a:r>
            <a:r>
              <a:rPr lang="ru-RU" sz="2000" b="1" dirty="0"/>
              <a:t>, </a:t>
            </a:r>
            <a:r>
              <a:rPr lang="ru-RU" sz="2000" dirty="0"/>
              <a:t>эстетически</a:t>
            </a:r>
            <a:r>
              <a:rPr lang="ru-RU" sz="2000" b="1" dirty="0"/>
              <a:t> </a:t>
            </a:r>
            <a:r>
              <a:rPr lang="ru-RU" sz="2000" dirty="0"/>
              <a:t>относиться</a:t>
            </a:r>
            <a:r>
              <a:rPr lang="ru-RU" sz="2000" b="1" dirty="0"/>
              <a:t> </a:t>
            </a:r>
            <a:endParaRPr lang="ru-RU" sz="2000" b="1" dirty="0" smtClean="0"/>
          </a:p>
          <a:p>
            <a:r>
              <a:rPr lang="ru-RU" sz="2000" dirty="0" smtClean="0"/>
              <a:t>Ко всему</a:t>
            </a:r>
            <a:r>
              <a:rPr lang="ru-RU" sz="2000" b="1" dirty="0"/>
              <a:t> </a:t>
            </a:r>
            <a:r>
              <a:rPr lang="ru-RU" sz="2000" dirty="0"/>
              <a:t>живому</a:t>
            </a:r>
            <a:r>
              <a:rPr lang="ru-RU" sz="2000" b="1" dirty="0" smtClean="0"/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5618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2400" dirty="0"/>
              <a:t>Ввести</a:t>
            </a:r>
            <a:r>
              <a:rPr lang="ru-RU" sz="2400" b="1" dirty="0"/>
              <a:t> </a:t>
            </a:r>
            <a:r>
              <a:rPr lang="ru-RU" sz="2400" dirty="0"/>
              <a:t>ребёнка</a:t>
            </a:r>
            <a:r>
              <a:rPr lang="ru-RU" sz="2400" b="1" dirty="0"/>
              <a:t> </a:t>
            </a:r>
            <a:r>
              <a:rPr lang="ru-RU" sz="2400" dirty="0"/>
              <a:t>в</a:t>
            </a:r>
            <a:r>
              <a:rPr lang="ru-RU" sz="2400" b="1" dirty="0"/>
              <a:t> </a:t>
            </a:r>
            <a:r>
              <a:rPr lang="ru-RU" sz="2400" dirty="0"/>
              <a:t>мир</a:t>
            </a:r>
            <a:r>
              <a:rPr lang="ru-RU" sz="2400" b="1" dirty="0"/>
              <a:t> </a:t>
            </a:r>
            <a:r>
              <a:rPr lang="ru-RU" sz="2400" dirty="0"/>
              <a:t>природы</a:t>
            </a:r>
            <a:r>
              <a:rPr lang="ru-RU" sz="2400" b="1" dirty="0"/>
              <a:t>, </a:t>
            </a:r>
            <a:r>
              <a:rPr lang="ru-RU" sz="2400" dirty="0"/>
              <a:t>сформировать</a:t>
            </a:r>
            <a:r>
              <a:rPr lang="ru-RU" sz="2400" b="1" dirty="0"/>
              <a:t> </a:t>
            </a:r>
            <a:r>
              <a:rPr lang="ru-RU" sz="2400" dirty="0" smtClean="0"/>
              <a:t>реалистические</a:t>
            </a:r>
            <a:r>
              <a:rPr lang="ru-RU" sz="2400" b="1" dirty="0"/>
              <a:t> </a:t>
            </a:r>
            <a:r>
              <a:rPr lang="ru-RU" sz="2400" dirty="0"/>
              <a:t>представления</a:t>
            </a:r>
            <a:r>
              <a:rPr lang="ru-RU" sz="2400" b="1" dirty="0"/>
              <a:t> –</a:t>
            </a:r>
            <a:endParaRPr lang="ru-RU" sz="2400" dirty="0"/>
          </a:p>
          <a:p>
            <a:endParaRPr lang="ru-RU" sz="2400" dirty="0" smtClean="0"/>
          </a:p>
          <a:p>
            <a:r>
              <a:rPr lang="ru-RU" sz="2400" dirty="0" smtClean="0"/>
              <a:t>знания</a:t>
            </a:r>
            <a:r>
              <a:rPr lang="ru-RU" sz="2400" b="1" dirty="0"/>
              <a:t> </a:t>
            </a:r>
            <a:r>
              <a:rPr lang="ru-RU" sz="2400" dirty="0"/>
              <a:t>о</a:t>
            </a:r>
            <a:r>
              <a:rPr lang="ru-RU" sz="2400" b="1" dirty="0"/>
              <a:t> </a:t>
            </a:r>
            <a:r>
              <a:rPr lang="ru-RU" sz="2400" dirty="0"/>
              <a:t>её</a:t>
            </a:r>
            <a:r>
              <a:rPr lang="ru-RU" sz="2400" b="1" dirty="0"/>
              <a:t> </a:t>
            </a:r>
            <a:r>
              <a:rPr lang="ru-RU" sz="2400" dirty="0"/>
              <a:t>объектах</a:t>
            </a:r>
            <a:r>
              <a:rPr lang="ru-RU" sz="2400" b="1" dirty="0"/>
              <a:t> </a:t>
            </a:r>
            <a:r>
              <a:rPr lang="ru-RU" sz="2400" dirty="0"/>
              <a:t>и</a:t>
            </a:r>
            <a:r>
              <a:rPr lang="ru-RU" sz="2400" b="1" dirty="0"/>
              <a:t> </a:t>
            </a:r>
            <a:r>
              <a:rPr lang="ru-RU" sz="2400" dirty="0"/>
              <a:t>явлениях</a:t>
            </a:r>
            <a:r>
              <a:rPr lang="ru-RU" sz="2400" b="1" dirty="0"/>
              <a:t>, </a:t>
            </a:r>
            <a:r>
              <a:rPr lang="ru-RU" sz="2400" dirty="0"/>
              <a:t>воспитать</a:t>
            </a:r>
            <a:r>
              <a:rPr lang="ru-RU" sz="2400" b="1" dirty="0"/>
              <a:t> </a:t>
            </a:r>
            <a:r>
              <a:rPr lang="ru-RU" sz="2400" dirty="0"/>
              <a:t>способность</a:t>
            </a:r>
            <a:r>
              <a:rPr lang="ru-RU" sz="2400" b="1" dirty="0"/>
              <a:t> </a:t>
            </a:r>
            <a:r>
              <a:rPr lang="ru-RU" sz="2400" dirty="0"/>
              <a:t>видеть</a:t>
            </a:r>
            <a:r>
              <a:rPr lang="ru-RU" sz="2400" b="1" dirty="0"/>
              <a:t> </a:t>
            </a:r>
            <a:r>
              <a:rPr lang="ru-RU" sz="2400" dirty="0" smtClean="0"/>
              <a:t>красоту</a:t>
            </a:r>
            <a:r>
              <a:rPr lang="ru-RU" sz="2400" b="1" dirty="0"/>
              <a:t> </a:t>
            </a:r>
            <a:r>
              <a:rPr lang="ru-RU" sz="2400" dirty="0"/>
              <a:t>родной</a:t>
            </a:r>
            <a:r>
              <a:rPr lang="ru-RU" sz="2400" b="1" dirty="0"/>
              <a:t> </a:t>
            </a:r>
            <a:r>
              <a:rPr lang="ru-RU" sz="2400" dirty="0"/>
              <a:t>природы</a:t>
            </a:r>
            <a:r>
              <a:rPr lang="ru-RU" sz="2400" b="1" dirty="0" smtClean="0"/>
              <a:t>, </a:t>
            </a:r>
            <a:r>
              <a:rPr lang="ru-RU" sz="2400" dirty="0" smtClean="0"/>
              <a:t>любовь</a:t>
            </a:r>
            <a:r>
              <a:rPr lang="ru-RU" sz="2400" b="1" dirty="0"/>
              <a:t>, </a:t>
            </a:r>
            <a:r>
              <a:rPr lang="ru-RU" sz="2400" dirty="0"/>
              <a:t>бережное</a:t>
            </a:r>
            <a:r>
              <a:rPr lang="ru-RU" sz="2400" b="1" dirty="0"/>
              <a:t> </a:t>
            </a:r>
            <a:r>
              <a:rPr lang="ru-RU" sz="2400" dirty="0"/>
              <a:t>и</a:t>
            </a:r>
            <a:r>
              <a:rPr lang="ru-RU" sz="2400" b="1" dirty="0"/>
              <a:t> </a:t>
            </a:r>
            <a:r>
              <a:rPr lang="ru-RU" sz="2400" dirty="0"/>
              <a:t>заботливое</a:t>
            </a:r>
            <a:r>
              <a:rPr lang="ru-RU" sz="2400" b="1" dirty="0"/>
              <a:t> </a:t>
            </a:r>
            <a:r>
              <a:rPr lang="ru-RU" sz="2400" dirty="0"/>
              <a:t>отношение</a:t>
            </a:r>
            <a:r>
              <a:rPr lang="ru-RU" sz="2400" b="1" dirty="0"/>
              <a:t> </a:t>
            </a:r>
            <a:r>
              <a:rPr lang="ru-RU" sz="2400" dirty="0"/>
              <a:t>к</a:t>
            </a:r>
            <a:r>
              <a:rPr lang="ru-RU" sz="2400" b="1" dirty="0"/>
              <a:t> </a:t>
            </a:r>
            <a:r>
              <a:rPr lang="ru-RU" sz="2400" b="1" dirty="0" smtClean="0"/>
              <a:t> </a:t>
            </a:r>
            <a:r>
              <a:rPr lang="ru-RU" sz="2400" dirty="0" smtClean="0"/>
              <a:t>ней</a:t>
            </a:r>
            <a:r>
              <a:rPr lang="ru-RU" sz="2400" b="1" dirty="0"/>
              <a:t> –  </a:t>
            </a:r>
            <a:r>
              <a:rPr lang="ru-RU" sz="2400" dirty="0"/>
              <a:t>важнейшие</a:t>
            </a:r>
            <a:r>
              <a:rPr lang="ru-RU" sz="2400" b="1" dirty="0"/>
              <a:t> </a:t>
            </a:r>
            <a:r>
              <a:rPr lang="ru-RU" sz="2400" dirty="0"/>
              <a:t>задач</a:t>
            </a:r>
            <a:r>
              <a:rPr lang="ru-RU" sz="2400" b="1" dirty="0"/>
              <a:t> </a:t>
            </a:r>
            <a:r>
              <a:rPr lang="ru-RU" sz="2400" dirty="0"/>
              <a:t>и</a:t>
            </a:r>
            <a:r>
              <a:rPr lang="ru-RU" sz="2400" b="1" dirty="0"/>
              <a:t> </a:t>
            </a:r>
            <a:r>
              <a:rPr lang="ru-RU" sz="2400" dirty="0"/>
              <a:t>каждого</a:t>
            </a:r>
            <a:r>
              <a:rPr lang="ru-RU" sz="2400" b="1" dirty="0"/>
              <a:t> </a:t>
            </a:r>
            <a:r>
              <a:rPr lang="ru-RU" sz="2400" dirty="0"/>
              <a:t>педагога</a:t>
            </a:r>
            <a:r>
              <a:rPr lang="ru-RU" sz="2400" b="1" dirty="0"/>
              <a:t>.</a:t>
            </a:r>
            <a:r>
              <a:rPr lang="ru-RU" sz="2400" dirty="0"/>
              <a:t> </a:t>
            </a:r>
          </a:p>
          <a:p>
            <a:r>
              <a:rPr lang="ru-RU" sz="2400" dirty="0"/>
              <a:t>В</a:t>
            </a:r>
            <a:r>
              <a:rPr lang="ru-RU" sz="2400" b="1" dirty="0"/>
              <a:t> </a:t>
            </a:r>
            <a:r>
              <a:rPr lang="ru-RU" sz="2400" dirty="0"/>
              <a:t>ходе</a:t>
            </a:r>
            <a:r>
              <a:rPr lang="ru-RU" sz="2400" b="1" dirty="0"/>
              <a:t> </a:t>
            </a:r>
            <a:r>
              <a:rPr lang="ru-RU" sz="2400" dirty="0"/>
              <a:t>данного</a:t>
            </a:r>
            <a:r>
              <a:rPr lang="ru-RU" sz="2400" b="1" dirty="0"/>
              <a:t> </a:t>
            </a:r>
            <a:r>
              <a:rPr lang="ru-RU" sz="2400" dirty="0"/>
              <a:t>проекта</a:t>
            </a:r>
            <a:r>
              <a:rPr lang="ru-RU" sz="2400" b="1" dirty="0"/>
              <a:t> </a:t>
            </a:r>
            <a:r>
              <a:rPr lang="ru-RU" sz="2400" dirty="0"/>
              <a:t>хотелось</a:t>
            </a:r>
            <a:r>
              <a:rPr lang="ru-RU" sz="2400" b="1" dirty="0"/>
              <a:t> </a:t>
            </a:r>
            <a:r>
              <a:rPr lang="ru-RU" sz="2400" dirty="0"/>
              <a:t>обогатить</a:t>
            </a:r>
            <a:r>
              <a:rPr lang="ru-RU" sz="2400" b="1" dirty="0"/>
              <a:t> </a:t>
            </a:r>
            <a:r>
              <a:rPr lang="ru-RU" sz="2400" b="1" dirty="0" smtClean="0"/>
              <a:t>    </a:t>
            </a:r>
            <a:r>
              <a:rPr lang="ru-RU" sz="2400" dirty="0" smtClean="0"/>
              <a:t>знания</a:t>
            </a:r>
            <a:r>
              <a:rPr lang="ru-RU" sz="2400" b="1" dirty="0"/>
              <a:t> </a:t>
            </a:r>
            <a:r>
              <a:rPr lang="ru-RU" sz="2400" dirty="0"/>
              <a:t>детей</a:t>
            </a:r>
            <a:r>
              <a:rPr lang="ru-RU" sz="2400" b="1" dirty="0"/>
              <a:t> </a:t>
            </a:r>
            <a:r>
              <a:rPr lang="ru-RU" sz="2400" dirty="0"/>
              <a:t>об</a:t>
            </a:r>
            <a:r>
              <a:rPr lang="ru-RU" sz="2400" b="1" dirty="0"/>
              <a:t> </a:t>
            </a:r>
            <a:r>
              <a:rPr lang="ru-RU" sz="2400" dirty="0" smtClean="0"/>
              <a:t>изменениях</a:t>
            </a:r>
            <a:r>
              <a:rPr lang="ru-RU" sz="2400" b="1" dirty="0"/>
              <a:t> </a:t>
            </a:r>
            <a:r>
              <a:rPr lang="ru-RU" sz="2400" dirty="0"/>
              <a:t>происходящих</a:t>
            </a:r>
            <a:r>
              <a:rPr lang="ru-RU" sz="2400" b="1" dirty="0"/>
              <a:t> </a:t>
            </a:r>
            <a:r>
              <a:rPr lang="ru-RU" sz="2400" b="1" dirty="0" smtClean="0"/>
              <a:t>    </a:t>
            </a:r>
            <a:r>
              <a:rPr lang="ru-RU" sz="2400" dirty="0" smtClean="0"/>
              <a:t>весной</a:t>
            </a:r>
            <a:r>
              <a:rPr lang="ru-RU" sz="2400" b="1" dirty="0"/>
              <a:t> </a:t>
            </a:r>
            <a:r>
              <a:rPr lang="ru-RU" sz="2400" dirty="0"/>
              <a:t>в</a:t>
            </a:r>
            <a:r>
              <a:rPr lang="ru-RU" sz="2400" b="1" dirty="0"/>
              <a:t> </a:t>
            </a:r>
            <a:r>
              <a:rPr lang="ru-RU" sz="2400" dirty="0"/>
              <a:t>природе</a:t>
            </a:r>
            <a:r>
              <a:rPr lang="ru-RU" sz="2400" b="1" dirty="0" smtClean="0"/>
              <a:t>. </a:t>
            </a:r>
            <a:r>
              <a:rPr lang="ru-RU" sz="2400" dirty="0" smtClean="0"/>
              <a:t>Продолжать</a:t>
            </a:r>
            <a:r>
              <a:rPr lang="ru-RU" sz="2400" b="1" dirty="0"/>
              <a:t> </a:t>
            </a:r>
            <a:r>
              <a:rPr lang="ru-RU" sz="2400" dirty="0"/>
              <a:t>так</a:t>
            </a:r>
            <a:r>
              <a:rPr lang="ru-RU" sz="2400" b="1" dirty="0"/>
              <a:t> </a:t>
            </a:r>
            <a:r>
              <a:rPr lang="ru-RU" sz="2400" dirty="0"/>
              <a:t>же</a:t>
            </a:r>
            <a:r>
              <a:rPr lang="ru-RU" sz="2400" b="1" dirty="0"/>
              <a:t>  </a:t>
            </a:r>
            <a:r>
              <a:rPr lang="ru-RU" sz="2400" dirty="0"/>
              <a:t>развивать</a:t>
            </a:r>
            <a:r>
              <a:rPr lang="ru-RU" sz="2400" b="1" dirty="0"/>
              <a:t> </a:t>
            </a:r>
            <a:r>
              <a:rPr lang="ru-RU" sz="2400" dirty="0" smtClean="0"/>
              <a:t>связную</a:t>
            </a:r>
            <a:r>
              <a:rPr lang="ru-RU" sz="2400" b="1" dirty="0"/>
              <a:t> </a:t>
            </a:r>
            <a:r>
              <a:rPr lang="ru-RU" sz="2400" dirty="0" smtClean="0"/>
              <a:t>речь</a:t>
            </a:r>
            <a:r>
              <a:rPr lang="ru-RU" sz="2400" b="1" dirty="0" smtClean="0"/>
              <a:t>, </a:t>
            </a:r>
            <a:r>
              <a:rPr lang="ru-RU" sz="2400" dirty="0" smtClean="0"/>
              <a:t>умение</a:t>
            </a:r>
            <a:r>
              <a:rPr lang="ru-RU" sz="2400" b="1" dirty="0"/>
              <a:t> </a:t>
            </a:r>
            <a:r>
              <a:rPr lang="ru-RU" sz="2400" dirty="0"/>
              <a:t>понятно</a:t>
            </a:r>
            <a:r>
              <a:rPr lang="ru-RU" sz="2400" b="1" dirty="0"/>
              <a:t> </a:t>
            </a:r>
            <a:r>
              <a:rPr lang="ru-RU" sz="2400" dirty="0"/>
              <a:t>для</a:t>
            </a:r>
            <a:r>
              <a:rPr lang="ru-RU" sz="2400" b="1" dirty="0"/>
              <a:t> </a:t>
            </a:r>
            <a:r>
              <a:rPr lang="ru-RU" sz="2400" dirty="0"/>
              <a:t>окружающих</a:t>
            </a:r>
            <a:r>
              <a:rPr lang="ru-RU" sz="2400" b="1" dirty="0"/>
              <a:t> </a:t>
            </a:r>
            <a:r>
              <a:rPr lang="ru-RU" sz="2400" dirty="0" smtClean="0"/>
              <a:t>выражать   </a:t>
            </a:r>
            <a:r>
              <a:rPr lang="ru-RU" sz="2400" b="1" dirty="0"/>
              <a:t> </a:t>
            </a:r>
            <a:r>
              <a:rPr lang="ru-RU" sz="2400" dirty="0"/>
              <a:t>свои</a:t>
            </a:r>
            <a:r>
              <a:rPr lang="ru-RU" sz="2400" b="1" dirty="0"/>
              <a:t> </a:t>
            </a:r>
            <a:r>
              <a:rPr lang="ru-RU" sz="2400" dirty="0"/>
              <a:t>мысли</a:t>
            </a:r>
            <a:r>
              <a:rPr lang="ru-RU" sz="2400" b="1" dirty="0" smtClean="0"/>
              <a:t>, </a:t>
            </a:r>
            <a:r>
              <a:rPr lang="ru-RU" sz="2400" dirty="0" smtClean="0"/>
              <a:t>формировать</a:t>
            </a:r>
            <a:r>
              <a:rPr lang="ru-RU" sz="2400" b="1" dirty="0"/>
              <a:t> </a:t>
            </a:r>
            <a:r>
              <a:rPr lang="ru-RU" sz="2400" dirty="0"/>
              <a:t>интерес</a:t>
            </a:r>
            <a:r>
              <a:rPr lang="ru-RU" sz="2400" b="1" dirty="0"/>
              <a:t> </a:t>
            </a:r>
            <a:r>
              <a:rPr lang="ru-RU" sz="2400" dirty="0"/>
              <a:t>и</a:t>
            </a:r>
            <a:r>
              <a:rPr lang="ru-RU" sz="2400" b="1" dirty="0"/>
              <a:t> </a:t>
            </a:r>
            <a:r>
              <a:rPr lang="ru-RU" sz="2400" dirty="0"/>
              <a:t>любовь</a:t>
            </a:r>
            <a:r>
              <a:rPr lang="ru-RU" sz="2400" b="1" dirty="0"/>
              <a:t> </a:t>
            </a:r>
            <a:r>
              <a:rPr lang="ru-RU" sz="2400" dirty="0"/>
              <a:t>к</a:t>
            </a:r>
            <a:r>
              <a:rPr lang="ru-RU" sz="2400" b="1" dirty="0"/>
              <a:t> </a:t>
            </a:r>
            <a:r>
              <a:rPr lang="ru-RU" sz="2400" dirty="0"/>
              <a:t>природе</a:t>
            </a:r>
            <a:r>
              <a:rPr lang="ru-RU" sz="2400" b="1" dirty="0"/>
              <a:t>. </a:t>
            </a:r>
            <a:r>
              <a:rPr lang="ru-RU" sz="2400" dirty="0"/>
              <a:t>В</a:t>
            </a:r>
            <a:r>
              <a:rPr lang="ru-RU" sz="2400" b="1" dirty="0"/>
              <a:t> </a:t>
            </a:r>
            <a:r>
              <a:rPr lang="ru-RU" sz="2400" dirty="0"/>
              <a:t>связи</a:t>
            </a:r>
            <a:r>
              <a:rPr lang="ru-RU" sz="2400" b="1" dirty="0"/>
              <a:t> </a:t>
            </a:r>
            <a:r>
              <a:rPr lang="ru-RU" sz="2400" dirty="0"/>
              <a:t>с</a:t>
            </a:r>
            <a:r>
              <a:rPr lang="ru-RU" sz="2400" b="1" dirty="0"/>
              <a:t> </a:t>
            </a:r>
            <a:r>
              <a:rPr lang="ru-RU" sz="2400" dirty="0"/>
              <a:t>этим</a:t>
            </a:r>
            <a:r>
              <a:rPr lang="ru-RU" sz="2400" b="1" dirty="0"/>
              <a:t> </a:t>
            </a:r>
            <a:r>
              <a:rPr lang="ru-RU" sz="2400" dirty="0"/>
              <a:t>была</a:t>
            </a:r>
            <a:r>
              <a:rPr lang="ru-RU" sz="2400" b="1" dirty="0"/>
              <a:t> </a:t>
            </a:r>
            <a:r>
              <a:rPr lang="ru-RU" sz="2400" dirty="0"/>
              <a:t>определена</a:t>
            </a:r>
            <a:r>
              <a:rPr lang="ru-RU" sz="2400" b="1" dirty="0"/>
              <a:t> </a:t>
            </a:r>
            <a:r>
              <a:rPr lang="ru-RU" sz="2400" dirty="0" smtClean="0"/>
              <a:t>такая</a:t>
            </a:r>
            <a:r>
              <a:rPr lang="ru-RU" sz="2400" b="1" dirty="0"/>
              <a:t> </a:t>
            </a:r>
            <a:r>
              <a:rPr lang="ru-RU" sz="2400" dirty="0"/>
              <a:t>тема</a:t>
            </a:r>
            <a:r>
              <a:rPr lang="ru-RU" sz="2400" b="1" dirty="0"/>
              <a:t>.</a:t>
            </a:r>
            <a:r>
              <a:rPr lang="ru-RU" sz="2400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7264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0728" y="632520"/>
            <a:ext cx="4644516" cy="432047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6683" y="1832653"/>
            <a:ext cx="5724636" cy="7696855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Проблема:</a:t>
            </a:r>
            <a:endParaRPr lang="ru-RU" dirty="0" smtClean="0"/>
          </a:p>
          <a:p>
            <a:r>
              <a:rPr lang="ru-RU" dirty="0" smtClean="0"/>
              <a:t>Дети недостаточно знают об изменениях в природе весной</a:t>
            </a:r>
            <a:r>
              <a:rPr lang="ru-RU" i="1" dirty="0" smtClean="0"/>
              <a:t>;</a:t>
            </a:r>
            <a:r>
              <a:rPr lang="ru-RU" dirty="0" smtClean="0"/>
              <a:t> недостаточно знакомы с бережным отношением к природе.</a:t>
            </a:r>
          </a:p>
          <a:p>
            <a:r>
              <a:rPr lang="ru-RU" b="1" dirty="0" smtClean="0"/>
              <a:t>Цель:</a:t>
            </a:r>
            <a:endParaRPr lang="ru-RU" dirty="0" smtClean="0"/>
          </a:p>
          <a:p>
            <a:r>
              <a:rPr lang="ru-RU" dirty="0" smtClean="0"/>
              <a:t>Формировать познавательный интерес к окружающей среде, познакомить с характерными признаками весны, воспитывать бережное отношение к природе.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Природа так обо всем позаботилась, что повсюду ты находишь, чему учиться.</a:t>
            </a:r>
            <a:r>
              <a:rPr lang="ru-RU" b="1" dirty="0" smtClean="0"/>
              <a:t> </a:t>
            </a:r>
            <a:br>
              <a:rPr lang="ru-RU" b="1" dirty="0" smtClean="0"/>
            </a:br>
            <a:r>
              <a:rPr lang="ru-RU" dirty="0" smtClean="0"/>
              <a:t>                   (Леонардо да Винчи)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751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2776" y="396699"/>
            <a:ext cx="4392488" cy="1123919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Задачи:</a:t>
            </a:r>
            <a:endParaRPr lang="ru-RU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6714" y="1832653"/>
            <a:ext cx="5778642" cy="769685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lvl="0"/>
            <a:r>
              <a:rPr lang="ru-RU" dirty="0" smtClean="0"/>
              <a:t>закрепить представления о весенних изменениях в природе;</a:t>
            </a:r>
          </a:p>
          <a:p>
            <a:pPr lvl="0"/>
            <a:r>
              <a:rPr lang="ru-RU" dirty="0" smtClean="0"/>
              <a:t>развивать эмоциональную отзывчивость на красоту окружающей природы;</a:t>
            </a:r>
          </a:p>
          <a:p>
            <a:pPr lvl="0"/>
            <a:r>
              <a:rPr lang="ru-RU" dirty="0" smtClean="0"/>
              <a:t>воспитывать бережное отношение к природе;</a:t>
            </a:r>
          </a:p>
          <a:p>
            <a:pPr lvl="0"/>
            <a:r>
              <a:rPr lang="ru-RU" dirty="0" smtClean="0"/>
              <a:t>развивать умение общения со взрослым, отвечать на вопросы, вести диалог;  </a:t>
            </a:r>
          </a:p>
          <a:p>
            <a:pPr lvl="0"/>
            <a:r>
              <a:rPr lang="ru-RU" dirty="0" smtClean="0"/>
              <a:t> формировать желание сотрудничества в детском коллективе.</a:t>
            </a: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Предполагаемый результат:</a:t>
            </a:r>
            <a:endParaRPr lang="ru-RU" dirty="0" smtClean="0"/>
          </a:p>
          <a:p>
            <a:r>
              <a:rPr lang="ru-RU" dirty="0" smtClean="0"/>
              <a:t>В результате реализации проекта дети расширят свои представления о весенних изменениях в природе, узнают, как нужно бережно относиться к ней, научатся посредством участия в разных видах деятельности выражать  полученные знания о весне.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692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1856656"/>
            <a:ext cx="6172200" cy="745406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                         Этапы работы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Первый этап – организационный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dirty="0" smtClean="0"/>
              <a:t>1. Подбор информации по теме, дидактический материал. </a:t>
            </a:r>
          </a:p>
          <a:p>
            <a:r>
              <a:rPr lang="ru-RU" dirty="0" smtClean="0"/>
              <a:t>2. Подбор художественной литературы для чтения с детьми, заучивания. </a:t>
            </a:r>
          </a:p>
          <a:p>
            <a:r>
              <a:rPr lang="ru-RU" dirty="0" smtClean="0"/>
              <a:t>3. Разработка конспектов занятий. 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Второй этап – практический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Работа с детьми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dirty="0" smtClean="0"/>
              <a:t>1 . Проведение познавательного занятия «Пришла весна».</a:t>
            </a:r>
          </a:p>
          <a:p>
            <a:r>
              <a:rPr lang="ru-RU" dirty="0" smtClean="0"/>
              <a:t>2. Тематические беседы. </a:t>
            </a:r>
          </a:p>
          <a:p>
            <a:r>
              <a:rPr lang="ru-RU" dirty="0" smtClean="0"/>
              <a:t>3. Рассматривание иллюстраций по теме.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523844"/>
            <a:ext cx="6172200" cy="9001188"/>
          </a:xfrm>
        </p:spPr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4. Лепка «Весенний цветочек» в технике </a:t>
            </a:r>
            <a:r>
              <a:rPr lang="ru-RU" dirty="0" err="1" smtClean="0"/>
              <a:t>пластилинографии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5. Знакомство с художественной и познавательной литературой. Чтение стихотворений Р. </a:t>
            </a:r>
            <a:r>
              <a:rPr lang="ru-RU" dirty="0" err="1" smtClean="0"/>
              <a:t>Сефа</a:t>
            </a:r>
            <a:r>
              <a:rPr lang="ru-RU" dirty="0" smtClean="0"/>
              <a:t> «Лицом к весне», В.Степанова «Жучка и тучка», разучивание </a:t>
            </a:r>
            <a:r>
              <a:rPr lang="ru-RU" dirty="0" err="1" smtClean="0"/>
              <a:t>потешек</a:t>
            </a:r>
            <a:r>
              <a:rPr lang="ru-RU" dirty="0" smtClean="0"/>
              <a:t> «Уж дождь-дождем…», «Дождик, дождик, посильней…», рассказывание </a:t>
            </a:r>
            <a:r>
              <a:rPr lang="ru-RU" dirty="0" err="1" smtClean="0"/>
              <a:t>потешек</a:t>
            </a:r>
            <a:r>
              <a:rPr lang="ru-RU" dirty="0" smtClean="0"/>
              <a:t>  «Весна пришла», «Журавлики», стихотворения А. </a:t>
            </a:r>
            <a:r>
              <a:rPr lang="ru-RU" dirty="0" err="1" smtClean="0"/>
              <a:t>Барто</a:t>
            </a:r>
            <a:r>
              <a:rPr lang="ru-RU" dirty="0" smtClean="0"/>
              <a:t> «Светит солнышко в окошко», чтение сказки  «</a:t>
            </a:r>
            <a:r>
              <a:rPr lang="ru-RU" dirty="0" err="1" smtClean="0"/>
              <a:t>Заюшкина</a:t>
            </a:r>
            <a:r>
              <a:rPr lang="ru-RU" dirty="0" smtClean="0"/>
              <a:t> избушка».</a:t>
            </a:r>
          </a:p>
          <a:p>
            <a:r>
              <a:rPr lang="ru-RU" dirty="0" smtClean="0"/>
              <a:t>6.Сюжетно-ролевая игра «Собираем кукол на прогулку».</a:t>
            </a:r>
          </a:p>
          <a:p>
            <a:r>
              <a:rPr lang="ru-RU" dirty="0" smtClean="0"/>
              <a:t>7. Дидактические игры:  «Прищепки» (Времена года), «Собери урожай». «Весна».</a:t>
            </a:r>
          </a:p>
          <a:p>
            <a:r>
              <a:rPr lang="ru-RU" dirty="0" smtClean="0"/>
              <a:t>Подвижные игры: «Летаем как птички», «Солнышко и дождик»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2047700"/>
            <a:ext cx="6172200" cy="7191579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             Работа с родителями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Папки передвижки, консультации: «Весенние прогулки», «Игры для детей весной», «Весна без авитаминоза». </a:t>
            </a:r>
          </a:p>
          <a:p>
            <a:r>
              <a:rPr lang="ru-RU" dirty="0" smtClean="0"/>
              <a:t>Привлечь родителей к сбору информации по теме «Весна».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r>
              <a:rPr lang="ru-RU" b="1" dirty="0" smtClean="0"/>
              <a:t>Третий этап – заключительный.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dirty="0" smtClean="0"/>
              <a:t>Выставка детских работ: рисунки «Травка зеленеет, солнышко блестит», лепка «Светит солнышко в окошко».</a:t>
            </a:r>
          </a:p>
          <a:p>
            <a:r>
              <a:rPr lang="ru-RU" dirty="0" smtClean="0"/>
              <a:t>Коллективная работа детей </a:t>
            </a:r>
          </a:p>
          <a:p>
            <a:r>
              <a:rPr lang="ru-RU" dirty="0" smtClean="0"/>
              <a:t>«Солнце, солнышко» (рисование ладошкой).</a:t>
            </a: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2360712"/>
            <a:ext cx="6172200" cy="6488192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         План реализации проекта</a:t>
            </a:r>
            <a:endParaRPr lang="ru-RU" dirty="0" smtClean="0"/>
          </a:p>
          <a:p>
            <a:r>
              <a:rPr lang="ru-RU" b="1" dirty="0" smtClean="0"/>
              <a:t>Дата</a:t>
            </a:r>
            <a:endParaRPr lang="ru-RU" dirty="0" smtClean="0"/>
          </a:p>
          <a:p>
            <a:r>
              <a:rPr lang="ru-RU" b="1" dirty="0" smtClean="0"/>
              <a:t>Мероприятие</a:t>
            </a:r>
            <a:endParaRPr lang="ru-RU" dirty="0" smtClean="0"/>
          </a:p>
          <a:p>
            <a:r>
              <a:rPr lang="ru-RU" b="1" dirty="0" smtClean="0"/>
              <a:t>Формы проведения</a:t>
            </a:r>
            <a:endParaRPr lang="ru-RU" dirty="0" smtClean="0"/>
          </a:p>
          <a:p>
            <a:r>
              <a:rPr lang="ru-RU" dirty="0" smtClean="0"/>
              <a:t>Образовательная область: «Познавательное развитие» Тема: «Пришла весна»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Художественное слово, показ, беседа, игра.</a:t>
            </a:r>
          </a:p>
          <a:p>
            <a:r>
              <a:rPr lang="ru-RU" dirty="0" smtClean="0"/>
              <a:t>Образовательная область:</a:t>
            </a:r>
          </a:p>
          <a:p>
            <a:r>
              <a:rPr lang="ru-RU" dirty="0" smtClean="0"/>
              <a:t>«Художественно-эстетическое </a:t>
            </a:r>
          </a:p>
          <a:p>
            <a:r>
              <a:rPr lang="ru-RU" dirty="0" smtClean="0"/>
              <a:t>развитие»</a:t>
            </a:r>
          </a:p>
          <a:p>
            <a:r>
              <a:rPr lang="ru-RU" dirty="0" smtClean="0"/>
              <a:t>Изобразительная деятельность</a:t>
            </a:r>
          </a:p>
          <a:p>
            <a:r>
              <a:rPr lang="ru-RU" dirty="0" smtClean="0"/>
              <a:t>Рисование. Тема: «Травка зеленеет, солнышко блестит»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Отгадывание загадки, ситуативный разговор, показ, рисование красками, игра.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595282"/>
            <a:ext cx="6172200" cy="8253622"/>
          </a:xfrm>
        </p:spPr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/>
              <a:t> </a:t>
            </a:r>
            <a:r>
              <a:rPr lang="ru-RU" dirty="0" smtClean="0"/>
              <a:t>Образовательная область</a:t>
            </a:r>
          </a:p>
          <a:p>
            <a:r>
              <a:rPr lang="ru-RU" dirty="0" smtClean="0"/>
              <a:t>«Речевое развитие»</a:t>
            </a:r>
          </a:p>
          <a:p>
            <a:r>
              <a:rPr lang="ru-RU" dirty="0" smtClean="0"/>
              <a:t>Тема: А.Плещеев «Сельская песня». Песенки, </a:t>
            </a:r>
            <a:r>
              <a:rPr lang="ru-RU" dirty="0" err="1" smtClean="0"/>
              <a:t>потешки</a:t>
            </a:r>
            <a:r>
              <a:rPr lang="ru-RU" dirty="0" smtClean="0"/>
              <a:t> о весне.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       Показ, художественное слово, игра.</a:t>
            </a:r>
          </a:p>
          <a:p>
            <a:endParaRPr lang="ru-RU" dirty="0" smtClean="0"/>
          </a:p>
          <a:p>
            <a:r>
              <a:rPr lang="ru-RU" dirty="0" smtClean="0"/>
              <a:t>Образовательная область</a:t>
            </a:r>
          </a:p>
          <a:p>
            <a:r>
              <a:rPr lang="ru-RU" dirty="0" smtClean="0"/>
              <a:t>«Художественно-эстетическое развитие»</a:t>
            </a:r>
          </a:p>
          <a:p>
            <a:r>
              <a:rPr lang="ru-RU" dirty="0" smtClean="0"/>
              <a:t>Лепка. Тема: «Весенний цветочек»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     Отгадывание загадки, ситуативный разговор, показ, игра, лепка в технике </a:t>
            </a:r>
            <a:r>
              <a:rPr lang="ru-RU" dirty="0" err="1" smtClean="0"/>
              <a:t>пластилинографии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6773" y="396699"/>
            <a:ext cx="4914546" cy="1123919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Ресурсное обеспечение проекта: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Наглядный материал (открытки, фотографии, иллюстрации)</a:t>
            </a:r>
            <a:br>
              <a:rPr lang="ru-RU" sz="2000" dirty="0" smtClean="0"/>
            </a:br>
            <a:r>
              <a:rPr lang="ru-RU" sz="2000" dirty="0" smtClean="0"/>
              <a:t>Оформление уголка детских работ</a:t>
            </a:r>
            <a:br>
              <a:rPr lang="ru-RU" sz="2000" dirty="0" smtClean="0"/>
            </a:br>
            <a:endParaRPr lang="ru-RU" sz="20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96" y="2360712"/>
            <a:ext cx="5598623" cy="5616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9111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Консультации для родителей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311400"/>
            <a:ext cx="6172199" cy="69620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+mn-lt"/>
              </a:rPr>
              <a:t>Папка передвижка для родителей</a:t>
            </a:r>
            <a:endParaRPr lang="ru-RU" b="1" dirty="0"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2504728"/>
            <a:ext cx="6326460" cy="53899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Беседа «Пришла весна»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045641"/>
            <a:ext cx="6172200" cy="42035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31" y="5169024"/>
            <a:ext cx="3600400" cy="4427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Образовательная область</a:t>
            </a:r>
          </a:p>
          <a:p>
            <a:pPr>
              <a:buNone/>
            </a:pPr>
            <a:r>
              <a:rPr lang="ru-RU" dirty="0" smtClean="0"/>
              <a:t>  «Художественно-эстетическое развитие»</a:t>
            </a:r>
          </a:p>
          <a:p>
            <a:r>
              <a:rPr lang="ru-RU" dirty="0" smtClean="0"/>
              <a:t>Рисование «Солнце, солнышко» (коллективная работа детей)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6714" y="396699"/>
            <a:ext cx="5778642" cy="1123919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>
                <a:latin typeface="+mn-lt"/>
              </a:rPr>
              <a:t>Продукт проектной деятельности: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>
                <a:latin typeface="+mn-lt"/>
              </a:rPr>
              <a:t>Коллективная работа детей «Солнце, солнышко</a:t>
            </a:r>
            <a:r>
              <a:rPr lang="ru-RU" sz="2800" dirty="0" smtClean="0"/>
              <a:t>»</a:t>
            </a:r>
            <a:br>
              <a:rPr lang="ru-RU" sz="2800" dirty="0" smtClean="0"/>
            </a:br>
            <a:endParaRPr lang="ru-RU" sz="28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503" y="2311400"/>
            <a:ext cx="5331817" cy="6537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8121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109729"/>
            <a:ext cx="6172200" cy="1651000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latin typeface="+mn-lt"/>
              </a:rPr>
              <a:t>«Солнце, солнышко»</a:t>
            </a:r>
            <a:endParaRPr lang="ru-RU" sz="4400" b="1" dirty="0"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766" y="1232629"/>
            <a:ext cx="3628467" cy="44644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580" y="5169024"/>
            <a:ext cx="2853520" cy="38519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32" y="5185103"/>
            <a:ext cx="3504919" cy="4176465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+mn-lt"/>
              </a:rPr>
              <a:t>Коллективная работа детей</a:t>
            </a:r>
            <a:endParaRPr lang="ru-RU" b="1" dirty="0"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32" y="2118034"/>
            <a:ext cx="3861048" cy="3900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024" y="3482546"/>
            <a:ext cx="3212976" cy="4057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88" y="5745088"/>
            <a:ext cx="3024336" cy="3577704"/>
          </a:xfrm>
        </p:spPr>
      </p:pic>
      <p:sp>
        <p:nvSpPr>
          <p:cNvPr id="8" name="Солнце 7"/>
          <p:cNvSpPr/>
          <p:nvPr/>
        </p:nvSpPr>
        <p:spPr>
          <a:xfrm>
            <a:off x="342900" y="5277430"/>
            <a:ext cx="1738019" cy="1547777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700"/>
            <a:ext cx="6229372" cy="1627341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+mn-lt"/>
              </a:rPr>
              <a:t>«Развивающая игра с прищепками»</a:t>
            </a:r>
            <a:endParaRPr lang="ru-RU" sz="4000" b="1" dirty="0"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940349"/>
            <a:ext cx="3302124" cy="3384376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07" y="5241032"/>
            <a:ext cx="3312918" cy="3945037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960" y="1940348"/>
            <a:ext cx="3240360" cy="42367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242" y="5241032"/>
            <a:ext cx="3292175" cy="3945037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+mn-lt"/>
              </a:rPr>
              <a:t>«Собираем  куклу на прогулку»</a:t>
            </a:r>
            <a:endParaRPr lang="ru-RU" b="1" dirty="0"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503" y="2029517"/>
            <a:ext cx="4902993" cy="6537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63" y="6465168"/>
            <a:ext cx="2420889" cy="29878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54" y="6105127"/>
            <a:ext cx="2650381" cy="33697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  <a:latin typeface="+mn-lt"/>
              </a:rPr>
              <a:t>Рисование «</a:t>
            </a:r>
            <a:r>
              <a:rPr lang="ru-RU" b="1" dirty="0" smtClean="0">
                <a:solidFill>
                  <a:srgbClr val="00B050"/>
                </a:solidFill>
                <a:latin typeface="+mn-lt"/>
              </a:rPr>
              <a:t>Травка зеленеет»</a:t>
            </a:r>
            <a:endParaRPr lang="ru-RU" b="1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503" y="2311400"/>
            <a:ext cx="4902993" cy="6537325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Рисование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1" y="1640633"/>
            <a:ext cx="3734172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992" y="1640632"/>
            <a:ext cx="3312368" cy="3744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5025008"/>
            <a:ext cx="3590156" cy="4499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761" y="5385047"/>
            <a:ext cx="2942084" cy="4139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701"/>
            <a:ext cx="6172200" cy="138794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27704F"/>
                </a:solidFill>
                <a:latin typeface="+mn-lt"/>
              </a:rPr>
              <a:t>Зарядка «Летаем </a:t>
            </a:r>
            <a:r>
              <a:rPr lang="ru-RU" b="1" dirty="0" smtClean="0">
                <a:solidFill>
                  <a:srgbClr val="27704F"/>
                </a:solidFill>
                <a:latin typeface="+mn-lt"/>
              </a:rPr>
              <a:t>как птички»</a:t>
            </a:r>
            <a:endParaRPr lang="ru-RU" b="1" dirty="0">
              <a:solidFill>
                <a:srgbClr val="27704F"/>
              </a:solidFill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05" y="1640632"/>
            <a:ext cx="5400600" cy="5112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808" y="5601072"/>
            <a:ext cx="4104456" cy="3923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b="1" i="1" dirty="0"/>
              <a:t>Пальчиковая игра «Солнышко».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2648744"/>
            <a:ext cx="6172200" cy="620016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 </a:t>
            </a:r>
            <a:r>
              <a:rPr lang="ru-RU" b="1" i="1" dirty="0" smtClean="0">
                <a:solidFill>
                  <a:srgbClr val="00B050"/>
                </a:solidFill>
              </a:rPr>
              <a:t>(</a:t>
            </a:r>
            <a:r>
              <a:rPr lang="ru-RU" i="1" dirty="0" smtClean="0">
                <a:solidFill>
                  <a:srgbClr val="00B050"/>
                </a:solidFill>
              </a:rPr>
              <a:t>Пальцы сжаты в кулачки)</a:t>
            </a: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Утром солнышко проснулось, </a:t>
            </a:r>
            <a:r>
              <a:rPr lang="ru-RU" i="1" dirty="0" smtClean="0">
                <a:solidFill>
                  <a:srgbClr val="00B050"/>
                </a:solidFill>
              </a:rPr>
              <a:t>(Вращают кулачками перед собой) </a:t>
            </a: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Сладко, сладко потянулось. </a:t>
            </a:r>
            <a:r>
              <a:rPr lang="ru-RU" i="1" dirty="0" smtClean="0">
                <a:solidFill>
                  <a:srgbClr val="00B050"/>
                </a:solidFill>
              </a:rPr>
              <a:t>(Вытягивают кулачки вверх)</a:t>
            </a: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Лучики свои раскрыло </a:t>
            </a:r>
            <a:r>
              <a:rPr lang="ru-RU" i="1" dirty="0" smtClean="0">
                <a:solidFill>
                  <a:srgbClr val="00B050"/>
                </a:solidFill>
              </a:rPr>
              <a:t>( Раскрывают кулачки, растопырив пальцы)</a:t>
            </a: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И всю землю озарило. </a:t>
            </a:r>
            <a:r>
              <a:rPr lang="ru-RU" i="1" dirty="0" smtClean="0">
                <a:solidFill>
                  <a:srgbClr val="00B050"/>
                </a:solidFill>
              </a:rPr>
              <a:t>(Выполняют «фонарики»).</a:t>
            </a:r>
            <a:endParaRPr lang="ru-RU" dirty="0" smtClean="0">
              <a:solidFill>
                <a:srgbClr val="00B050"/>
              </a:solidFill>
            </a:endParaRPr>
          </a:p>
          <a:p>
            <a:pPr algn="ctr">
              <a:buNone/>
            </a:pPr>
            <a:r>
              <a:rPr lang="ru-RU" dirty="0" smtClean="0">
                <a:solidFill>
                  <a:srgbClr val="00B050"/>
                </a:solidFill>
              </a:rPr>
              <a:t> </a:t>
            </a:r>
          </a:p>
          <a:p>
            <a:pPr>
              <a:buNone/>
            </a:pPr>
            <a:r>
              <a:rPr lang="ru-RU" dirty="0" smtClean="0"/>
              <a:t>    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8080"/>
                </a:solidFill>
                <a:latin typeface="+mn-lt"/>
              </a:rPr>
              <a:t>«Вот как солнышко встает»</a:t>
            </a:r>
            <a:endParaRPr lang="ru-RU" b="1" dirty="0">
              <a:solidFill>
                <a:srgbClr val="008080"/>
              </a:solidFill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576736"/>
            <a:ext cx="6172200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238093"/>
            <a:ext cx="6172200" cy="1637192"/>
          </a:xfrm>
        </p:spPr>
        <p:txBody>
          <a:bodyPr/>
          <a:lstStyle/>
          <a:p>
            <a:r>
              <a:rPr lang="ru-RU" b="1" dirty="0" smtClean="0">
                <a:solidFill>
                  <a:srgbClr val="50C850"/>
                </a:solidFill>
                <a:latin typeface="+mn-lt"/>
              </a:rPr>
              <a:t>«Пальчиковая игра солнышко»</a:t>
            </a:r>
            <a:endParaRPr lang="ru-RU" b="1" dirty="0">
              <a:solidFill>
                <a:srgbClr val="50C850"/>
              </a:solidFill>
              <a:latin typeface="+mn-lt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102" y="5296172"/>
            <a:ext cx="4683744" cy="4193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102" y="1784648"/>
            <a:ext cx="4683744" cy="4283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+mn-lt"/>
              </a:rPr>
              <a:t>Лепка «Весенний цветочек»</a:t>
            </a:r>
            <a:endParaRPr lang="ru-RU" b="1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48" y="2066879"/>
            <a:ext cx="6172200" cy="3966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48" y="5817096"/>
            <a:ext cx="6172200" cy="3707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+mn-lt"/>
              </a:rPr>
              <a:t>«Весенний цветочек»</a:t>
            </a:r>
            <a:endParaRPr lang="ru-RU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712640"/>
            <a:ext cx="6172200" cy="462915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312" y="5961112"/>
            <a:ext cx="3381375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49" y="416497"/>
            <a:ext cx="3888432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48" y="4664968"/>
            <a:ext cx="3600400" cy="4860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381000"/>
            <a:ext cx="3240360" cy="4283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48" y="4700466"/>
            <a:ext cx="2808312" cy="4824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+mn-lt"/>
              </a:rPr>
              <a:t>«Наши работы»</a:t>
            </a:r>
            <a:endParaRPr lang="ru-RU" b="1" dirty="0"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80" y="1712640"/>
            <a:ext cx="5479057" cy="446449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669" y="5368839"/>
            <a:ext cx="4924661" cy="424847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FDEADA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1690</TotalTime>
  <Words>350</Words>
  <Application>Microsoft Office PowerPoint</Application>
  <PresentationFormat>Лист A4 (210x297 мм)</PresentationFormat>
  <Paragraphs>138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Times New Roman</vt:lpstr>
      <vt:lpstr>Matilda</vt:lpstr>
      <vt:lpstr>Arial</vt:lpstr>
      <vt:lpstr>Тема Office</vt:lpstr>
      <vt:lpstr>Презентация PowerPoint</vt:lpstr>
      <vt:lpstr>Презентация PowerPoint</vt:lpstr>
      <vt:lpstr>Актуальность проекта</vt:lpstr>
      <vt:lpstr>Презентация PowerPoint</vt:lpstr>
      <vt:lpstr>Презентация PowerPoint</vt:lpstr>
      <vt:lpstr>Задачи: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Ресурсное обеспечение проекта: Наглядный материал (открытки, фотографии, иллюстрации) Оформление уголка детских работ </vt:lpstr>
      <vt:lpstr>Консультации для родителей</vt:lpstr>
      <vt:lpstr>Папка передвижка для родителей</vt:lpstr>
      <vt:lpstr>Беседа «Пришла весна»</vt:lpstr>
      <vt:lpstr>Презентация PowerPoint</vt:lpstr>
      <vt:lpstr>  Продукт проектной деятельности: Коллективная работа детей «Солнце, солнышко» </vt:lpstr>
      <vt:lpstr>«Солнце, солнышко»</vt:lpstr>
      <vt:lpstr>Коллективная работа детей</vt:lpstr>
      <vt:lpstr>«Развивающая игра с прищепками»</vt:lpstr>
      <vt:lpstr>«Собираем  куклу на прогулку»</vt:lpstr>
      <vt:lpstr>Рисование «Травка зеленеет»</vt:lpstr>
      <vt:lpstr>Рисование</vt:lpstr>
      <vt:lpstr>Зарядка «Летаем как птички»</vt:lpstr>
      <vt:lpstr> Пальчиковая игра «Солнышко». </vt:lpstr>
      <vt:lpstr>«Вот как солнышко встает»</vt:lpstr>
      <vt:lpstr>«Пальчиковая игра солнышко»</vt:lpstr>
      <vt:lpstr>Лепка «Весенний цветочек»</vt:lpstr>
      <vt:lpstr>«Весенний цветочек»</vt:lpstr>
      <vt:lpstr>Презентация PowerPoint</vt:lpstr>
      <vt:lpstr>«Наши работы»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Ранько Е.А.</dc:creator>
  <cp:lastModifiedBy>Юля</cp:lastModifiedBy>
  <cp:revision>160</cp:revision>
  <dcterms:created xsi:type="dcterms:W3CDTF">2013-08-23T08:38:35Z</dcterms:created>
  <dcterms:modified xsi:type="dcterms:W3CDTF">2024-03-14T07:10:38Z</dcterms:modified>
</cp:coreProperties>
</file>