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8" r:id="rId11"/>
    <p:sldId id="265" r:id="rId12"/>
    <p:sldId id="266" r:id="rId13"/>
    <p:sldId id="267" r:id="rId14"/>
    <p:sldId id="279" r:id="rId15"/>
    <p:sldId id="271" r:id="rId16"/>
    <p:sldId id="275" r:id="rId17"/>
    <p:sldId id="269" r:id="rId18"/>
    <p:sldId id="276" r:id="rId19"/>
  </p:sldIdLst>
  <p:sldSz cx="9144000" cy="6858000" type="screen4x3"/>
  <p:notesSz cx="6858000" cy="9144000"/>
  <p:custShowLst>
    <p:custShow name="Произвольный показ 1" id="0">
      <p:sldLst>
        <p:sld r:id="rId2"/>
        <p:sld r:id="rId3"/>
        <p:sld r:id="rId4"/>
        <p:sld r:id="rId5"/>
        <p:sld r:id="rId6"/>
        <p:sld r:id="rId7"/>
        <p:sld r:id="rId8"/>
        <p:sld r:id="rId9"/>
        <p:sld r:id="rId10"/>
        <p:sld r:id="rId11"/>
        <p:sld r:id="rId12"/>
        <p:sld r:id="rId13"/>
        <p:sld r:id="rId14"/>
        <p:sld r:id="rId15"/>
        <p:sld r:id="rId16"/>
        <p:sld r:id="rId17"/>
        <p:sld r:id="rId18"/>
        <p:sld r:id="rId19"/>
      </p:sldLst>
    </p:custShow>
    <p:custShow name="Произвольный показ 2" id="1">
      <p:sldLst>
        <p:sld r:id="rId2"/>
        <p:sld r:id="rId3"/>
        <p:sld r:id="rId4"/>
        <p:sld r:id="rId5"/>
        <p:sld r:id="rId6"/>
        <p:sld r:id="rId7"/>
        <p:sld r:id="rId8"/>
        <p:sld r:id="rId9"/>
        <p:sld r:id="rId10"/>
        <p:sld r:id="rId11"/>
        <p:sld r:id="rId12"/>
        <p:sld r:id="rId13"/>
        <p:sld r:id="rId14"/>
        <p:sld r:id="rId15"/>
        <p:sld r:id="rId16"/>
        <p:sld r:id="rId17"/>
        <p:sld r:id="rId18"/>
        <p:sld r:id="rId19"/>
      </p:sldLst>
    </p:custShow>
  </p:custShow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9E93D6-BFE0-45C7-98C4-55A3992A15B7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9F9D3C-FCB9-4497-8C64-FEFFC610C4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3781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F9D3C-FCB9-4497-8C64-FEFFC610C436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5562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4299-7AC1-4EE8-B014-FE46882A791B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7AD6A-A3F2-43AD-B7C7-40B3FBF70D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4299-7AC1-4EE8-B014-FE46882A791B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7AD6A-A3F2-43AD-B7C7-40B3FBF70D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4299-7AC1-4EE8-B014-FE46882A791B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7AD6A-A3F2-43AD-B7C7-40B3FBF70D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4299-7AC1-4EE8-B014-FE46882A791B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7AD6A-A3F2-43AD-B7C7-40B3FBF70D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4299-7AC1-4EE8-B014-FE46882A791B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7AD6A-A3F2-43AD-B7C7-40B3FBF70D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4299-7AC1-4EE8-B014-FE46882A791B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7AD6A-A3F2-43AD-B7C7-40B3FBF70D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4299-7AC1-4EE8-B014-FE46882A791B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7AD6A-A3F2-43AD-B7C7-40B3FBF70D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4299-7AC1-4EE8-B014-FE46882A791B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7AD6A-A3F2-43AD-B7C7-40B3FBF70D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4299-7AC1-4EE8-B014-FE46882A791B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1C7AD6A-A3F2-43AD-B7C7-40B3FBF70D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4299-7AC1-4EE8-B014-FE46882A791B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7AD6A-A3F2-43AD-B7C7-40B3FBF70D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4299-7AC1-4EE8-B014-FE46882A791B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7AD6A-A3F2-43AD-B7C7-40B3FBF70D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0294299-7AC1-4EE8-B014-FE46882A791B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1C7AD6A-A3F2-43AD-B7C7-40B3FBF70DCA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1571612"/>
            <a:ext cx="8458200" cy="1470025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3"/>
            <a:ext cx="9144000" cy="576063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99592" y="0"/>
            <a:ext cx="79872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</a:rPr>
              <a:t>Проект «</a:t>
            </a:r>
            <a:r>
              <a:rPr lang="ru-RU" sz="3200" b="1" dirty="0" smtClean="0">
                <a:solidFill>
                  <a:srgbClr val="C00000"/>
                </a:solidFill>
              </a:rPr>
              <a:t>Нижегородский кремль»   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87824" y="5589240"/>
            <a:ext cx="6048672" cy="12028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smtClean="0"/>
              <a:t>Подготовила: воспитатель </a:t>
            </a:r>
            <a:r>
              <a:rPr lang="ru-RU" sz="1600" dirty="0" smtClean="0"/>
              <a:t>Бобылева </a:t>
            </a:r>
            <a:r>
              <a:rPr lang="ru-RU" sz="1600" smtClean="0"/>
              <a:t>Юлия </a:t>
            </a:r>
            <a:r>
              <a:rPr lang="ru-RU" sz="1600" smtClean="0"/>
              <a:t>Владимировна</a:t>
            </a:r>
            <a:endParaRPr lang="en-US" sz="1600" dirty="0" smtClean="0"/>
          </a:p>
          <a:p>
            <a:pPr algn="ctr"/>
            <a:r>
              <a:rPr lang="ru-RU" sz="1600" dirty="0" smtClean="0"/>
              <a:t>  </a:t>
            </a:r>
            <a:r>
              <a:rPr lang="ru-RU" sz="1600" dirty="0" smtClean="0"/>
              <a:t>МБДОУ </a:t>
            </a:r>
            <a:r>
              <a:rPr lang="ru-RU" sz="1600" dirty="0" smtClean="0"/>
              <a:t>«Детский сад </a:t>
            </a:r>
            <a:r>
              <a:rPr lang="ru-RU" sz="1600" dirty="0" smtClean="0"/>
              <a:t>№ 137»</a:t>
            </a:r>
            <a:r>
              <a:rPr lang="en-US" sz="1600" dirty="0" smtClean="0"/>
              <a:t> </a:t>
            </a:r>
            <a:endParaRPr lang="ru-RU" sz="1600" dirty="0" smtClean="0"/>
          </a:p>
          <a:p>
            <a:pPr algn="ctr"/>
            <a:r>
              <a:rPr lang="ru-RU" sz="1600" dirty="0" smtClean="0"/>
              <a:t>Нижний Новгород </a:t>
            </a:r>
            <a:r>
              <a:rPr lang="ru-RU" sz="1600" dirty="0" smtClean="0"/>
              <a:t>2023 </a:t>
            </a:r>
            <a:r>
              <a:rPr lang="ru-RU" sz="1600" dirty="0" smtClean="0"/>
              <a:t>год</a:t>
            </a:r>
            <a:endParaRPr lang="ru-RU" sz="1600" dirty="0"/>
          </a:p>
        </p:txBody>
      </p:sp>
      <p:pic>
        <p:nvPicPr>
          <p:cNvPr id="5" name="Detskij_Hor_-_Nizhnij_Novgorod_(Gybka.com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84914" y="6320295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066800"/>
          </a:xfrm>
        </p:spPr>
        <p:txBody>
          <a:bodyPr/>
          <a:lstStyle/>
          <a:p>
            <a:pPr algn="ctr"/>
            <a:r>
              <a:rPr lang="ru-RU" b="1" dirty="0" smtClean="0"/>
              <a:t>Паспорт проекта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77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063952"/>
          </a:xfrm>
        </p:spPr>
        <p:txBody>
          <a:bodyPr/>
          <a:lstStyle/>
          <a:p>
            <a:r>
              <a:rPr lang="ru-RU" sz="32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Тип проекта: Творческо-поисковый</a:t>
            </a:r>
          </a:p>
          <a:p>
            <a:r>
              <a:rPr lang="ru-RU" sz="32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Вид проекта: среднесрочный</a:t>
            </a:r>
          </a:p>
          <a:p>
            <a:r>
              <a:rPr lang="ru-RU" sz="32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Участники проекта: воспитатели группы, родители, дети</a:t>
            </a:r>
          </a:p>
          <a:p>
            <a:r>
              <a:rPr lang="ru-RU" sz="32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Целевая группа: старшая группа (5-6 лет)</a:t>
            </a:r>
          </a:p>
          <a:p>
            <a:r>
              <a:rPr lang="ru-RU" sz="32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Сроки реализации: 2 месяца</a:t>
            </a: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980728"/>
            <a:ext cx="8478114" cy="561662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2000" dirty="0" smtClean="0"/>
              <a:t>     </a:t>
            </a:r>
            <a:r>
              <a:rPr lang="ru-RU" sz="2000" b="1" dirty="0">
                <a:solidFill>
                  <a:srgbClr val="002060"/>
                </a:solidFill>
                <a:ea typeface="Calibri" panose="020F0502020204030204" pitchFamily="34" charset="0"/>
              </a:rPr>
              <a:t>Патриотическое воспитание детей является одной из основных задач дошкольного воспитания. В основе его лежит развитие нравственных чувств.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pPr indent="0">
              <a:spcBef>
                <a:spcPts val="1125"/>
              </a:spcBef>
              <a:spcAft>
                <a:spcPts val="1125"/>
              </a:spcAft>
              <a:buNone/>
            </a:pPr>
            <a:r>
              <a:rPr lang="ru-RU" sz="2000" b="1" dirty="0">
                <a:solidFill>
                  <a:srgbClr val="002060"/>
                </a:solidFill>
                <a:ea typeface="Times New Roman" panose="02020603050405020304" pitchFamily="18" charset="0"/>
              </a:rPr>
              <a:t>Любовь ребенка – дошкольника к Родине начинается с отношения к самым близким людям – отцу, матери, дедушке, бабушке, с любви к своему дому, улице, на которой он живет, детскому саду, городу. Для успешной реализации целей нравственно-патриотического воспитания важно, чтобы дети как можно раньше поняли, что их большая Родина – Россия. А Нижний Новгород — это наш родной город, где мы родились и </a:t>
            </a:r>
            <a:r>
              <a:rPr lang="ru-RU" sz="2000" b="1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живем. Надо </a:t>
            </a:r>
            <a:r>
              <a:rPr lang="ru-RU" sz="2000" b="1" dirty="0">
                <a:solidFill>
                  <a:srgbClr val="002060"/>
                </a:solidFill>
                <a:ea typeface="Times New Roman" panose="02020603050405020304" pitchFamily="18" charset="0"/>
              </a:rPr>
              <a:t>показать ребенку, что родной город славен своей историей, традициями, достопримечательностями, памятниками. Проект направлен на привлечение дошкольников к изучению истории родного города. Воспитание любви и уважения к родному городу является важнейшей составляющей нравственно – патриотического воспитания детей. В ходе реализации проекта дети получают знания о истории Нижнего Новгорода, о прекрасных местах города, известных всему миру. Начинают проявлять интерес к событиям городской жизни.</a:t>
            </a:r>
          </a:p>
          <a:p>
            <a:pPr indent="0">
              <a:spcBef>
                <a:spcPts val="1125"/>
              </a:spcBef>
              <a:spcAft>
                <a:spcPts val="1125"/>
              </a:spcAft>
              <a:buNone/>
            </a:pPr>
            <a:endParaRPr lang="ru-RU" sz="1500" dirty="0"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463884" cy="98072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Актуальность</a:t>
            </a:r>
            <a:endParaRPr lang="ru-RU" sz="4000" dirty="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sz="3100" b="1" dirty="0" smtClean="0">
                <a:solidFill>
                  <a:srgbClr val="002060"/>
                </a:solidFill>
              </a:rPr>
              <a:t>    </a:t>
            </a:r>
            <a:r>
              <a:rPr lang="ru-RU" sz="3200" b="1" dirty="0" smtClean="0">
                <a:solidFill>
                  <a:srgbClr val="002060"/>
                </a:solidFill>
              </a:rPr>
              <a:t>Цель: </a:t>
            </a:r>
            <a:r>
              <a:rPr lang="ru-RU" sz="3200" dirty="0" smtClean="0">
                <a:solidFill>
                  <a:srgbClr val="002060"/>
                </a:solidFill>
              </a:rPr>
              <a:t>Приобщение детей старшего дошкольного возраста к истории родного края, знакомя детей с Нижегородским Кремлем.</a:t>
            </a:r>
          </a:p>
          <a:p>
            <a:pPr>
              <a:buNone/>
            </a:pPr>
            <a:r>
              <a:rPr lang="ru-RU" sz="3200" b="1" dirty="0" smtClean="0">
                <a:solidFill>
                  <a:srgbClr val="002060"/>
                </a:solidFill>
              </a:rPr>
              <a:t>    Задачи: </a:t>
            </a:r>
            <a:endParaRPr lang="ru-RU" sz="32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3200" dirty="0" smtClean="0">
                <a:solidFill>
                  <a:srgbClr val="002060"/>
                </a:solidFill>
              </a:rPr>
              <a:t>    1. Познакомить детей с Нижегородским Кремлем. </a:t>
            </a:r>
          </a:p>
          <a:p>
            <a:pPr>
              <a:buNone/>
            </a:pPr>
            <a:r>
              <a:rPr lang="ru-RU" sz="3200" dirty="0" smtClean="0">
                <a:solidFill>
                  <a:srgbClr val="002060"/>
                </a:solidFill>
              </a:rPr>
              <a:t>    2. Воспитывать у детей чувство гордости за свой город, его достижения и культуру, основы гражданских и патриотических чувств, этническую идентичность.</a:t>
            </a:r>
          </a:p>
          <a:p>
            <a:pPr>
              <a:buNone/>
            </a:pPr>
            <a:r>
              <a:rPr lang="ru-RU" sz="3200" dirty="0" smtClean="0">
                <a:solidFill>
                  <a:srgbClr val="002060"/>
                </a:solidFill>
              </a:rPr>
              <a:t>    3. Развивать познавательную активность детей через ознакомление с историей и культурой Нижнего Новгорода.</a:t>
            </a:r>
          </a:p>
          <a:p>
            <a:pPr>
              <a:buNone/>
            </a:pPr>
            <a:r>
              <a:rPr lang="ru-RU" sz="3200" dirty="0" smtClean="0">
                <a:solidFill>
                  <a:srgbClr val="002060"/>
                </a:solidFill>
              </a:rPr>
              <a:t>    4. Способствовать формированию интереса детей к коллективной, игровой, продуктивной, творческой деятельности.</a:t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>5. Создать условия для самостоятельной творческой деятельности детей.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00042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Цель и задачи</a:t>
            </a:r>
            <a:endParaRPr lang="ru-RU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412776"/>
            <a:ext cx="8229600" cy="469826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1. У детей имеются представления о родном городе, архитектуре Кремля.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 2. Дети знакомы с количеством и названиями башен, с историей создания Кремля и легендами о некоторых башнях и смогут самостоятельно их рассказать.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3. Дети могут составить рассказ о своем городе, его истории и выразить собственное мнение о нем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 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Данный проект поможет детям и родителям приобщиться к традициями родного города. Проектная деятельность развивает творческие способности дошкольников, помогает самому педагогу развиваться как творческой личности.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911594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Ожидаемые результаты:</a:t>
            </a:r>
            <a:endParaRPr lang="ru-RU" sz="40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</a:t>
            </a:r>
          </a:p>
          <a:p>
            <a:pPr indent="0">
              <a:spcAft>
                <a:spcPts val="0"/>
              </a:spcAft>
              <a:buNone/>
            </a:pPr>
            <a:r>
              <a:rPr lang="ru-RU" sz="2800" dirty="0">
                <a:solidFill>
                  <a:srgbClr val="002060"/>
                </a:solidFill>
                <a:ea typeface="Times New Roman" panose="02020603050405020304" pitchFamily="18" charset="0"/>
              </a:rPr>
              <a:t>Дети очень мало знают о достопримечательностях Нижнего Новгорода, в частности о </a:t>
            </a:r>
            <a:r>
              <a:rPr lang="ru-RU" sz="2800" b="1" dirty="0">
                <a:solidFill>
                  <a:srgbClr val="002060"/>
                </a:solidFill>
                <a:ea typeface="Times New Roman" panose="02020603050405020304" pitchFamily="18" charset="0"/>
              </a:rPr>
              <a:t>Нижегородском Кремле</a:t>
            </a:r>
            <a:r>
              <a:rPr lang="ru-RU" sz="2800" dirty="0">
                <a:solidFill>
                  <a:srgbClr val="002060"/>
                </a:solidFill>
                <a:ea typeface="Times New Roman" panose="02020603050405020304" pitchFamily="18" charset="0"/>
              </a:rPr>
              <a:t>. Мало детей, которые там были и видели красоту </a:t>
            </a:r>
            <a:r>
              <a:rPr lang="ru-RU" sz="2800" b="1" dirty="0">
                <a:solidFill>
                  <a:srgbClr val="002060"/>
                </a:solidFill>
                <a:ea typeface="Times New Roman" panose="02020603050405020304" pitchFamily="18" charset="0"/>
              </a:rPr>
              <a:t>Нижегородского Кремля</a:t>
            </a:r>
            <a:r>
              <a:rPr lang="ru-RU" sz="2800" dirty="0">
                <a:solidFill>
                  <a:srgbClr val="002060"/>
                </a:solidFill>
                <a:ea typeface="Times New Roman" panose="02020603050405020304" pitchFamily="18" charset="0"/>
              </a:rPr>
              <a:t>. И </a:t>
            </a:r>
            <a:r>
              <a:rPr lang="ru-RU" sz="2800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нам захотелось</a:t>
            </a:r>
            <a:r>
              <a:rPr lang="ru-RU" sz="2800" dirty="0">
                <a:solidFill>
                  <a:srgbClr val="002060"/>
                </a:solidFill>
                <a:ea typeface="Times New Roman" panose="02020603050405020304" pitchFamily="18" charset="0"/>
              </a:rPr>
              <a:t>, чтобы дети узнали больше интересной информации об этом древнем памятнике архитектуры.</a:t>
            </a:r>
            <a:endParaRPr lang="ru-RU" sz="2400" dirty="0">
              <a:solidFill>
                <a:srgbClr val="002060"/>
              </a:solidFill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 </a:t>
            </a:r>
            <a:r>
              <a:rPr lang="ru-RU" sz="44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Постановка проблемы</a:t>
            </a:r>
            <a:endParaRPr lang="ru-RU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643050"/>
            <a:ext cx="8229600" cy="43251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7960398" cy="83958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План работы над проектом:</a:t>
            </a:r>
            <a:endParaRPr lang="ru-RU" sz="36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1340768"/>
            <a:ext cx="734481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ea typeface="Times New Roman" panose="02020603050405020304" pitchFamily="18" charset="0"/>
              </a:rPr>
              <a:t>1 этап «Копилка»</a:t>
            </a:r>
          </a:p>
          <a:p>
            <a:r>
              <a:rPr lang="ru-RU" dirty="0">
                <a:solidFill>
                  <a:srgbClr val="002060"/>
                </a:solidFill>
                <a:ea typeface="Times New Roman" panose="02020603050405020304" pitchFamily="18" charset="0"/>
              </a:rPr>
              <a:t>Дети и родители приносили информацию о Нижегородском Кремле: книги, открытки, фотографии, календари, стихи, </a:t>
            </a:r>
            <a:r>
              <a:rPr lang="ru-RU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карты-схемы  </a:t>
            </a:r>
            <a:r>
              <a:rPr lang="ru-RU" dirty="0">
                <a:solidFill>
                  <a:srgbClr val="002060"/>
                </a:solidFill>
                <a:ea typeface="Times New Roman" panose="02020603050405020304" pitchFamily="18" charset="0"/>
              </a:rPr>
              <a:t>и др.</a:t>
            </a:r>
          </a:p>
          <a:p>
            <a:r>
              <a:rPr lang="ru-RU" dirty="0">
                <a:solidFill>
                  <a:srgbClr val="002060"/>
                </a:solidFill>
                <a:ea typeface="Times New Roman" panose="02020603050405020304" pitchFamily="18" charset="0"/>
              </a:rPr>
              <a:t>· Экскурсии в Кремль (фотографии детей)</a:t>
            </a:r>
          </a:p>
          <a:p>
            <a:r>
              <a:rPr lang="ru-RU" dirty="0">
                <a:solidFill>
                  <a:srgbClr val="002060"/>
                </a:solidFill>
                <a:ea typeface="Times New Roman" panose="02020603050405020304" pitchFamily="18" charset="0"/>
              </a:rPr>
              <a:t>· Сбор фотографий </a:t>
            </a:r>
            <a:r>
              <a:rPr lang="ru-RU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 кремля</a:t>
            </a:r>
            <a:endParaRPr lang="ru-RU" dirty="0">
              <a:solidFill>
                <a:srgbClr val="002060"/>
              </a:solidFill>
              <a:ea typeface="Times New Roman" panose="02020603050405020304" pitchFamily="18" charset="0"/>
            </a:endParaRPr>
          </a:p>
          <a:p>
            <a:r>
              <a:rPr lang="ru-RU" b="1" dirty="0">
                <a:solidFill>
                  <a:srgbClr val="002060"/>
                </a:solidFill>
                <a:ea typeface="Times New Roman" panose="02020603050405020304" pitchFamily="18" charset="0"/>
              </a:rPr>
              <a:t>2 этап «Картотека»</a:t>
            </a:r>
          </a:p>
          <a:p>
            <a:r>
              <a:rPr lang="ru-RU" dirty="0">
                <a:solidFill>
                  <a:srgbClr val="002060"/>
                </a:solidFill>
                <a:ea typeface="Times New Roman" panose="02020603050405020304" pitchFamily="18" charset="0"/>
              </a:rPr>
              <a:t>По содержанию (что содержит): символика города, обелиск в честь Минина и Пожарского, дворец военного губернатора, Дом Советов, Вечный Огонь, Арсенал.</a:t>
            </a:r>
          </a:p>
          <a:p>
            <a:r>
              <a:rPr lang="ru-RU" dirty="0">
                <a:solidFill>
                  <a:srgbClr val="002060"/>
                </a:solidFill>
                <a:ea typeface="Times New Roman" panose="02020603050405020304" pitchFamily="18" charset="0"/>
              </a:rPr>
              <a:t>По цвету: зеленый, красный, белый, коричневый, </a:t>
            </a:r>
            <a:r>
              <a:rPr lang="ru-RU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цветной.</a:t>
            </a:r>
            <a:endParaRPr lang="ru-RU" dirty="0">
              <a:solidFill>
                <a:srgbClr val="002060"/>
              </a:solidFill>
              <a:ea typeface="Times New Roman" panose="02020603050405020304" pitchFamily="18" charset="0"/>
            </a:endParaRPr>
          </a:p>
          <a:p>
            <a:r>
              <a:rPr lang="ru-RU" dirty="0">
                <a:solidFill>
                  <a:srgbClr val="002060"/>
                </a:solidFill>
                <a:ea typeface="Times New Roman" panose="02020603050405020304" pitchFamily="18" charset="0"/>
              </a:rPr>
              <a:t>По материалу: глина, кирпич, дерево, </a:t>
            </a:r>
            <a:r>
              <a:rPr lang="ru-RU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металл.</a:t>
            </a:r>
            <a:endParaRPr lang="ru-RU" dirty="0">
              <a:solidFill>
                <a:srgbClr val="002060"/>
              </a:solidFill>
              <a:ea typeface="Times New Roman" panose="02020603050405020304" pitchFamily="18" charset="0"/>
            </a:endParaRPr>
          </a:p>
          <a:p>
            <a:r>
              <a:rPr lang="ru-RU" dirty="0">
                <a:solidFill>
                  <a:srgbClr val="002060"/>
                </a:solidFill>
                <a:ea typeface="Times New Roman" panose="02020603050405020304" pitchFamily="18" charset="0"/>
              </a:rPr>
              <a:t>По месту: на холме.</a:t>
            </a:r>
          </a:p>
          <a:p>
            <a:r>
              <a:rPr lang="ru-RU" dirty="0">
                <a:solidFill>
                  <a:srgbClr val="002060"/>
                </a:solidFill>
                <a:ea typeface="Times New Roman" panose="02020603050405020304" pitchFamily="18" charset="0"/>
              </a:rPr>
              <a:t>По влажности: на слиянии двух рек Волги и Оки.</a:t>
            </a:r>
          </a:p>
          <a:p>
            <a:r>
              <a:rPr lang="ru-RU" dirty="0">
                <a:solidFill>
                  <a:srgbClr val="002060"/>
                </a:solidFill>
                <a:ea typeface="Times New Roman" panose="02020603050405020304" pitchFamily="18" charset="0"/>
              </a:rPr>
              <a:t>По возрасту: для детей, взрослых.</a:t>
            </a:r>
          </a:p>
          <a:p>
            <a:r>
              <a:rPr lang="ru-RU" dirty="0">
                <a:solidFill>
                  <a:srgbClr val="002060"/>
                </a:solidFill>
                <a:ea typeface="Times New Roman" panose="02020603050405020304" pitchFamily="18" charset="0"/>
              </a:rPr>
              <a:t>По форме: прямоугольные, круглые, квадратные</a:t>
            </a:r>
            <a:r>
              <a:rPr lang="ru-RU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.</a:t>
            </a:r>
            <a:endParaRPr lang="ru-RU" dirty="0">
              <a:solidFill>
                <a:srgbClr val="002060"/>
              </a:solidFill>
              <a:ea typeface="Times New Roman" panose="02020603050405020304" pitchFamily="18" charset="0"/>
            </a:endParaRPr>
          </a:p>
          <a:p>
            <a:r>
              <a:rPr lang="ru-RU" dirty="0">
                <a:solidFill>
                  <a:srgbClr val="002060"/>
                </a:solidFill>
                <a:ea typeface="Times New Roman" panose="02020603050405020304" pitchFamily="18" charset="0"/>
              </a:rPr>
              <a:t>По количеству: количество башен</a:t>
            </a:r>
            <a:r>
              <a:rPr lang="ru-RU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.</a:t>
            </a:r>
            <a:endParaRPr lang="ru-RU" dirty="0">
              <a:solidFill>
                <a:srgbClr val="002060"/>
              </a:solidFill>
              <a:ea typeface="Times New Roman" panose="02020603050405020304" pitchFamily="18" charset="0"/>
            </a:endParaRPr>
          </a:p>
          <a:p>
            <a:r>
              <a:rPr lang="ru-RU" dirty="0">
                <a:solidFill>
                  <a:srgbClr val="002060"/>
                </a:solidFill>
                <a:ea typeface="Times New Roman" panose="02020603050405020304" pitchFamily="18" charset="0"/>
              </a:rPr>
              <a:t>По времени: молодой и старый, современный и старинный.</a:t>
            </a:r>
          </a:p>
          <a:p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59632" y="908720"/>
            <a:ext cx="7128792" cy="5840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ea typeface="Times New Roman" panose="02020603050405020304" pitchFamily="18" charset="0"/>
              </a:rPr>
              <a:t>3 этап «Продукт»</a:t>
            </a:r>
          </a:p>
          <a:p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</a:rPr>
              <a:t>Продуктом данного проекта </a:t>
            </a: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являются:</a:t>
            </a:r>
            <a:endParaRPr lang="ru-RU" sz="2000" dirty="0">
              <a:solidFill>
                <a:srgbClr val="002060"/>
              </a:solidFill>
              <a:ea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</a:rPr>
              <a:t>детские рисунки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фотоальбом </a:t>
            </a: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</a:rPr>
              <a:t>« Нижегородский Кремль</a:t>
            </a: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»</a:t>
            </a:r>
            <a:endParaRPr lang="ru-RU" sz="2000" dirty="0">
              <a:solidFill>
                <a:srgbClr val="002060"/>
              </a:solidFill>
              <a:ea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детские </a:t>
            </a: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</a:rPr>
              <a:t>доклады о башнях </a:t>
            </a: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Кремля.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 альбом </a:t>
            </a: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</a:rPr>
              <a:t>с фотографиями детей в </a:t>
            </a:r>
            <a:r>
              <a:rPr lang="ru-RU" sz="2000" b="1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Кремле</a:t>
            </a:r>
            <a:endParaRPr lang="ru-RU" sz="2000" dirty="0" smtClean="0">
              <a:solidFill>
                <a:srgbClr val="002060"/>
              </a:solidFill>
              <a:ea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 фото</a:t>
            </a: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</a:rPr>
              <a:t> </a:t>
            </a:r>
            <a:r>
              <a:rPr lang="ru-RU" sz="2000" b="1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Кремля</a:t>
            </a:r>
            <a:endParaRPr lang="ru-RU" sz="2000" dirty="0" smtClean="0">
              <a:solidFill>
                <a:srgbClr val="002060"/>
              </a:solidFill>
              <a:ea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альбом </a:t>
            </a: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</a:rPr>
              <a:t>с достопримечательностями </a:t>
            </a: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города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 презентация «Путешествие по Нижегородскому Кремлю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макет</a:t>
            </a: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</a:rPr>
              <a:t> </a:t>
            </a:r>
            <a:r>
              <a:rPr lang="ru-RU" sz="2000" b="1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Нижегородский Кремль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 изготовлены авторские игры</a:t>
            </a:r>
          </a:p>
          <a:p>
            <a:r>
              <a:rPr lang="ru-RU" sz="20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Были проведены </a:t>
            </a: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беседы </a:t>
            </a: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</a:rPr>
              <a:t>на темы</a:t>
            </a: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: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</a:rPr>
              <a:t>«Что находится на территории Кремля»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</a:rPr>
              <a:t>«Кремль в прошлом»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</a:rPr>
              <a:t>«Из чего, что сделано»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ru-RU" sz="2000" dirty="0">
              <a:solidFill>
                <a:srgbClr val="002060"/>
              </a:solidFill>
              <a:ea typeface="Times New Roman" panose="02020603050405020304" pitchFamily="18" charset="0"/>
            </a:endParaRPr>
          </a:p>
          <a:p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6632"/>
            <a:ext cx="9144000" cy="6741368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357298"/>
            <a:ext cx="8329642" cy="516804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1. Практические: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/>
              <a:t> </a:t>
            </a:r>
            <a:r>
              <a:rPr lang="ru-RU" dirty="0" smtClean="0">
                <a:solidFill>
                  <a:srgbClr val="002060"/>
                </a:solidFill>
              </a:rPr>
              <a:t>Создание развивающей среды, обеспечивающей развитие интереса и любознательности детей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</a:rPr>
              <a:t> Дидактические игры с детьми («Мой город», «Собери картинку» , «Лото- Нижний Новгород» и т. д.)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</a:rPr>
              <a:t> Рисование и раскрашивание, конструирование на тему Кремля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2. Словесные: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</a:rPr>
              <a:t>Беседа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</a:rPr>
              <a:t>Чтение художественной литературы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</a:rPr>
              <a:t>Заучивание стихов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</a:rPr>
              <a:t>Рассказывание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3. Наглядные: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</a:rPr>
              <a:t> Выставка литературы и рисунков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</a:rPr>
              <a:t> Подбор фотоматериалов для альбомов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</a:rPr>
              <a:t> Рассматривание иллюстраций</a:t>
            </a:r>
          </a:p>
          <a:p>
            <a:pPr>
              <a:buFont typeface="Wingdings" panose="05000000000000000000" pitchFamily="2" charset="2"/>
              <a:buChar char="v"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7815812" cy="84015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Методы и приемы работы:</a:t>
            </a:r>
            <a:endParaRPr lang="ru-RU" sz="36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839016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ru-RU" sz="32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Заключительный этап</a:t>
            </a:r>
            <a:endParaRPr lang="ru-RU" sz="32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124744"/>
            <a:ext cx="8472518" cy="544979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В результате проделанной работы можно сделать вывод о том, что подобранные нами формы, методы и приемы работы оказались эффективными, и мы добились решения поставленных задач.</a:t>
            </a:r>
          </a:p>
          <a:p>
            <a:pPr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У детей появился интерес к родному городу и его достопримечательностям, что отразилось в их рассказах, рисунках и игровой деятельности в режимных моментах. </a:t>
            </a:r>
          </a:p>
          <a:p>
            <a:pPr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В ходе проекта у детей формировались навыки: умение включаться в разговор и поддерживать его, выбирать стиль общения, проявлять активность, настойчивость в получении новых знаний. </a:t>
            </a:r>
          </a:p>
          <a:p>
            <a:pPr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В процессе проектной деятельности у детей расширился и систематизировался объем знаний об городе и его истории, в частности о Кремле.</a:t>
            </a:r>
          </a:p>
          <a:p>
            <a:pPr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У родителей появился интерес к историческому прошлому нашего города, активность в поиске краеведческого материала. </a:t>
            </a:r>
          </a:p>
          <a:p>
            <a:pPr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Знания, полученные во время проекта, помогли повысить значимость патриотического воспитания детей. Родители и воспитатели убедились в том, на сколько актуальна тема изучения родного города.</a:t>
            </a:r>
          </a:p>
          <a:p>
            <a:pPr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Все этапы проекта прошли через разные виды деятельности, использовался развивающий, дифференцированный подход к каждому ребенку.</a:t>
            </a:r>
          </a:p>
          <a:p>
            <a:endParaRPr lang="ru-RU" sz="1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066800"/>
          </a:xfrm>
        </p:spPr>
        <p:txBody>
          <a:bodyPr/>
          <a:lstStyle/>
          <a:p>
            <a:pPr algn="ctr"/>
            <a:r>
              <a:rPr lang="ru-RU" b="1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714488"/>
            <a:ext cx="8229600" cy="43251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61"/>
            <a:ext cx="9324528" cy="68516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85203" y="1109957"/>
            <a:ext cx="3758508" cy="2395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604" y="4094218"/>
            <a:ext cx="3174476" cy="23644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4723">
            <a:off x="6076811" y="444411"/>
            <a:ext cx="2914931" cy="3862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686">
            <a:off x="4465407" y="3393693"/>
            <a:ext cx="2594015" cy="34392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6104">
            <a:off x="227059" y="359133"/>
            <a:ext cx="2715320" cy="35264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1403648" y="56748"/>
            <a:ext cx="6336704" cy="5639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Продукт деятельности детей и родителей</a:t>
            </a:r>
            <a:endParaRPr lang="ru-RU" sz="2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066800"/>
          </a:xfrm>
        </p:spPr>
        <p:txBody>
          <a:bodyPr/>
          <a:lstStyle/>
          <a:p>
            <a:pPr algn="ctr"/>
            <a:r>
              <a:rPr lang="ru-RU" b="1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00034" y="1428736"/>
            <a:ext cx="62151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2259" y="207407"/>
            <a:ext cx="2531438" cy="32215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3" y="3547593"/>
            <a:ext cx="2598974" cy="3042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656" y="1033442"/>
            <a:ext cx="3788730" cy="41508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56" y="645568"/>
            <a:ext cx="2232248" cy="26369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0386" y="3454619"/>
            <a:ext cx="2642949" cy="3282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066800"/>
          </a:xfrm>
        </p:spPr>
        <p:txBody>
          <a:bodyPr>
            <a:normAutofit/>
          </a:bodyPr>
          <a:lstStyle/>
          <a:p>
            <a:r>
              <a:rPr lang="ru-RU" sz="3100" b="1" dirty="0" smtClean="0">
                <a:solidFill>
                  <a:srgbClr val="FF0000"/>
                </a:solidFill>
                <a:latin typeface="+mn-lt"/>
              </a:rPr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500174"/>
            <a:ext cx="8329642" cy="507436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04" y="173999"/>
            <a:ext cx="2801135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325" y="145307"/>
            <a:ext cx="2754628" cy="3306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77425" y="3778152"/>
            <a:ext cx="3240171" cy="2752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8067" y="109217"/>
            <a:ext cx="2987824" cy="40028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6374" y="3846407"/>
            <a:ext cx="2477679" cy="29112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4346" y="4220683"/>
            <a:ext cx="2917746" cy="21561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72" y="19449"/>
            <a:ext cx="9144000" cy="685799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2223">
            <a:off x="4129145" y="466327"/>
            <a:ext cx="4280656" cy="4104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25047">
            <a:off x="174369" y="742648"/>
            <a:ext cx="3816424" cy="29317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03"/>
          <a:stretch/>
        </p:blipFill>
        <p:spPr>
          <a:xfrm>
            <a:off x="1822062" y="3924305"/>
            <a:ext cx="4360839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9931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905"/>
            <a:ext cx="9144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11" b="4611"/>
          <a:stretch/>
        </p:blipFill>
        <p:spPr>
          <a:xfrm rot="21070685">
            <a:off x="381715" y="1094240"/>
            <a:ext cx="5114565" cy="53724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88539">
            <a:off x="5131369" y="1438797"/>
            <a:ext cx="3725448" cy="4320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755576" y="44624"/>
            <a:ext cx="7848872" cy="6891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Авторские игры «Нижегородский Кремль»</a:t>
            </a:r>
            <a:endParaRPr lang="ru-RU" sz="2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571604" y="5072074"/>
            <a:ext cx="58579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70C0"/>
                </a:solidFill>
              </a:rPr>
              <a:t> </a:t>
            </a:r>
            <a:endParaRPr lang="ru-RU" sz="2000" dirty="0">
              <a:solidFill>
                <a:srgbClr val="0070C0"/>
              </a:solidFill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103992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802" y="658973"/>
            <a:ext cx="4048368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17"/>
          <a:stretch/>
        </p:blipFill>
        <p:spPr>
          <a:xfrm>
            <a:off x="179512" y="513223"/>
            <a:ext cx="4019288" cy="2946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148" y="3225602"/>
            <a:ext cx="4343304" cy="35195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571604" y="44625"/>
            <a:ext cx="6096740" cy="5014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С днем рождения любимый город!</a:t>
            </a:r>
            <a:endParaRPr lang="ru-RU" sz="2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360024" cy="6854568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106147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  </a:t>
            </a:r>
            <a:r>
              <a:rPr lang="ru-RU" sz="3500" dirty="0" smtClean="0">
                <a:solidFill>
                  <a:srgbClr val="002060"/>
                </a:solidFill>
              </a:rPr>
              <a:t>В дальнейшем мы планируем продолжить работу по ознакомлению детей с историческим и архитектурными памятниками Нижнего Новгорода.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Перспектива работы</a:t>
            </a:r>
            <a:endParaRPr lang="ru-RU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785918" y="5786454"/>
            <a:ext cx="5786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70C0"/>
                </a:solidFill>
              </a:rPr>
              <a:t> </a:t>
            </a:r>
            <a:endParaRPr lang="ru-RU" sz="2400" dirty="0">
              <a:solidFill>
                <a:srgbClr val="0070C0"/>
              </a:solidFill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76" y="0"/>
            <a:ext cx="9144000" cy="6858000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5000">
        <p14:flash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354</TotalTime>
  <Words>1018</Words>
  <Application>Microsoft Office PowerPoint</Application>
  <PresentationFormat>Экран (4:3)</PresentationFormat>
  <Paragraphs>102</Paragraphs>
  <Slides>18</Slides>
  <Notes>1</Notes>
  <HiddenSlides>0</HiddenSlides>
  <MMClips>1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  <vt:variant>
        <vt:lpstr>Произвольные показы</vt:lpstr>
      </vt:variant>
      <vt:variant>
        <vt:i4>2</vt:i4>
      </vt:variant>
    </vt:vector>
  </HeadingPairs>
  <TitlesOfParts>
    <vt:vector size="27" baseType="lpstr">
      <vt:lpstr>Arial Black</vt:lpstr>
      <vt:lpstr>Calibri</vt:lpstr>
      <vt:lpstr>Constantia</vt:lpstr>
      <vt:lpstr>Times New Roman</vt:lpstr>
      <vt:lpstr>Wingdings</vt:lpstr>
      <vt:lpstr>Wingdings 2</vt:lpstr>
      <vt:lpstr>Поток</vt:lpstr>
      <vt:lpstr> </vt:lpstr>
      <vt:lpstr>Паспорт проекта</vt:lpstr>
      <vt:lpstr>Актуальность</vt:lpstr>
      <vt:lpstr>Цель и задачи</vt:lpstr>
      <vt:lpstr>Ожидаемые результаты:</vt:lpstr>
      <vt:lpstr> Постановка проблемы</vt:lpstr>
      <vt:lpstr>План работы над проектом:</vt:lpstr>
      <vt:lpstr> </vt:lpstr>
      <vt:lpstr>Методы и приемы работы:</vt:lpstr>
      <vt:lpstr> Заключительный этап</vt:lpstr>
      <vt:lpstr> </vt:lpstr>
      <vt:lpstr> </vt:lpstr>
      <vt:lpstr> </vt:lpstr>
      <vt:lpstr>Презентация PowerPoint</vt:lpstr>
      <vt:lpstr>Презентация PowerPoint</vt:lpstr>
      <vt:lpstr>Презентация PowerPoint</vt:lpstr>
      <vt:lpstr>Перспектива работы</vt:lpstr>
      <vt:lpstr> </vt:lpstr>
      <vt:lpstr>Произвольный показ 1</vt:lpstr>
      <vt:lpstr>Произвольный показ 2</vt:lpstr>
    </vt:vector>
  </TitlesOfParts>
  <Company>Дом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«Нижегородский кремль» </dc:title>
  <dc:creator>Вадим</dc:creator>
  <cp:lastModifiedBy>Саша</cp:lastModifiedBy>
  <cp:revision>32</cp:revision>
  <dcterms:created xsi:type="dcterms:W3CDTF">2018-05-09T10:31:30Z</dcterms:created>
  <dcterms:modified xsi:type="dcterms:W3CDTF">2023-11-15T14:40:08Z</dcterms:modified>
</cp:coreProperties>
</file>