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4"/>
  </p:notesMasterIdLst>
  <p:sldIdLst>
    <p:sldId id="256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2" r:id="rId14"/>
    <p:sldId id="267" r:id="rId15"/>
    <p:sldId id="268" r:id="rId16"/>
    <p:sldId id="269" r:id="rId17"/>
    <p:sldId id="270" r:id="rId18"/>
    <p:sldId id="271" r:id="rId19"/>
    <p:sldId id="272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EE9CA3-AA62-45FF-8F01-6B4CE9667EF8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2A42CD-8DAA-4999-928B-1E2AB9A5836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179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42CD-8DAA-4999-928B-1E2AB9A58361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17614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42CD-8DAA-4999-928B-1E2AB9A58361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1761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>
            <a:lum/>
          </a:blip>
          <a:srcRect/>
          <a:stretch>
            <a:fillRect t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556932"/>
            <a:ext cx="8424088" cy="1260000"/>
          </a:xfrm>
        </p:spPr>
        <p:txBody>
          <a:bodyPr/>
          <a:lstStyle>
            <a:lvl1pPr>
              <a:defRPr sz="8000" b="0">
                <a:solidFill>
                  <a:schemeClr val="bg2">
                    <a:lumMod val="25000"/>
                  </a:schemeClr>
                </a:solidFill>
                <a:effectLst/>
                <a:latin typeface="Cassandra" pitchFamily="66" charset="0"/>
                <a:ea typeface="Arial Unicode MS" pitchFamily="34" charset="-128"/>
                <a:cs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7180" y="3528591"/>
            <a:ext cx="6400800" cy="1260000"/>
          </a:xfrm>
        </p:spPr>
        <p:txBody>
          <a:bodyPr/>
          <a:lstStyle>
            <a:lvl1pPr marL="0" indent="0" algn="ctr">
              <a:buNone/>
              <a:defRPr sz="3600" i="1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24888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241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35596" y="1593342"/>
            <a:ext cx="7920000" cy="4428000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4861821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 baseline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935596" y="1593342"/>
            <a:ext cx="7920000" cy="4248000"/>
          </a:xfrm>
        </p:spPr>
        <p:txBody>
          <a:bodyPr/>
          <a:lstStyle>
            <a:lvl1pPr marL="0" indent="0">
              <a:buNone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108000" indent="0">
              <a:buNone/>
              <a:defRPr/>
            </a:lvl2pPr>
            <a:lvl3pPr marL="108000" indent="0">
              <a:buNone/>
              <a:defRPr/>
            </a:lvl3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055469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935596" y="1593342"/>
            <a:ext cx="7920000" cy="4428000"/>
          </a:xfrm>
        </p:spPr>
        <p:txBody>
          <a:bodyPr/>
          <a:lstStyle>
            <a:lvl1pPr marL="342000" indent="-342000">
              <a:buSzPct val="80000"/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741600" indent="-284400">
              <a:buSzPct val="80000"/>
              <a:buFont typeface="Wingdings" pitchFamily="2" charset="2"/>
              <a:buChar char="§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 marL="1144800" indent="-230400">
              <a:buSzPct val="80000"/>
              <a:buFont typeface="Arial" pitchFamily="34" charset="0"/>
              <a:buChar char="•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</a:defRPr>
            </a:lvl4pPr>
            <a:lvl5pPr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5002954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35596" y="1592796"/>
            <a:ext cx="3780000" cy="4428000"/>
          </a:xfrm>
        </p:spPr>
        <p:txBody>
          <a:bodyPr/>
          <a:lstStyle>
            <a:lvl1pPr>
              <a:defRPr sz="320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 sz="2800"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 sz="2400"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6056" y="1592796"/>
            <a:ext cx="3780000" cy="4428000"/>
          </a:xfrm>
        </p:spPr>
        <p:txBody>
          <a:bodyPr/>
          <a:lstStyle>
            <a:lvl1pPr>
              <a:defRPr sz="320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 sz="2800"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 sz="2400"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56625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6284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694D4-BA80-4740-BB12-92DF5AFA6863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15F99-6EB7-48CE-963F-FAA5C0BD47AF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11" name="Рисунок 10" descr="244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" y="0"/>
            <a:ext cx="9113469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16A5-21F1-458B-B6F2-7D01BD78A7F6}" type="datetimeFigureOut">
              <a:rPr lang="ru-RU" smtClean="0"/>
              <a:t>31.01.21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28A62-B8EA-4553-9655-8BFC318BDB96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11" name="Рисунок 10" descr="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809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print">
            <a:lum/>
          </a:blip>
          <a:srcRect/>
          <a:stretch>
            <a:fillRect t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971550" y="296863"/>
            <a:ext cx="7920038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971550" y="1631950"/>
            <a:ext cx="7920038" cy="442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51721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 kern="1200">
          <a:solidFill>
            <a:srgbClr val="4A452A"/>
          </a:solidFill>
          <a:latin typeface="Cassandra" pitchFamily="66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 2" pitchFamily="18" charset="2"/>
        <a:buChar char="·"/>
        <a:defRPr sz="3200" kern="1200">
          <a:solidFill>
            <a:srgbClr val="4A452A"/>
          </a:solidFill>
          <a:latin typeface="+mj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 kern="1200">
          <a:solidFill>
            <a:srgbClr val="4A452A"/>
          </a:solidFill>
          <a:latin typeface="+mj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4A452A"/>
          </a:solidFill>
          <a:latin typeface="+mj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8033546" cy="1470025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Все профессии нужны, </a:t>
            </a:r>
            <a:b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все профессии важны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1916832"/>
            <a:ext cx="4145114" cy="3456384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ru-RU" sz="36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sz="70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Работу выполнили:</a:t>
            </a:r>
          </a:p>
          <a:p>
            <a:pPr algn="l"/>
            <a:r>
              <a:rPr lang="ru-RU" sz="7000" dirty="0">
                <a:solidFill>
                  <a:schemeClr val="tx1"/>
                </a:solidFill>
                <a:latin typeface="Monotype Corsiva" panose="03010101010201010101" pitchFamily="66" charset="0"/>
              </a:rPr>
              <a:t>у</a:t>
            </a:r>
            <a:r>
              <a:rPr lang="ru-RU" sz="70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чащиеся 5 класса</a:t>
            </a:r>
          </a:p>
          <a:p>
            <a:pPr algn="l"/>
            <a:r>
              <a:rPr lang="ru-RU" sz="70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МБОУ «Пайгармская СОШ»</a:t>
            </a:r>
          </a:p>
          <a:p>
            <a:pPr algn="l"/>
            <a:endParaRPr lang="ru-RU" sz="7000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l"/>
            <a:r>
              <a:rPr lang="ru-RU" sz="70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Руководитель: </a:t>
            </a:r>
          </a:p>
          <a:p>
            <a:pPr algn="l"/>
            <a:r>
              <a:rPr lang="ru-RU" sz="7000" dirty="0">
                <a:solidFill>
                  <a:schemeClr val="tx1"/>
                </a:solidFill>
                <a:latin typeface="Monotype Corsiva" panose="03010101010201010101" pitchFamily="66" charset="0"/>
              </a:rPr>
              <a:t>у</a:t>
            </a:r>
            <a:r>
              <a:rPr lang="ru-RU" sz="70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читель русского языка и литературы </a:t>
            </a:r>
          </a:p>
          <a:p>
            <a:pPr algn="l"/>
            <a:r>
              <a:rPr lang="ru-RU" sz="70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Алямкина С.В.</a:t>
            </a:r>
          </a:p>
          <a:p>
            <a:pPr algn="l"/>
            <a:endParaRPr lang="ru-RU" sz="3600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8424862" cy="4968552"/>
          </a:xfrm>
        </p:spPr>
        <p:txBody>
          <a:bodyPr/>
          <a:lstStyle/>
          <a:p>
            <a:pPr algn="just"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Профессия- это основное занятие человека, его трудовая деятельность. Это вид труда, который требует от человека определенной подготовки.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Мы, учащиеся 5 класса, решили выяснить, какие профессии востребованы в нашем селе Пайгарма.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нас нет предприятий, заводов и фабрик, но все же есть люди, которые выбрали работу по душе и трудятся в сельском поселении. Это учителя, бухгалтеры, библиотекари, повара и многие другие представители рабочих профессий. Предлагаем отправиться с нами на экскурсию!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19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241" y="188641"/>
            <a:ext cx="7308167" cy="544606"/>
          </a:xfrm>
        </p:spPr>
        <p:txBody>
          <a:bodyPr/>
          <a:lstStyle/>
          <a:p>
            <a:r>
              <a:rPr lang="ru-RU" sz="3600" b="1" dirty="0" smtClean="0">
                <a:latin typeface="Monotype Corsiva" panose="03010101010201010101" pitchFamily="66" charset="0"/>
              </a:rPr>
              <a:t>МБОУ «Пайгармская СОШ»</a:t>
            </a:r>
            <a:endParaRPr lang="ru-RU" sz="3600" b="1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5" y="980728"/>
            <a:ext cx="4680521" cy="4896544"/>
          </a:xfrm>
        </p:spPr>
        <p:txBody>
          <a:bodyPr/>
          <a:lstStyle/>
          <a:p>
            <a:pPr marL="0" indent="0" algn="ctr">
              <a:buNone/>
            </a:pPr>
            <a:endParaRPr lang="ru-RU" sz="3600" dirty="0" smtClean="0">
              <a:latin typeface="Monotype Corsiva" panose="03010101010201010101" pitchFamily="66" charset="0"/>
            </a:endParaRPr>
          </a:p>
          <a:p>
            <a:pPr marL="0" indent="0" algn="ctr">
              <a:buNone/>
            </a:pPr>
            <a:endParaRPr lang="ru-RU" sz="3600" dirty="0">
              <a:latin typeface="Monotype Corsiva" panose="03010101010201010101" pitchFamily="66" charset="0"/>
            </a:endParaRPr>
          </a:p>
          <a:p>
            <a:pPr marL="0" indent="0" algn="ctr">
              <a:buNone/>
            </a:pPr>
            <a:endParaRPr lang="ru-RU" sz="3600" dirty="0" smtClean="0">
              <a:latin typeface="Monotype Corsiva" panose="03010101010201010101" pitchFamily="66" charset="0"/>
            </a:endParaRPr>
          </a:p>
        </p:txBody>
      </p:sp>
      <p:pic>
        <p:nvPicPr>
          <p:cNvPr id="3074" name="Picture 2" descr="F:\профессии\DSC039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0" y="1340768"/>
            <a:ext cx="4032448" cy="33843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4139952" y="733246"/>
            <a:ext cx="48965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 smtClean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       Учитель</a:t>
            </a: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!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Он всегда в дороге –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 заботах, поисках </a:t>
            </a:r>
            <a:r>
              <a:rPr lang="ru-RU" sz="2800" dirty="0" smtClean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, тревоге </a:t>
            </a: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–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И никогда покоя нет.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И сто вопросов на пороге,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И нужно верный дать ответ.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Он сам себя всех строже судит.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Он весь земной, но рвется ввысь.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Не </a:t>
            </a:r>
            <a:r>
              <a:rPr lang="ru-RU" sz="2800" dirty="0" smtClean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счесть, пожалуй</a:t>
            </a: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, сколько судеб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 его судьбой переплелись.</a:t>
            </a:r>
          </a:p>
          <a:p>
            <a:pPr lvl="0" algn="just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800" dirty="0" smtClean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                                 И</a:t>
            </a: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. Дружинин </a:t>
            </a:r>
          </a:p>
        </p:txBody>
      </p:sp>
    </p:spTree>
    <p:extLst>
      <p:ext uri="{BB962C8B-B14F-4D97-AF65-F5344CB8AC3E}">
        <p14:creationId xmlns:p14="http://schemas.microsoft.com/office/powerpoint/2010/main" val="131051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:\профессии\DSC041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560"/>
            <a:ext cx="4241659" cy="28529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-1" y="3173227"/>
            <a:ext cx="5223857" cy="77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i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Учитель математики и завуч школы </a:t>
            </a:r>
            <a:endParaRPr lang="ru-RU" sz="2000" i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i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Бикбаева Галина Николаевна</a:t>
            </a:r>
            <a:endParaRPr lang="ru-RU" sz="2000" i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2053" name="Picture 5" descr="F:\профессии\DSC041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751" y="3789040"/>
            <a:ext cx="4614003" cy="328498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365252" y="764704"/>
            <a:ext cx="47787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               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3923928" y="223942"/>
            <a:ext cx="5220072" cy="5077266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              Сельский </a:t>
            </a:r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учитель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В селе ты не просто порядочный житель,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У всех на виду твоё имя – Учитель!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И спрос с тебя строгий, и честь высока,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И ноша твоя на миру нелегка.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Как в святости имя своё ты хранишь,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Как </a:t>
            </a:r>
            <a:r>
              <a:rPr lang="ru-RU" sz="20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снова добро </a:t>
            </a:r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на земле ты творишь,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Как праздник встречаешь,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Как любишь семью-</a:t>
            </a:r>
          </a:p>
          <a:p>
            <a:r>
              <a:rPr lang="ru-RU" sz="2000" dirty="0">
                <a:solidFill>
                  <a:srgbClr val="C00000"/>
                </a:solidFill>
                <a:latin typeface="Monotype Corsiva" panose="03010101010201010101" pitchFamily="66" charset="0"/>
              </a:rPr>
              <a:t>Всё вносится в светлую книгу твою.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27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профессии\DSC041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99285"/>
            <a:ext cx="3672409" cy="35561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Svetlana$Sergey\Desktop\ima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34924"/>
            <a:ext cx="3096344" cy="3323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-108520" y="2275352"/>
            <a:ext cx="4572000" cy="42383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1026" name="Picture 2" descr="C:\Users\Svetlana$Sergey\Downloads\DSC02912_cut-photo.r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2332"/>
            <a:ext cx="3195737" cy="29969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Box 6"/>
          <p:cNvSpPr txBox="1"/>
          <p:nvPr/>
        </p:nvSpPr>
        <p:spPr>
          <a:xfrm>
            <a:off x="7524328" y="4274347"/>
            <a:ext cx="16232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Учитель начальных классов</a:t>
            </a:r>
          </a:p>
          <a:p>
            <a:pPr algn="ctr"/>
            <a:r>
              <a:rPr lang="ru-RU" sz="2400" dirty="0">
                <a:solidFill>
                  <a:srgbClr val="C0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Лавкина Любовь Николаевна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467544" y="318660"/>
            <a:ext cx="4788024" cy="1382148"/>
          </a:xfrm>
          <a:prstGeom prst="horizontalScroll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        Наш </a:t>
            </a:r>
            <a:r>
              <a:rPr lang="ru-RU" sz="2400" dirty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первый учитель,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Бульдяева Екатерина Андреевна</a:t>
            </a: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07504" y="1916832"/>
            <a:ext cx="5148064" cy="1656184"/>
          </a:xfrm>
          <a:prstGeom prst="horizontalScroll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К</a:t>
            </a:r>
            <a:r>
              <a:rPr lang="ru-RU" sz="2400" dirty="0" smtClean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лассный </a:t>
            </a:r>
            <a:r>
              <a:rPr lang="ru-RU" sz="2400" dirty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руководитель,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учитель русского языка и литературы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Алямкина Светлана Валентиновна</a:t>
            </a:r>
          </a:p>
        </p:txBody>
      </p:sp>
    </p:spTree>
    <p:extLst>
      <p:ext uri="{BB962C8B-B14F-4D97-AF65-F5344CB8AC3E}">
        <p14:creationId xmlns:p14="http://schemas.microsoft.com/office/powerpoint/2010/main" val="334955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профессии\DSC041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573016"/>
            <a:ext cx="4899686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575" y="4669685"/>
            <a:ext cx="36854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B05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учитель технологии и ОБЖ </a:t>
            </a:r>
          </a:p>
          <a:p>
            <a:r>
              <a:rPr lang="ru-RU" sz="2400" dirty="0">
                <a:solidFill>
                  <a:srgbClr val="00B05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Овчинников Евгений Сергеевич</a:t>
            </a:r>
          </a:p>
        </p:txBody>
      </p:sp>
      <p:pic>
        <p:nvPicPr>
          <p:cNvPr id="5123" name="Picture 3" descr="F:\профессии\DSC039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1461"/>
            <a:ext cx="4368065" cy="28215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00395" y="119675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учитель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физической культуры </a:t>
            </a:r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Курин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натолий Викторович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635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профессии\DSC041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42" y="2435226"/>
            <a:ext cx="3870177" cy="3075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71600" y="551723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Школьный библиотекарь-</a:t>
            </a:r>
          </a:p>
          <a:p>
            <a:r>
              <a:rPr lang="ru-RU" sz="2400" dirty="0">
                <a:solidFill>
                  <a:srgbClr val="00206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Волчихина Наталья Ивановна</a:t>
            </a:r>
          </a:p>
        </p:txBody>
      </p:sp>
      <p:pic>
        <p:nvPicPr>
          <p:cNvPr id="7171" name="Picture 3" descr="C:\Users\Svetlana$Sergey\Downloads\DSC04155_cut-photo.r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433" y="2708921"/>
            <a:ext cx="4265735" cy="34617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2330623" y="-11464"/>
            <a:ext cx="5256583" cy="2249070"/>
          </a:xfrm>
          <a:prstGeom prst="horizont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Большой знаток литературы,</a:t>
            </a:r>
            <a:br>
              <a:rPr lang="ru-RU" sz="28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Хранитель и ценитель книг.</a:t>
            </a:r>
            <a:br>
              <a:rPr lang="ru-RU" sz="28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Библиотекарь — в мир культуры</a:t>
            </a:r>
            <a:br>
              <a:rPr lang="ru-RU" sz="28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Для всех нас лучший проводник</a:t>
            </a:r>
          </a:p>
        </p:txBody>
      </p:sp>
    </p:spTree>
    <p:extLst>
      <p:ext uri="{BB962C8B-B14F-4D97-AF65-F5344CB8AC3E}">
        <p14:creationId xmlns:p14="http://schemas.microsoft.com/office/powerpoint/2010/main" val="428168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профессии\DSC041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802" y="1061159"/>
            <a:ext cx="4038555" cy="25942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495737" y="1000817"/>
            <a:ext cx="39604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Повар у плиты творит,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Как на крыльях он парит.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Все бурлит вокруг него,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Кухня — кузница его.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Каждое его творенье —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Просто сказка, объеденье,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Мысли, творчества полет.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Тот, кто пробовал, поймет.</a:t>
            </a:r>
          </a:p>
        </p:txBody>
      </p:sp>
      <p:pic>
        <p:nvPicPr>
          <p:cNvPr id="8195" name="Picture 3" descr="F:\профессии\DSC041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59" y="4254629"/>
            <a:ext cx="4580797" cy="25766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66356" y="4111439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Наш любимый повар –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Базаркина Татьяна Александровна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2519772" y="-32455"/>
            <a:ext cx="5008461" cy="1033272"/>
          </a:xfrm>
          <a:prstGeom prst="horizont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</a:rPr>
              <a:t>Повар школьной столовой</a:t>
            </a:r>
          </a:p>
        </p:txBody>
      </p:sp>
    </p:spTree>
    <p:extLst>
      <p:ext uri="{BB962C8B-B14F-4D97-AF65-F5344CB8AC3E}">
        <p14:creationId xmlns:p14="http://schemas.microsoft.com/office/powerpoint/2010/main" val="288379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профессии\DSC041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2805">
            <a:off x="128673" y="3789040"/>
            <a:ext cx="4318333" cy="27914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1641" y="134076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  <a:t>Каждый день на остановке</a:t>
            </a:r>
          </a:p>
          <a:p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  <a:t>Ожидаем мы его.</a:t>
            </a:r>
          </a:p>
          <a:p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  <a:t>Он автобус водит ловко,</a:t>
            </a:r>
          </a:p>
          <a:p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  <a:t>Не забудет никого.</a:t>
            </a:r>
            <a:b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endParaRPr lang="ru-RU" sz="2800" dirty="0">
              <a:solidFill>
                <a:schemeClr val="tx2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219" name="Picture 3" descr="F:\профессии\DSC041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0499">
            <a:off x="5156603" y="1547968"/>
            <a:ext cx="3816424" cy="2821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56603" y="4475863"/>
            <a:ext cx="4355976" cy="927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latin typeface="Monotype Corsiva" panose="03010101010201010101" pitchFamily="66" charset="0"/>
                <a:ea typeface="Calibri"/>
                <a:cs typeface="Times New Roman"/>
              </a:rPr>
              <a:t>Водитель автобуса –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latin typeface="Monotype Corsiva" panose="03010101010201010101" pitchFamily="66" charset="0"/>
                <a:ea typeface="Calibri"/>
                <a:cs typeface="Times New Roman"/>
              </a:rPr>
              <a:t>Митин Олег Николаевич</a:t>
            </a: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786446" y="51745"/>
            <a:ext cx="5256584" cy="1196752"/>
          </a:xfrm>
          <a:prstGeom prst="horizont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2"/>
                </a:solidFill>
                <a:latin typeface="Monotype Corsiva" panose="03010101010201010101" pitchFamily="66" charset="0"/>
              </a:rPr>
              <a:t>Водитель автобуса</a:t>
            </a:r>
          </a:p>
        </p:txBody>
      </p:sp>
    </p:spTree>
    <p:extLst>
      <p:ext uri="{BB962C8B-B14F-4D97-AF65-F5344CB8AC3E}">
        <p14:creationId xmlns:p14="http://schemas.microsoft.com/office/powerpoint/2010/main" val="14865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142" y="548680"/>
            <a:ext cx="8568952" cy="900113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chemeClr val="tx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Оператор газовой котельной</a:t>
            </a:r>
            <a:r>
              <a:rPr lang="ru-RU" sz="3200" dirty="0" smtClean="0">
                <a:solidFill>
                  <a:schemeClr val="tx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             </a:t>
            </a:r>
            <a:r>
              <a:rPr lang="ru-RU" sz="3600" dirty="0" smtClean="0">
                <a:solidFill>
                  <a:schemeClr val="tx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Связист</a:t>
            </a:r>
            <a:endParaRPr lang="ru-RU" sz="3600" dirty="0">
              <a:solidFill>
                <a:schemeClr val="tx1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F:\профессии\DSC041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6862">
            <a:off x="5076353" y="1987240"/>
            <a:ext cx="3902148" cy="3099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43" name="Picture 3" descr="F:\профессии\DSC041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7592">
            <a:off x="608627" y="2292514"/>
            <a:ext cx="3892541" cy="3100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879223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6049" y="35238"/>
            <a:ext cx="7920000" cy="684077"/>
          </a:xfrm>
        </p:spPr>
        <p:txBody>
          <a:bodyPr/>
          <a:lstStyle/>
          <a:p>
            <a:r>
              <a:rPr lang="ru-RU" sz="3600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Преподаватель музыкальной школы</a:t>
            </a:r>
            <a:endParaRPr lang="ru-RU" sz="3600" dirty="0">
              <a:solidFill>
                <a:schemeClr val="tx2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6" name="Picture 2" descr="F:\профессии\DSC041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92696"/>
            <a:ext cx="4152041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профессии\DSC041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351603"/>
            <a:ext cx="4308289" cy="23897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60417" y="3381181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                Кузякина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Ольга Викторовна</a:t>
            </a:r>
            <a:endParaRPr lang="ru-RU" sz="2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Рогожкин Алексей Владимирович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179512" y="836713"/>
            <a:ext cx="3816424" cy="5021998"/>
          </a:xfrm>
          <a:prstGeom prst="vertic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  <a:t>Нет урока прекраснее этого - </a:t>
            </a:r>
            <a:b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  <a:t>Это музыка -лучший предмет.</a:t>
            </a:r>
            <a:b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  <a:t>Ведь не зря музыканты с поэтами</a:t>
            </a:r>
            <a:b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chemeClr val="tx2"/>
                </a:solidFill>
                <a:latin typeface="Monotype Corsiva" panose="03010101010201010101" pitchFamily="66" charset="0"/>
              </a:rPr>
              <a:t>Удивляли когда-то весь свет.</a:t>
            </a:r>
            <a:endParaRPr lang="ru-RU" sz="2400" dirty="0">
              <a:solidFill>
                <a:schemeClr val="tx2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51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241" y="296653"/>
            <a:ext cx="7920000" cy="612067"/>
          </a:xfrm>
        </p:spPr>
        <p:txBody>
          <a:bodyPr/>
          <a:lstStyle/>
          <a:p>
            <a:r>
              <a:rPr lang="ru-RU" sz="3200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детского сада</a:t>
            </a:r>
            <a:endParaRPr lang="ru-RU" sz="3200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F:\профессии\DSC0416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258" y="1031032"/>
            <a:ext cx="4151676" cy="2711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1783" y="105273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4A3140"/>
                </a:solidFill>
                <a:latin typeface="Monotype Corsiva" panose="03010101010201010101" pitchFamily="66" charset="0"/>
              </a:rPr>
              <a:t>Воспитателем надо родиться, </a:t>
            </a:r>
            <a:r>
              <a:rPr lang="ru-RU" sz="2400" dirty="0">
                <a:latin typeface="Monotype Corsiva" panose="03010101010201010101" pitchFamily="66" charset="0"/>
              </a:rPr>
              <a:t/>
            </a:r>
            <a:br>
              <a:rPr lang="ru-RU" sz="2400" dirty="0"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rgbClr val="4A3140"/>
                </a:solidFill>
                <a:latin typeface="Monotype Corsiva" panose="03010101010201010101" pitchFamily="66" charset="0"/>
              </a:rPr>
              <a:t>Чтоб детей непременно любить. </a:t>
            </a:r>
            <a:r>
              <a:rPr lang="ru-RU" sz="2400" dirty="0">
                <a:latin typeface="Monotype Corsiva" panose="03010101010201010101" pitchFamily="66" charset="0"/>
              </a:rPr>
              <a:t/>
            </a:r>
            <a:br>
              <a:rPr lang="ru-RU" sz="2400" dirty="0"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rgbClr val="4A3140"/>
                </a:solidFill>
                <a:latin typeface="Monotype Corsiva" panose="03010101010201010101" pitchFamily="66" charset="0"/>
              </a:rPr>
              <a:t>И терпенье иметь, не сердиться, </a:t>
            </a:r>
            <a:r>
              <a:rPr lang="ru-RU" sz="2400" dirty="0">
                <a:latin typeface="Monotype Corsiva" panose="03010101010201010101" pitchFamily="66" charset="0"/>
              </a:rPr>
              <a:t/>
            </a:r>
            <a:br>
              <a:rPr lang="ru-RU" sz="2400" dirty="0"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rgbClr val="4A3140"/>
                </a:solidFill>
                <a:latin typeface="Monotype Corsiva" panose="03010101010201010101" pitchFamily="66" charset="0"/>
              </a:rPr>
              <a:t>И заботой уметь окружить! </a:t>
            </a:r>
            <a:r>
              <a:rPr lang="ru-RU" sz="2400" dirty="0">
                <a:latin typeface="Monotype Corsiva" panose="03010101010201010101" pitchFamily="66" charset="0"/>
              </a:rPr>
              <a:t/>
            </a:r>
            <a:br>
              <a:rPr lang="ru-RU" sz="2400" dirty="0">
                <a:latin typeface="Monotype Corsiva" panose="03010101010201010101" pitchFamily="66" charset="0"/>
              </a:rPr>
            </a:br>
            <a:r>
              <a:rPr lang="ru-RU" sz="2400" dirty="0">
                <a:latin typeface="Monotype Corsiva" panose="03010101010201010101" pitchFamily="66" charset="0"/>
              </a:rPr>
              <a:t/>
            </a:r>
            <a:br>
              <a:rPr lang="ru-RU" sz="2400" dirty="0"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rgbClr val="4A3140"/>
                </a:solidFill>
                <a:latin typeface="Monotype Corsiva" panose="03010101010201010101" pitchFamily="66" charset="0"/>
              </a:rPr>
              <a:t>Воспитателем надо гордиться! </a:t>
            </a:r>
            <a:r>
              <a:rPr lang="ru-RU" sz="2400" dirty="0">
                <a:latin typeface="Monotype Corsiva" panose="03010101010201010101" pitchFamily="66" charset="0"/>
              </a:rPr>
              <a:t/>
            </a:r>
            <a:br>
              <a:rPr lang="ru-RU" sz="2400" dirty="0"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rgbClr val="4A3140"/>
                </a:solidFill>
                <a:latin typeface="Monotype Corsiva" panose="03010101010201010101" pitchFamily="66" charset="0"/>
              </a:rPr>
              <a:t>Благодарными быть, уважать </a:t>
            </a:r>
            <a:r>
              <a:rPr lang="ru-RU" sz="2400" dirty="0">
                <a:latin typeface="Monotype Corsiva" panose="03010101010201010101" pitchFamily="66" charset="0"/>
              </a:rPr>
              <a:t/>
            </a:r>
            <a:br>
              <a:rPr lang="ru-RU" sz="2400" dirty="0"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rgbClr val="4A3140"/>
                </a:solidFill>
                <a:latin typeface="Monotype Corsiva" panose="03010101010201010101" pitchFamily="66" charset="0"/>
              </a:rPr>
              <a:t>И когда придёт час, то проститься… </a:t>
            </a:r>
            <a:r>
              <a:rPr lang="ru-RU" sz="2400" dirty="0">
                <a:latin typeface="Monotype Corsiva" panose="03010101010201010101" pitchFamily="66" charset="0"/>
              </a:rPr>
              <a:t/>
            </a:r>
            <a:br>
              <a:rPr lang="ru-RU" sz="2400" dirty="0">
                <a:latin typeface="Monotype Corsiva" panose="03010101010201010101" pitchFamily="66" charset="0"/>
              </a:rPr>
            </a:br>
            <a:r>
              <a:rPr lang="ru-RU" sz="2400" dirty="0" smtClean="0">
                <a:solidFill>
                  <a:srgbClr val="4A3140"/>
                </a:solidFill>
                <a:latin typeface="Monotype Corsiva" panose="03010101010201010101" pitchFamily="66" charset="0"/>
              </a:rPr>
              <a:t>Но  </a:t>
            </a:r>
            <a:r>
              <a:rPr lang="ru-RU" sz="2400" dirty="0">
                <a:solidFill>
                  <a:srgbClr val="4A3140"/>
                </a:solidFill>
                <a:latin typeface="Monotype Corsiva" panose="03010101010201010101" pitchFamily="66" charset="0"/>
              </a:rPr>
              <a:t>всегда продолжать навещать</a:t>
            </a:r>
            <a:r>
              <a:rPr lang="ru-RU" sz="2000" dirty="0">
                <a:solidFill>
                  <a:srgbClr val="4A3140"/>
                </a:solidFill>
                <a:latin typeface="Tahoma"/>
              </a:rPr>
              <a:t>!</a:t>
            </a:r>
            <a:endParaRPr lang="ru-RU" sz="2000" dirty="0"/>
          </a:p>
        </p:txBody>
      </p:sp>
      <p:pic>
        <p:nvPicPr>
          <p:cNvPr id="11267" name="Picture 3" descr="F:\профессии\DSC041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34" y="4068624"/>
            <a:ext cx="3831638" cy="2600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Прямоугольник 4"/>
          <p:cNvSpPr/>
          <p:nvPr/>
        </p:nvSpPr>
        <p:spPr>
          <a:xfrm>
            <a:off x="1115616" y="5460906"/>
            <a:ext cx="3896443" cy="886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Наш любимый воспитатель-</a:t>
            </a:r>
          </a:p>
          <a:p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  <a:ea typeface="Calibri"/>
              </a:rPr>
              <a:t>Ломаткина Любовь Петровна</a:t>
            </a:r>
            <a:endParaRPr lang="ru-RU" sz="2400" dirty="0">
              <a:solidFill>
                <a:schemeClr val="accent2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02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186" y="434889"/>
            <a:ext cx="8544892" cy="684076"/>
          </a:xfrm>
        </p:spPr>
        <p:txBody>
          <a:bodyPr numCol="2"/>
          <a:lstStyle/>
          <a:p>
            <a:pPr algn="l"/>
            <a:r>
              <a:rPr lang="ru-RU" sz="3200" dirty="0" smtClean="0">
                <a:solidFill>
                  <a:schemeClr val="accent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Сельский библиотекарь  –    </a:t>
            </a:r>
            <a:br>
              <a:rPr lang="ru-RU" sz="3200" dirty="0" smtClean="0">
                <a:solidFill>
                  <a:schemeClr val="accent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accent2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                              Сорокун Ольга Евгеньевна</a:t>
            </a:r>
            <a:endParaRPr lang="ru-RU" sz="3200" dirty="0">
              <a:solidFill>
                <a:schemeClr val="accent2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F:\профессии\DSC041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799" y="3905672"/>
            <a:ext cx="4512444" cy="29523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F:\профессии\DSC040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658" y="980728"/>
            <a:ext cx="3803753" cy="26769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7404" y="1145538"/>
            <a:ext cx="47160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Очень нужен нам библиотекарь,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И, конечно, каждому знаком —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В каталогах, книгах, картотеках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Служит мудрым нам проводником: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Нужный том достанет с </a:t>
            </a:r>
            <a:r>
              <a:rPr lang="ru-RU" sz="2400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полки мигом</a:t>
            </a: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И покажет новую статью,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Знает все об авторах и книгах,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Любит он профессию свою!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Если надо — то помочь советом,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Подсказать, направить может он,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И библиотекарю за это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Низкий от читателей поклон!</a:t>
            </a:r>
          </a:p>
        </p:txBody>
      </p:sp>
    </p:spTree>
    <p:extLst>
      <p:ext uri="{BB962C8B-B14F-4D97-AF65-F5344CB8AC3E}">
        <p14:creationId xmlns:p14="http://schemas.microsoft.com/office/powerpoint/2010/main" val="33118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Сотрудники отделения почтовой связи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3314" name="Picture 2" descr="C:\Users\Svetlana$Sergey\Downloads\7.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780928"/>
            <a:ext cx="4320480" cy="39095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Svetlana$Sergey\Downloads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3384376" cy="2448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Svetlana$Sergey\Downloads\IMG_0413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" y="4057927"/>
            <a:ext cx="3240360" cy="27041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23928" y="1548661"/>
            <a:ext cx="5076056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Monotype Corsiva" panose="03010101010201010101" pitchFamily="66" charset="0"/>
                <a:ea typeface="Calibri"/>
                <a:cs typeface="Times New Roman"/>
              </a:rPr>
              <a:t>Начальник </a:t>
            </a:r>
            <a:r>
              <a:rPr lang="ru-RU" sz="2800" dirty="0" smtClean="0">
                <a:latin typeface="Monotype Corsiva" panose="03010101010201010101" pitchFamily="66" charset="0"/>
                <a:ea typeface="Calibri"/>
                <a:cs typeface="Times New Roman"/>
              </a:rPr>
              <a:t>опс с. Пайгарма -</a:t>
            </a:r>
            <a:endParaRPr lang="ru-RU" sz="2800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Monotype Corsiva" panose="03010101010201010101" pitchFamily="66" charset="0"/>
                <a:ea typeface="Calibri"/>
                <a:cs typeface="Times New Roman"/>
              </a:rPr>
              <a:t>Тюрькина Татьяна Николаевна</a:t>
            </a:r>
          </a:p>
        </p:txBody>
      </p:sp>
    </p:spTree>
    <p:extLst>
      <p:ext uri="{BB962C8B-B14F-4D97-AF65-F5344CB8AC3E}">
        <p14:creationId xmlns:p14="http://schemas.microsoft.com/office/powerpoint/2010/main" val="74502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9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2413"/>
            <a:ext cx="7920000" cy="540060"/>
          </a:xfrm>
        </p:spPr>
        <p:txBody>
          <a:bodyPr/>
          <a:lstStyle/>
          <a:p>
            <a:r>
              <a:rPr lang="ru-RU" sz="4400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Продавец</a:t>
            </a:r>
            <a:endParaRPr lang="ru-RU" sz="4400" dirty="0">
              <a:solidFill>
                <a:schemeClr val="tx2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3243" y="885391"/>
            <a:ext cx="4032448" cy="511256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Много есть профессий разных,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Важных, нужных и прекрасных.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Продавца, скажу друзья,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Обошли вниманьем зря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Ты приходишь в магазин -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Продавец там есть один.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Всё подскажет: что купить,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Сколько надо заплатить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,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Настроение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поднять,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Снова в гости вас позвать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Сразу видно - молодец!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Самый лучший продавец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!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4338" name="Picture 2" descr="F:\профессии\DSC041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836712"/>
            <a:ext cx="4464496" cy="2604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F:\профессии\DSC041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52518"/>
            <a:ext cx="4752528" cy="28209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92080" y="3393067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Продавец ООО «Мик»- </a:t>
            </a:r>
            <a:endParaRPr lang="ru-RU" sz="2000" dirty="0">
              <a:solidFill>
                <a:schemeClr val="tx2">
                  <a:lumMod val="75000"/>
                </a:schemeClr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Зинина Мария Ивановна</a:t>
            </a:r>
            <a:endParaRPr lang="ru-RU" sz="2000" dirty="0">
              <a:solidFill>
                <a:schemeClr val="tx2">
                  <a:lumMod val="75000"/>
                </a:schemeClr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71338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241" y="188641"/>
            <a:ext cx="7920000" cy="648072"/>
          </a:xfrm>
        </p:spPr>
        <p:txBody>
          <a:bodyPr/>
          <a:lstStyle/>
          <a:p>
            <a:pPr algn="l"/>
            <a:r>
              <a:rPr lang="ru-RU" sz="4400" dirty="0" smtClean="0">
                <a:solidFill>
                  <a:schemeClr val="accent2"/>
                </a:solidFill>
                <a:latin typeface="Monotype Corsiva" panose="03010101010201010101" pitchFamily="66" charset="0"/>
              </a:rPr>
              <a:t>         Фельдшер</a:t>
            </a:r>
            <a:endParaRPr lang="ru-RU" sz="4400" dirty="0">
              <a:solidFill>
                <a:schemeClr val="accent2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C:\Users\Svetlana$Sergey\Downloads\IMG_97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6632"/>
            <a:ext cx="1944216" cy="30722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профессии\DSC041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81" y="4149080"/>
            <a:ext cx="4001059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Горизонтальный свиток 3"/>
          <p:cNvSpPr/>
          <p:nvPr/>
        </p:nvSpPr>
        <p:spPr>
          <a:xfrm>
            <a:off x="179512" y="667746"/>
            <a:ext cx="5184576" cy="3240360"/>
          </a:xfrm>
          <a:prstGeom prst="horizont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Не просто лекарь - фельдшер на селе: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Он яркий лучик в непроглядной мгле,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Он круг спасательный и верный друг,</a:t>
            </a:r>
            <a:b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</a:br>
            <a:r>
              <a:rPr lang="ru-RU" sz="2400" dirty="0">
                <a:solidFill>
                  <a:schemeClr val="tx2"/>
                </a:solidFill>
                <a:latin typeface="Monotype Corsiva" panose="03010101010201010101" pitchFamily="66" charset="0"/>
              </a:rPr>
              <a:t>Когда сражает нас с тобой недуг.</a:t>
            </a: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4283968" y="3188861"/>
            <a:ext cx="4608512" cy="3718905"/>
          </a:xfrm>
          <a:prstGeom prst="horizont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</a:rPr>
              <a:t>Мягкий, добрый человек,</a:t>
            </a:r>
          </a:p>
          <a:p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</a:rPr>
              <a:t>Он с людьми связал свой век.</a:t>
            </a:r>
          </a:p>
          <a:p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</a:rPr>
              <a:t>Фельдшер помогает,</a:t>
            </a:r>
          </a:p>
          <a:p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</a:rPr>
              <a:t>От беды спасает.</a:t>
            </a:r>
          </a:p>
          <a:p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</a:rPr>
              <a:t>Мы его благодарим,</a:t>
            </a:r>
          </a:p>
          <a:p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</a:rPr>
              <a:t>Хвалим, верим, очень ждем</a:t>
            </a:r>
          </a:p>
          <a:p>
            <a:r>
              <a:rPr lang="ru-RU" sz="2400" dirty="0">
                <a:solidFill>
                  <a:schemeClr val="accent2"/>
                </a:solidFill>
                <a:latin typeface="Monotype Corsiva" panose="03010101010201010101" pitchFamily="66" charset="0"/>
              </a:rPr>
              <a:t>В каждую семью и дом.</a:t>
            </a:r>
          </a:p>
        </p:txBody>
      </p:sp>
    </p:spTree>
    <p:extLst>
      <p:ext uri="{BB962C8B-B14F-4D97-AF65-F5344CB8AC3E}">
        <p14:creationId xmlns:p14="http://schemas.microsoft.com/office/powerpoint/2010/main" val="74150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241" y="0"/>
            <a:ext cx="7920000" cy="692697"/>
          </a:xfrm>
        </p:spPr>
        <p:txBody>
          <a:bodyPr/>
          <a:lstStyle/>
          <a:p>
            <a:r>
              <a:rPr lang="ru-RU" sz="3600" dirty="0" smtClean="0">
                <a:latin typeface="Monotype Corsiva" panose="03010101010201010101" pitchFamily="66" charset="0"/>
              </a:rPr>
              <a:t>Бухгалтер</a:t>
            </a:r>
            <a:endParaRPr lang="ru-RU" sz="3600" dirty="0">
              <a:latin typeface="Monotype Corsiva" panose="03010101010201010101" pitchFamily="66" charset="0"/>
            </a:endParaRPr>
          </a:p>
        </p:txBody>
      </p:sp>
      <p:pic>
        <p:nvPicPr>
          <p:cNvPr id="15362" name="Picture 2" descr="F:\профессии\DSC041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4703"/>
            <a:ext cx="4104456" cy="24177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5363" name="Picture 3" descr="F:\профессии\DSC041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509119"/>
            <a:ext cx="3816424" cy="2236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179512" y="1412776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474747"/>
                </a:solidFill>
                <a:latin typeface="Monotype Corsiva" panose="03010101010201010101" pitchFamily="66" charset="0"/>
              </a:rPr>
              <a:t>Есть бухгалтер в ресторане,</a:t>
            </a:r>
            <a:r>
              <a:rPr lang="ru-RU" sz="2800" dirty="0">
                <a:latin typeface="Monotype Corsiva" panose="03010101010201010101" pitchFamily="66" charset="0"/>
              </a:rPr>
              <a:t/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rgbClr val="474747"/>
                </a:solidFill>
                <a:latin typeface="Monotype Corsiva" panose="03010101010201010101" pitchFamily="66" charset="0"/>
              </a:rPr>
              <a:t>И на фабрике, и в бане.</a:t>
            </a:r>
            <a:r>
              <a:rPr lang="ru-RU" sz="2800" dirty="0">
                <a:latin typeface="Monotype Corsiva" panose="03010101010201010101" pitchFamily="66" charset="0"/>
              </a:rPr>
              <a:t/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rgbClr val="474747"/>
                </a:solidFill>
                <a:latin typeface="Monotype Corsiva" panose="03010101010201010101" pitchFamily="66" charset="0"/>
              </a:rPr>
              <a:t>Он деньгам ведёт учёт:</a:t>
            </a:r>
            <a:r>
              <a:rPr lang="ru-RU" sz="2800" dirty="0">
                <a:latin typeface="Monotype Corsiva" panose="03010101010201010101" pitchFamily="66" charset="0"/>
              </a:rPr>
              <a:t/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rgbClr val="474747"/>
                </a:solidFill>
                <a:latin typeface="Monotype Corsiva" panose="03010101010201010101" pitchFamily="66" charset="0"/>
              </a:rPr>
              <a:t>Где расход, а где приход.</a:t>
            </a:r>
            <a:r>
              <a:rPr lang="ru-RU" sz="2800" dirty="0">
                <a:latin typeface="Monotype Corsiva" panose="03010101010201010101" pitchFamily="66" charset="0"/>
              </a:rPr>
              <a:t/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rgbClr val="474747"/>
                </a:solidFill>
                <a:latin typeface="Monotype Corsiva" panose="03010101010201010101" pitchFamily="66" charset="0"/>
              </a:rPr>
              <a:t>Математику он знает,</a:t>
            </a:r>
            <a:r>
              <a:rPr lang="ru-RU" sz="2800" dirty="0">
                <a:latin typeface="Monotype Corsiva" panose="03010101010201010101" pitchFamily="66" charset="0"/>
              </a:rPr>
              <a:t/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rgbClr val="474747"/>
                </a:solidFill>
                <a:latin typeface="Monotype Corsiva" panose="03010101010201010101" pitchFamily="66" charset="0"/>
              </a:rPr>
              <a:t>Цифры быстро сосчитает,</a:t>
            </a:r>
            <a:r>
              <a:rPr lang="ru-RU" sz="2800" dirty="0">
                <a:latin typeface="Monotype Corsiva" panose="03010101010201010101" pitchFamily="66" charset="0"/>
              </a:rPr>
              <a:t/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rgbClr val="474747"/>
                </a:solidFill>
                <a:latin typeface="Monotype Corsiva" panose="03010101010201010101" pitchFamily="66" charset="0"/>
              </a:rPr>
              <a:t>Здесь расход, а здесь приход —</a:t>
            </a:r>
            <a:r>
              <a:rPr lang="ru-RU" sz="2800" dirty="0">
                <a:latin typeface="Monotype Corsiva" panose="03010101010201010101" pitchFamily="66" charset="0"/>
              </a:rPr>
              <a:t/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solidFill>
                  <a:srgbClr val="474747"/>
                </a:solidFill>
                <a:latin typeface="Monotype Corsiva" panose="03010101010201010101" pitchFamily="66" charset="0"/>
              </a:rPr>
              <a:t>Ничего не пропадёт</a:t>
            </a:r>
            <a:r>
              <a:rPr lang="ru-RU" sz="2400" dirty="0">
                <a:solidFill>
                  <a:srgbClr val="474747"/>
                </a:solidFill>
                <a:latin typeface="Monotype Corsiva" panose="03010101010201010101" pitchFamily="66" charset="0"/>
              </a:rPr>
              <a:t>!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51512" y="3182491"/>
            <a:ext cx="4110682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Главный бухгалтер </a:t>
            </a:r>
            <a:endParaRPr lang="ru-RU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Пайгармского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сельского поселения-</a:t>
            </a:r>
            <a:endParaRPr lang="ru-RU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 Мелякина Наталья Федоровна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3848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712968" cy="4419872"/>
          </a:xfrm>
        </p:spPr>
        <p:txBody>
          <a:bodyPr/>
          <a:lstStyle/>
          <a:p>
            <a:pPr algn="just"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2132856"/>
            <a:ext cx="3384376" cy="144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251520" y="188640"/>
            <a:ext cx="8542842" cy="4968552"/>
          </a:xfrm>
          <a:prstGeom prst="horizont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ходе экскурсии мы пришли к выводу, что в нашем селе Пайгарма, к сожалению, уже нет таких профессий, как агроном и механизатор или, к примеру, ветеринар и доярка, так как нет сельскохозяйственных предприятий.         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Работоспособные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в основном работают в г. Рузаевка или в Рузаевском районе. Но есть и такие, кто остался работать в сельском поселении. Мы, конечно,  побывали не у всех в гостях, но твердо уверены, что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вы–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профессионалы своего дела!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99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8033546" cy="1470025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Все профессии нужны, </a:t>
            </a:r>
            <a:b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все профессии важны!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16832"/>
            <a:ext cx="4608512" cy="3996444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</a:rPr>
              <a:t>Прекрасных профессий на свете не счесть,</a:t>
            </a:r>
          </a:p>
          <a:p>
            <a:pPr algn="l"/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</a:rPr>
              <a:t>И каждой профессии – слава и честь!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627784" y="5301208"/>
            <a:ext cx="2592288" cy="1224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701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2016224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Спасибо за внимание!</a:t>
            </a:r>
            <a:endParaRPr lang="ru-RU" sz="54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02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8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529</Words>
  <Application>Microsoft Office PowerPoint</Application>
  <PresentationFormat>Экран (4:3)</PresentationFormat>
  <Paragraphs>112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Тема Office</vt:lpstr>
      <vt:lpstr>Специальное оформление</vt:lpstr>
      <vt:lpstr>1_Тема Office</vt:lpstr>
      <vt:lpstr>Все профессии нужны,  все профессии важны</vt:lpstr>
      <vt:lpstr>      Профессия- это основное занятие человека, его трудовая деятельность. Это вид труда, который требует от человека определенной подготовки.       Мы, учащиеся 5 класса, решили выяснить, какие профессии востребованы в нашем селе Пайгарма. У нас нет предприятий, заводов и фабрик, но все же есть люди, которые выбрали работу по душе и трудятся в сельском поселении. Это учителя, бухгалтеры, библиотекари, повара и многие другие представители рабочих профессий. Предлагаем отправиться с нами на экскурсию!</vt:lpstr>
      <vt:lpstr>МБОУ «Пайгармская СОШ»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Оператор газовой котельной                 Связист</vt:lpstr>
      <vt:lpstr>Преподаватель музыкальной школы</vt:lpstr>
      <vt:lpstr>Воспитатель детского сада</vt:lpstr>
      <vt:lpstr>Сельский библиотекарь  –                                       Сорокун Ольга Евгеньевна</vt:lpstr>
      <vt:lpstr>Сотрудники отделения почтовой связи</vt:lpstr>
      <vt:lpstr>Продавец</vt:lpstr>
      <vt:lpstr>         Фельдшер</vt:lpstr>
      <vt:lpstr>Бухгалтер</vt:lpstr>
      <vt:lpstr>      </vt:lpstr>
      <vt:lpstr>Все профессии нужны,  все профессии важны!</vt:lpstr>
      <vt:lpstr>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Admin</dc:creator>
  <cp:lastModifiedBy>Svetlana$Sergey</cp:lastModifiedBy>
  <cp:revision>59</cp:revision>
  <dcterms:created xsi:type="dcterms:W3CDTF">2011-11-28T19:44:49Z</dcterms:created>
  <dcterms:modified xsi:type="dcterms:W3CDTF">2021-01-31T13:08:04Z</dcterms:modified>
</cp:coreProperties>
</file>