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8" r:id="rId3"/>
    <p:sldId id="283" r:id="rId4"/>
    <p:sldId id="260" r:id="rId5"/>
    <p:sldId id="284" r:id="rId6"/>
    <p:sldId id="262" r:id="rId7"/>
    <p:sldId id="286" r:id="rId8"/>
    <p:sldId id="287" r:id="rId9"/>
    <p:sldId id="288" r:id="rId10"/>
    <p:sldId id="289" r:id="rId11"/>
    <p:sldId id="290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2" r:id="rId27"/>
    <p:sldId id="280" r:id="rId28"/>
    <p:sldId id="28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67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D71FA0-7287-476A-A142-B393F49FFF77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A1CE06-EE0C-430C-AF32-8DA0D1972B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292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5741A8-43FC-4D39-9BF5-A77AB9409C09}" type="slidenum">
              <a:rPr lang="ru-RU" altLang="ru-RU" smtClean="0"/>
              <a:pPr/>
              <a:t>8</a:t>
            </a:fld>
            <a:endParaRPr lang="ru-RU" altLang="ru-RU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8406" y="210289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32" name="Picture 8" descr="http://library.gimn172.kiev.ua/theme/css/images/rabota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48" y="548680"/>
            <a:ext cx="7227370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Блок-схема: альтернативный процесс 6"/>
          <p:cNvSpPr/>
          <p:nvPr userDrawn="1"/>
        </p:nvSpPr>
        <p:spPr>
          <a:xfrm>
            <a:off x="467544" y="260648"/>
            <a:ext cx="8208912" cy="6120680"/>
          </a:xfrm>
          <a:prstGeom prst="flowChartAlternateProcess">
            <a:avLst/>
          </a:pr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4" name="Picture 6" descr="http://900igr.net/up/datai/102758/0015-003-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695" y="3429000"/>
            <a:ext cx="3450879" cy="378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3456384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solidFill>
                  <a:srgbClr val="C00000"/>
                </a:solidFill>
                <a:latin typeface="Monotype Corsiva" pitchFamily="66" charset="0"/>
                <a:cs typeface="Arial" charset="0"/>
              </a:rPr>
              <a:t>The World  We Live In</a:t>
            </a:r>
            <a:endParaRPr lang="ru-RU" sz="66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endParaRPr lang="ru-RU" sz="1800" b="1" dirty="0" smtClean="0">
              <a:solidFill>
                <a:srgbClr val="7030A0"/>
              </a:solidFill>
            </a:endParaRPr>
          </a:p>
          <a:p>
            <a:pPr algn="l"/>
            <a:endParaRPr lang="ru-RU" sz="1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75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404664"/>
            <a:ext cx="7632848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Вопрос №1.</a:t>
            </a:r>
          </a:p>
          <a:p>
            <a:pPr algn="just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From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anywhere in the UK, you'll never be too far from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! No matter where you stand - you will never be further than 80 miles away from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buNone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What is it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ctr">
              <a:buNone/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Users\Домашний\Desktop\United_Kingdom_Politica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501008"/>
            <a:ext cx="2260228" cy="28610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703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"/>
          <p:cNvSpPr txBox="1">
            <a:spLocks noChangeArrowheads="1"/>
          </p:cNvSpPr>
          <p:nvPr/>
        </p:nvSpPr>
        <p:spPr bwMode="auto">
          <a:xfrm>
            <a:off x="1187624" y="980728"/>
            <a:ext cx="7096272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№2.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altLang="ru-RU" sz="4000" dirty="0" smtClean="0">
                <a:latin typeface="Constantia" pitchFamily="18" charset="0"/>
              </a:rPr>
              <a:t>It </a:t>
            </a:r>
            <a:r>
              <a:rPr lang="en-US" altLang="ru-RU" sz="4000" dirty="0">
                <a:latin typeface="Constantia" pitchFamily="18" charset="0"/>
              </a:rPr>
              <a:t>is a story about a boy who didn’t want to become </a:t>
            </a:r>
            <a:r>
              <a:rPr lang="en-US" altLang="ru-RU" sz="4000" dirty="0" smtClean="0">
                <a:latin typeface="Constantia" pitchFamily="18" charset="0"/>
              </a:rPr>
              <a:t>a grown </a:t>
            </a:r>
            <a:r>
              <a:rPr lang="en-US" altLang="ru-RU" sz="4000" dirty="0">
                <a:latin typeface="Constantia" pitchFamily="18" charset="0"/>
              </a:rPr>
              <a:t>up. He could fly and had a lot of adventures. </a:t>
            </a:r>
            <a:endParaRPr lang="ru-RU" altLang="ru-RU" sz="4000" dirty="0" smtClean="0">
              <a:latin typeface="Constantia" pitchFamily="18" charset="0"/>
            </a:endParaRPr>
          </a:p>
          <a:p>
            <a:pPr eaLnBrk="1" hangingPunct="1"/>
            <a:r>
              <a:rPr lang="en-US" altLang="ru-RU" sz="4000" b="1" dirty="0" smtClean="0">
                <a:latin typeface="Constantia" pitchFamily="18" charset="0"/>
              </a:rPr>
              <a:t>Who </a:t>
            </a:r>
            <a:r>
              <a:rPr lang="en-US" altLang="ru-RU" sz="4000" b="1" dirty="0" smtClean="0">
                <a:latin typeface="Constantia" pitchFamily="18" charset="0"/>
              </a:rPr>
              <a:t>is he?</a:t>
            </a:r>
            <a:endParaRPr lang="en-US" altLang="ru-RU" sz="4000" b="1" dirty="0">
              <a:latin typeface="Constantia" pitchFamily="18" charset="0"/>
            </a:endParaRPr>
          </a:p>
          <a:p>
            <a:pPr eaLnBrk="1" hangingPunct="1"/>
            <a:endParaRPr lang="ru-RU" altLang="ru-RU" sz="3200" dirty="0">
              <a:latin typeface="Constanti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5786" y="785794"/>
            <a:ext cx="7632848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№3.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There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were more than 30 dogs during the years of the reign (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правление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) of Queen Elizabeth II. </a:t>
            </a:r>
          </a:p>
          <a:p>
            <a:pPr algn="just">
              <a:buNone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What is the breed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(порода)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of her dogs?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Домашний\Desktop\корг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789040"/>
            <a:ext cx="1961482" cy="25131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703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214290"/>
            <a:ext cx="6715172" cy="4525963"/>
          </a:xfrm>
        </p:spPr>
        <p:txBody>
          <a:bodyPr/>
          <a:lstStyle/>
          <a:p>
            <a:pPr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№4.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400" b="1" i="1" dirty="0" smtClean="0"/>
              <a:t>Match </a:t>
            </a:r>
            <a:r>
              <a:rPr lang="en-US" sz="2400" b="1" i="1" dirty="0" smtClean="0"/>
              <a:t>the countries and their flags</a:t>
            </a:r>
          </a:p>
          <a:p>
            <a:endParaRPr lang="en-US" sz="300" b="1" dirty="0" smtClean="0"/>
          </a:p>
          <a:p>
            <a:pPr>
              <a:buAutoNum type="arabicParenR"/>
            </a:pPr>
            <a:r>
              <a:rPr lang="en-US" sz="2000" b="1" dirty="0" smtClean="0"/>
              <a:t>The United States of America</a:t>
            </a:r>
          </a:p>
          <a:p>
            <a:pPr>
              <a:buAutoNum type="arabicParenR"/>
            </a:pPr>
            <a:r>
              <a:rPr lang="en-US" sz="2000" b="1" dirty="0" smtClean="0"/>
              <a:t>The United Kingdom </a:t>
            </a:r>
          </a:p>
          <a:p>
            <a:pPr>
              <a:buAutoNum type="arabicParenR"/>
            </a:pPr>
            <a:r>
              <a:rPr lang="en-US" sz="2000" b="1" dirty="0" smtClean="0"/>
              <a:t>Australia</a:t>
            </a:r>
          </a:p>
          <a:p>
            <a:pPr>
              <a:buAutoNum type="arabicParenR"/>
            </a:pPr>
            <a:r>
              <a:rPr lang="en-US" sz="2000" b="1" dirty="0" smtClean="0"/>
              <a:t>New Zealand</a:t>
            </a:r>
          </a:p>
          <a:p>
            <a:pPr>
              <a:buAutoNum type="arabicParenR"/>
            </a:pPr>
            <a:r>
              <a:rPr lang="en-US" sz="2000" b="1" dirty="0" smtClean="0"/>
              <a:t>Canada</a:t>
            </a:r>
          </a:p>
          <a:p>
            <a:endParaRPr lang="ru-RU" dirty="0"/>
          </a:p>
        </p:txBody>
      </p:sp>
      <p:grpSp>
        <p:nvGrpSpPr>
          <p:cNvPr id="33" name="Группа 32"/>
          <p:cNvGrpSpPr/>
          <p:nvPr/>
        </p:nvGrpSpPr>
        <p:grpSpPr>
          <a:xfrm>
            <a:off x="428596" y="2928934"/>
            <a:ext cx="8001056" cy="3386150"/>
            <a:chOff x="285720" y="3000372"/>
            <a:chExt cx="8001056" cy="3386150"/>
          </a:xfrm>
        </p:grpSpPr>
        <p:sp>
          <p:nvSpPr>
            <p:cNvPr id="34" name="TextBox 33"/>
            <p:cNvSpPr txBox="1"/>
            <p:nvPr/>
          </p:nvSpPr>
          <p:spPr>
            <a:xfrm>
              <a:off x="357158" y="3071810"/>
              <a:ext cx="5652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/>
                <a:t>A)</a:t>
              </a:r>
              <a:endParaRPr lang="ru-RU" sz="2400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85720" y="4929198"/>
              <a:ext cx="4748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D)</a:t>
              </a:r>
              <a:endParaRPr lang="ru-RU" sz="2400" b="1" dirty="0"/>
            </a:p>
          </p:txBody>
        </p:sp>
        <p:grpSp>
          <p:nvGrpSpPr>
            <p:cNvPr id="36" name="Группа 14"/>
            <p:cNvGrpSpPr/>
            <p:nvPr/>
          </p:nvGrpSpPr>
          <p:grpSpPr>
            <a:xfrm>
              <a:off x="785786" y="3000372"/>
              <a:ext cx="7500990" cy="3386150"/>
              <a:chOff x="571472" y="3000372"/>
              <a:chExt cx="7500990" cy="3386150"/>
            </a:xfrm>
          </p:grpSpPr>
          <p:pic>
            <p:nvPicPr>
              <p:cNvPr id="37" name="Рисунок 3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1472" y="4929198"/>
                <a:ext cx="1836055" cy="1309686"/>
              </a:xfrm>
              <a:prstGeom prst="rect">
                <a:avLst/>
              </a:prstGeom>
            </p:spPr>
          </p:pic>
          <p:pic>
            <p:nvPicPr>
              <p:cNvPr id="38" name="Рисунок 3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43636" y="3101286"/>
                <a:ext cx="1928826" cy="1362332"/>
              </a:xfrm>
              <a:prstGeom prst="rect">
                <a:avLst/>
              </a:prstGeom>
            </p:spPr>
          </p:pic>
          <p:pic>
            <p:nvPicPr>
              <p:cNvPr id="39" name="Рисунок 3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00430" y="4929198"/>
                <a:ext cx="1945267" cy="1457324"/>
              </a:xfrm>
              <a:prstGeom prst="rect">
                <a:avLst/>
              </a:prstGeom>
            </p:spPr>
          </p:pic>
          <p:grpSp>
            <p:nvGrpSpPr>
              <p:cNvPr id="40" name="Группа 13"/>
              <p:cNvGrpSpPr/>
              <p:nvPr/>
            </p:nvGrpSpPr>
            <p:grpSpPr>
              <a:xfrm>
                <a:off x="714348" y="3000372"/>
                <a:ext cx="5159260" cy="2390491"/>
                <a:chOff x="714348" y="3000372"/>
                <a:chExt cx="5159260" cy="2390491"/>
              </a:xfrm>
            </p:grpSpPr>
            <p:pic>
              <p:nvPicPr>
                <p:cNvPr id="41" name="Рисунок 4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9402" b="11282"/>
                <a:stretch>
                  <a:fillRect/>
                </a:stretch>
              </p:blipFill>
              <p:spPr>
                <a:xfrm>
                  <a:off x="3500430" y="3093899"/>
                  <a:ext cx="2000264" cy="1391446"/>
                </a:xfrm>
                <a:prstGeom prst="rect">
                  <a:avLst/>
                </a:prstGeom>
              </p:spPr>
            </p:pic>
            <p:pic>
              <p:nvPicPr>
                <p:cNvPr id="42" name="Рисунок 1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14348" y="3071810"/>
                  <a:ext cx="1675968" cy="1343846"/>
                </a:xfrm>
                <a:prstGeom prst="rect">
                  <a:avLst/>
                </a:prstGeom>
              </p:spPr>
            </p:pic>
            <p:sp>
              <p:nvSpPr>
                <p:cNvPr id="43" name="TextBox 9"/>
                <p:cNvSpPr txBox="1"/>
                <p:nvPr/>
              </p:nvSpPr>
              <p:spPr>
                <a:xfrm>
                  <a:off x="3001618" y="3008244"/>
                  <a:ext cx="453970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ru-RU" sz="2400" b="1" dirty="0" smtClean="0"/>
                    <a:t>В</a:t>
                  </a:r>
                  <a:r>
                    <a:rPr lang="en-US" sz="2400" b="1" dirty="0" smtClean="0"/>
                    <a:t>)</a:t>
                  </a:r>
                  <a:endParaRPr lang="ru-RU" sz="2400" b="1" dirty="0"/>
                </a:p>
              </p:txBody>
            </p:sp>
            <p:sp>
              <p:nvSpPr>
                <p:cNvPr id="44" name="TextBox 10"/>
                <p:cNvSpPr txBox="1"/>
                <p:nvPr/>
              </p:nvSpPr>
              <p:spPr>
                <a:xfrm>
                  <a:off x="5429256" y="3000372"/>
                  <a:ext cx="44435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ru-RU" sz="2400" b="1" dirty="0" smtClean="0"/>
                    <a:t>С</a:t>
                  </a:r>
                  <a:r>
                    <a:rPr lang="en-US" sz="2400" b="1" dirty="0" smtClean="0"/>
                    <a:t>)</a:t>
                  </a:r>
                  <a:endParaRPr lang="ru-RU" sz="2400" b="1" dirty="0"/>
                </a:p>
              </p:txBody>
            </p:sp>
            <p:sp>
              <p:nvSpPr>
                <p:cNvPr id="45" name="TextBox 11"/>
                <p:cNvSpPr txBox="1"/>
                <p:nvPr/>
              </p:nvSpPr>
              <p:spPr>
                <a:xfrm>
                  <a:off x="3000364" y="4929198"/>
                  <a:ext cx="431528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400" b="1" dirty="0" smtClean="0"/>
                    <a:t>E)</a:t>
                  </a:r>
                  <a:endParaRPr lang="ru-RU" sz="2400" b="1" dirty="0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921148"/>
            <a:ext cx="7632848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№5.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was the official language of England from 1066 to 1362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pic>
        <p:nvPicPr>
          <p:cNvPr id="4098" name="Picture 2" descr="C:\Users\Домашний\Desktop\французски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140968"/>
            <a:ext cx="3797208" cy="25327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703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1058933" y="548680"/>
            <a:ext cx="689744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№6.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part of Great Britain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famous lake Loch Ness situated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7" name="Picture 2" descr="Loch Nes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5656" y="2708920"/>
            <a:ext cx="4929222" cy="3351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b="1" dirty="0" smtClean="0">
              <a:solidFill>
                <a:srgbClr val="FFFF00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b="1" dirty="0" smtClean="0">
              <a:solidFill>
                <a:srgbClr val="FFFF00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b="1" dirty="0" smtClean="0">
              <a:solidFill>
                <a:srgbClr val="FFFF00"/>
              </a:solidFill>
            </a:endParaRPr>
          </a:p>
        </p:txBody>
      </p:sp>
      <p:sp>
        <p:nvSpPr>
          <p:cNvPr id="18437" name="Text Box 9"/>
          <p:cNvSpPr txBox="1">
            <a:spLocks noChangeArrowheads="1"/>
          </p:cNvSpPr>
          <p:nvPr/>
        </p:nvSpPr>
        <p:spPr bwMode="auto">
          <a:xfrm>
            <a:off x="1692275" y="2781300"/>
            <a:ext cx="172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altLang="ru-RU"/>
          </a:p>
        </p:txBody>
      </p:sp>
      <p:sp>
        <p:nvSpPr>
          <p:cNvPr id="18439" name="Text Box 11"/>
          <p:cNvSpPr txBox="1">
            <a:spLocks noChangeArrowheads="1"/>
          </p:cNvSpPr>
          <p:nvPr/>
        </p:nvSpPr>
        <p:spPr bwMode="auto">
          <a:xfrm>
            <a:off x="785786" y="500042"/>
            <a:ext cx="756126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№7.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n-US" altLang="ru-RU" sz="4000" b="1" dirty="0" smtClean="0"/>
              <a:t>Who </a:t>
            </a:r>
            <a:r>
              <a:rPr lang="en-US" altLang="ru-RU" sz="4000" b="1" dirty="0" smtClean="0"/>
              <a:t>were </a:t>
            </a:r>
            <a:r>
              <a:rPr lang="en-US" altLang="ru-RU" sz="4000" b="1" dirty="0" smtClean="0"/>
              <a:t>the </a:t>
            </a:r>
            <a:r>
              <a:rPr lang="en-US" altLang="ru-RU" sz="4000" b="1" dirty="0"/>
              <a:t>most </a:t>
            </a:r>
            <a:r>
              <a:rPr lang="en-US" altLang="ru-RU" sz="4000" b="1" dirty="0" smtClean="0"/>
              <a:t>famous</a:t>
            </a:r>
            <a:r>
              <a:rPr lang="ru-RU" altLang="ru-RU" sz="4000" b="1" dirty="0" smtClean="0"/>
              <a:t> </a:t>
            </a:r>
            <a:r>
              <a:rPr lang="en-US" altLang="ru-RU" sz="4000" b="1" dirty="0" smtClean="0"/>
              <a:t>detectives of </a:t>
            </a:r>
            <a:r>
              <a:rPr lang="en-US" altLang="ru-RU" sz="4000" b="1" dirty="0"/>
              <a:t>Agatha </a:t>
            </a:r>
            <a:r>
              <a:rPr lang="en-US" altLang="ru-RU" sz="4000" b="1" dirty="0" smtClean="0"/>
              <a:t>Christy’s stories?</a:t>
            </a:r>
            <a:endParaRPr lang="ru-RU" altLang="ru-RU" sz="4000" b="1" dirty="0"/>
          </a:p>
        </p:txBody>
      </p:sp>
      <p:pic>
        <p:nvPicPr>
          <p:cNvPr id="5122" name="Picture 2" descr="https://www.thoughtco.com/thmb/-WMe3qz6C1O_QCLZXB2whSMwDkM=/2199x1466/filters:fill(auto,1)/GettyImages-613508046-16dcb381d61e41ac82cee3a13861884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9932" y="3447281"/>
            <a:ext cx="4179086" cy="27860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5" y="500042"/>
            <a:ext cx="688597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№8.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 smtClean="0"/>
          </a:p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second most common language in the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USA?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2924944"/>
            <a:ext cx="4149104" cy="334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67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71480"/>
            <a:ext cx="657970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capital of Australia is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</a:t>
            </a:r>
          </a:p>
          <a:p>
            <a:endParaRPr lang="en-US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(A) Canberra.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(B) Melbourne.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(C) Sydney.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(D) Brisbane.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571480"/>
            <a:ext cx="3042607" cy="27018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3357562"/>
            <a:ext cx="4000495" cy="26865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3357562"/>
            <a:ext cx="3183025" cy="260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39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548680"/>
            <a:ext cx="703551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/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Statue of Liberty was made in __________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(A) the USA.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(B) Britain.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(C) France.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(D) Germany.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3140968"/>
            <a:ext cx="4231825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03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5786" y="571480"/>
            <a:ext cx="7632848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is the official London home of the British monarch (king or queen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 It is the oldest royal residence in the world that is still being used by the royal family. 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Домашний\Desktop\дворец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4077072"/>
            <a:ext cx="3250332" cy="23077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703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404664"/>
            <a:ext cx="7632848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B&amp;B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is the abbreviation of the hotel where you can spend the night and eat something in the morning.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What is the full name of this hotel?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Домашний\Desktop\bb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645024"/>
            <a:ext cx="4011119" cy="26675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703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508422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/>
              <a:t>People </a:t>
            </a:r>
            <a:r>
              <a:rPr lang="en-US" dirty="0" smtClean="0"/>
              <a:t>come to this place to speak about everything and discuss any problem. This place is called “Speaker’s corner”. </a:t>
            </a:r>
          </a:p>
          <a:p>
            <a:pPr>
              <a:buNone/>
            </a:pPr>
            <a:r>
              <a:rPr lang="en-US" b="1" dirty="0" smtClean="0"/>
              <a:t>Where is it situated?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3356992"/>
            <a:ext cx="3888432" cy="29163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764704"/>
            <a:ext cx="7725544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4400" dirty="0" smtClean="0"/>
              <a:t>They </a:t>
            </a:r>
            <a:r>
              <a:rPr lang="en-US" sz="4400" dirty="0" smtClean="0"/>
              <a:t>call it “Stars and stripes” in the USA. </a:t>
            </a:r>
          </a:p>
          <a:p>
            <a:pPr>
              <a:buNone/>
            </a:pPr>
            <a:r>
              <a:rPr lang="en-US" sz="4400" dirty="0" smtClean="0"/>
              <a:t>Its official day is June 14.</a:t>
            </a:r>
          </a:p>
          <a:p>
            <a:pPr>
              <a:buNone/>
            </a:pPr>
            <a:r>
              <a:rPr lang="en-US" sz="4400" b="1" dirty="0" smtClean="0"/>
              <a:t>What is it?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548680"/>
            <a:ext cx="7499176" cy="4525963"/>
          </a:xfrm>
        </p:spPr>
        <p:txBody>
          <a:bodyPr/>
          <a:lstStyle/>
          <a:p>
            <a:pPr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/>
              <a:t>You </a:t>
            </a:r>
            <a:r>
              <a:rPr lang="en-US" dirty="0" smtClean="0"/>
              <a:t>know that the skirt is called “kilt” in Scotland. </a:t>
            </a:r>
          </a:p>
          <a:p>
            <a:pPr>
              <a:buNone/>
            </a:pPr>
            <a:r>
              <a:rPr lang="en-US" b="1" dirty="0" smtClean="0"/>
              <a:t>What is “tartan”?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8795" y="2996952"/>
            <a:ext cx="2476753" cy="32503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692696"/>
            <a:ext cx="7427168" cy="4525963"/>
          </a:xfrm>
        </p:spPr>
        <p:txBody>
          <a:bodyPr/>
          <a:lstStyle/>
          <a:p>
            <a:pPr algn="ctr">
              <a:buNone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4400" dirty="0" smtClean="0"/>
              <a:t>In </a:t>
            </a:r>
            <a:r>
              <a:rPr lang="en-US" sz="4400" dirty="0" smtClean="0"/>
              <a:t>Russian this vehicle is called “</a:t>
            </a:r>
            <a:r>
              <a:rPr lang="ru-RU" sz="4400" dirty="0" smtClean="0"/>
              <a:t>двойная палуба</a:t>
            </a:r>
            <a:r>
              <a:rPr lang="en-US" sz="4400" dirty="0" smtClean="0"/>
              <a:t>”. </a:t>
            </a:r>
          </a:p>
          <a:p>
            <a:pPr>
              <a:buNone/>
            </a:pPr>
            <a:r>
              <a:rPr lang="en-US" sz="4400" dirty="0" smtClean="0"/>
              <a:t>Name it in English.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261773"/>
            <a:ext cx="7643192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/>
              <a:t>Lemon </a:t>
            </a:r>
            <a:r>
              <a:rPr lang="en-US" dirty="0" smtClean="0"/>
              <a:t>– </a:t>
            </a:r>
            <a:r>
              <a:rPr lang="ru-RU" dirty="0" smtClean="0"/>
              <a:t>лимон,</a:t>
            </a:r>
            <a:endParaRPr lang="en-US" dirty="0" smtClean="0"/>
          </a:p>
          <a:p>
            <a:r>
              <a:rPr lang="en-US" dirty="0" smtClean="0"/>
              <a:t>Bank – </a:t>
            </a:r>
            <a:r>
              <a:rPr lang="ru-RU" dirty="0" smtClean="0"/>
              <a:t>банк,</a:t>
            </a:r>
          </a:p>
          <a:p>
            <a:r>
              <a:rPr lang="en-US" dirty="0" smtClean="0"/>
              <a:t>Orange – </a:t>
            </a:r>
            <a:r>
              <a:rPr lang="ru-RU" dirty="0" smtClean="0"/>
              <a:t>оранжевый,</a:t>
            </a:r>
            <a:endParaRPr lang="en-US" dirty="0" smtClean="0"/>
          </a:p>
          <a:p>
            <a:r>
              <a:rPr lang="en-US" dirty="0" smtClean="0"/>
              <a:t>Alphabet </a:t>
            </a:r>
            <a:r>
              <a:rPr lang="ru-RU" dirty="0" smtClean="0"/>
              <a:t>– алфавит,</a:t>
            </a:r>
          </a:p>
          <a:p>
            <a:r>
              <a:rPr lang="en-US" dirty="0" smtClean="0"/>
              <a:t>Intelligent - </a:t>
            </a:r>
            <a:r>
              <a:rPr lang="en-US" dirty="0" smtClean="0"/>
              <a:t>? 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3933056"/>
            <a:ext cx="3616856" cy="27126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620688"/>
            <a:ext cx="7499176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can be red, yellow, black and green. 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can be in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liquid and dry form. The English love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very much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What is it?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47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476672"/>
            <a:ext cx="7974058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№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black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ravens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living in the Tower represent the prosperity of Britain. 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How 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ravens should 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live in the Tower, according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legend?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645024"/>
            <a:ext cx="4181125" cy="2550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105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1472" y="57148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first glasses with painted glasses - yellow and green - appeared in the middle of the nineteenth century in England. 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They 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protected the eyes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from…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789040"/>
            <a:ext cx="4030588" cy="244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703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836712"/>
            <a:ext cx="7643192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Who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is the 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most famous traveler in England?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480" y="3000372"/>
            <a:ext cx="2075880" cy="32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679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404664"/>
            <a:ext cx="7456912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is often the main character of commercials of American food companies in the cold season.</a:t>
            </a:r>
          </a:p>
          <a:p>
            <a:pPr marL="0" indent="0">
              <a:buNone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Who 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is he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indent="0">
              <a:buNone/>
            </a:pP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3440369"/>
            <a:ext cx="3979143" cy="298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90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364147"/>
            <a:ext cx="7643192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23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/>
              <a:t>People </a:t>
            </a:r>
            <a:r>
              <a:rPr lang="en-US" dirty="0" smtClean="0"/>
              <a:t>always lose </a:t>
            </a:r>
            <a:r>
              <a:rPr lang="en-US" b="1" dirty="0" smtClean="0"/>
              <a:t>this thing </a:t>
            </a:r>
            <a:r>
              <a:rPr lang="en-US" dirty="0" smtClean="0"/>
              <a:t>in the underground. According to the statistics they find nearly 80000 of </a:t>
            </a:r>
            <a:r>
              <a:rPr lang="en-US" b="1" dirty="0" smtClean="0"/>
              <a:t>it</a:t>
            </a:r>
            <a:r>
              <a:rPr lang="en-US" dirty="0" smtClean="0"/>
              <a:t> annually. </a:t>
            </a:r>
          </a:p>
          <a:p>
            <a:pPr marL="0" indent="0">
              <a:buNone/>
            </a:pPr>
            <a:r>
              <a:rPr lang="en-US" b="1" dirty="0" smtClean="0"/>
              <a:t>What is it?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3284984"/>
            <a:ext cx="5095504" cy="286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6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548680"/>
            <a:ext cx="6336704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24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/>
              <a:t>This </a:t>
            </a:r>
            <a:r>
              <a:rPr lang="en-US" dirty="0" smtClean="0"/>
              <a:t>unusual profession is called </a:t>
            </a:r>
            <a:r>
              <a:rPr lang="en-US" b="1" dirty="0" smtClean="0"/>
              <a:t>“waiter in …” </a:t>
            </a:r>
            <a:r>
              <a:rPr lang="en-US" dirty="0" smtClean="0"/>
              <a:t>and is paid up to 20$ per 1 hour.</a:t>
            </a:r>
          </a:p>
          <a:p>
            <a:pPr marL="0" indent="0">
              <a:buNone/>
            </a:pPr>
            <a:r>
              <a:rPr lang="en-US" dirty="0" smtClean="0"/>
              <a:t>Name this profession.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3284984"/>
            <a:ext cx="4104456" cy="3040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46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980728"/>
            <a:ext cx="77152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25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/>
              <a:t>What </a:t>
            </a:r>
            <a:r>
              <a:rPr lang="en-US" dirty="0" smtClean="0"/>
              <a:t>does the abbreviation </a:t>
            </a:r>
            <a:r>
              <a:rPr lang="en-US" b="1" dirty="0" smtClean="0"/>
              <a:t>“TGIF” </a:t>
            </a:r>
            <a:r>
              <a:rPr lang="en-US" dirty="0" smtClean="0"/>
              <a:t>mean?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2636912"/>
            <a:ext cx="4563591" cy="303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91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47609" y="836712"/>
            <a:ext cx="6392743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26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Name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moto of the USA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It is on the banknote.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2780928"/>
            <a:ext cx="5737210" cy="242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12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476672"/>
            <a:ext cx="6563072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Вопрос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27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fruit and bird is famous in New Zealand. </a:t>
            </a:r>
          </a:p>
          <a:p>
            <a:pPr marL="0" indent="0">
              <a:buNone/>
            </a:pP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is it?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924944"/>
            <a:ext cx="4382260" cy="3286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66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723</Words>
  <Application>Microsoft Office PowerPoint</Application>
  <PresentationFormat>Экран (4:3)</PresentationFormat>
  <Paragraphs>100</Paragraphs>
  <Slides>28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Arial</vt:lpstr>
      <vt:lpstr>Calibri</vt:lpstr>
      <vt:lpstr>Constantia</vt:lpstr>
      <vt:lpstr>Monotype Corsiva</vt:lpstr>
      <vt:lpstr>Times New Roman</vt:lpstr>
      <vt:lpstr>Wingdings</vt:lpstr>
      <vt:lpstr>Тема Office</vt:lpstr>
      <vt:lpstr>The World  We Live In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Виктория</cp:lastModifiedBy>
  <cp:revision>75</cp:revision>
  <dcterms:created xsi:type="dcterms:W3CDTF">2017-11-28T16:44:30Z</dcterms:created>
  <dcterms:modified xsi:type="dcterms:W3CDTF">2022-04-05T15:22:44Z</dcterms:modified>
</cp:coreProperties>
</file>