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4" r:id="rId1"/>
  </p:sldMasterIdLst>
  <p:sldIdLst>
    <p:sldId id="294" r:id="rId2"/>
    <p:sldId id="297" r:id="rId3"/>
    <p:sldId id="296" r:id="rId4"/>
    <p:sldId id="262" r:id="rId5"/>
    <p:sldId id="270" r:id="rId6"/>
    <p:sldId id="263" r:id="rId7"/>
    <p:sldId id="259" r:id="rId8"/>
    <p:sldId id="260" r:id="rId9"/>
    <p:sldId id="276" r:id="rId10"/>
    <p:sldId id="285" r:id="rId11"/>
    <p:sldId id="264" r:id="rId12"/>
    <p:sldId id="284" r:id="rId13"/>
    <p:sldId id="265" r:id="rId14"/>
    <p:sldId id="277" r:id="rId15"/>
    <p:sldId id="266" r:id="rId16"/>
    <p:sldId id="267" r:id="rId17"/>
    <p:sldId id="275" r:id="rId18"/>
    <p:sldId id="269" r:id="rId19"/>
    <p:sldId id="272" r:id="rId20"/>
    <p:sldId id="273" r:id="rId21"/>
    <p:sldId id="282" r:id="rId22"/>
    <p:sldId id="288" r:id="rId23"/>
    <p:sldId id="289" r:id="rId24"/>
    <p:sldId id="291" r:id="rId25"/>
    <p:sldId id="292" r:id="rId2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5454"/>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0" d="100"/>
          <a:sy n="80" d="100"/>
        </p:scale>
        <p:origin x="-1445"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041FF0E5-110F-4590-A716-9D6186FDEBF5}" type="datetimeFigureOut">
              <a:rPr lang="ru-RU"/>
              <a:pPr>
                <a:defRPr/>
              </a:pPr>
              <a:t>11.03.2025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5A599C9-3897-4C4A-ACB9-9993E1C2C28E}"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C5090D39-7464-4F5E-813C-4B4171BD857D}" type="datetimeFigureOut">
              <a:rPr lang="ru-RU"/>
              <a:pPr>
                <a:defRPr/>
              </a:pPr>
              <a:t>11.03.2025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9413898-AE43-48A6-B708-D78A917CC233}"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D932297D-84C0-44E8-95F5-F5051AC493ED}" type="datetimeFigureOut">
              <a:rPr lang="ru-RU"/>
              <a:pPr>
                <a:defRPr/>
              </a:pPr>
              <a:t>11.03.2025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961EDCA-8039-46CB-8DC1-46EBDCDD3509}"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C441A3D0-DBAE-402B-8695-01061AE0DA60}" type="datetimeFigureOut">
              <a:rPr lang="ru-RU"/>
              <a:pPr>
                <a:defRPr/>
              </a:pPr>
              <a:t>11.03.2025</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A9C6ED12-F624-4860-B3A9-C09D26E8C2C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77B799F4-8563-47A2-A828-DD821C40DFC2}" type="datetimeFigureOut">
              <a:rPr lang="ru-RU"/>
              <a:pPr>
                <a:defRPr/>
              </a:pPr>
              <a:t>11.03.2025</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41F35179-F26F-47D2-B633-7D49081BA46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7D2D19A6-545A-4429-93A5-30F851720989}" type="datetimeFigureOut">
              <a:rPr lang="ru-RU"/>
              <a:pPr>
                <a:defRPr/>
              </a:pPr>
              <a:t>11.03.2025</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BFE312B1-8A96-45F3-A784-C6175266F37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7DFF64B7-E59F-4E27-9145-4CF0B8A168C9}" type="datetimeFigureOut">
              <a:rPr lang="ru-RU"/>
              <a:pPr>
                <a:defRPr/>
              </a:pPr>
              <a:t>11.03.2025</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43D2AB64-96A0-4D75-A0D7-8D75F3170C41}"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FB4C3E2-C2F8-446E-9D5C-3C175BD25DC3}" type="datetimeFigureOut">
              <a:rPr lang="ru-RU"/>
              <a:pPr>
                <a:defRPr/>
              </a:pPr>
              <a:t>11.03.2025</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E991F0E-FAB6-4A20-8436-2D707E1FBE92}"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FC416E72-5320-4808-8E63-5034FD272666}" type="datetimeFigureOut">
              <a:rPr lang="ru-RU"/>
              <a:pPr>
                <a:defRPr/>
              </a:pPr>
              <a:t>11.03.2025</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306AA3A-1A85-4C65-9EB4-1FDD32A9EED6}"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E7BF92E-CA95-4BDF-90D5-0163E884466A}" type="datetimeFigureOut">
              <a:rPr lang="ru-RU"/>
              <a:pPr>
                <a:defRPr/>
              </a:pPr>
              <a:t>11.03.2025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01D9FC1-542B-411D-B91F-41FBBC6C2B77}"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6B0E8907-9AF3-48CB-A207-2C725057A9EB}" type="datetimeFigureOut">
              <a:rPr lang="ru-RU"/>
              <a:pPr>
                <a:defRPr/>
              </a:pPr>
              <a:t>11.03.2025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F094285-2C88-42E7-B498-111233BDA54A}"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D592BF7D-6446-43B8-985D-3F3AFA235F14}" type="datetimeFigureOut">
              <a:rPr lang="ru-RU"/>
              <a:pPr>
                <a:defRPr/>
              </a:pPr>
              <a:t>11.03.2025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CE0155A0-A16B-4065-AE7C-D8A2D2ED9DD5}"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descr="C:\Users\nadya\Pictures\koliuchaia-provoloka-15.jpg"/>
          <p:cNvPicPr>
            <a:picLocks noChangeArrowheads="1"/>
          </p:cNvPicPr>
          <p:nvPr/>
        </p:nvPicPr>
        <p:blipFill>
          <a:blip r:embed="rId2">
            <a:lum contrast="-44000"/>
          </a:blip>
          <a:srcRect/>
          <a:stretch>
            <a:fillRect/>
          </a:stretch>
        </p:blipFill>
        <p:spPr bwMode="auto">
          <a:xfrm>
            <a:off x="0" y="0"/>
            <a:ext cx="9144000" cy="6858000"/>
          </a:xfrm>
          <a:prstGeom prst="rect">
            <a:avLst/>
          </a:prstGeom>
          <a:noFill/>
          <a:ln w="9525">
            <a:noFill/>
            <a:miter lim="800000"/>
            <a:headEnd/>
            <a:tailEnd/>
          </a:ln>
        </p:spPr>
      </p:pic>
      <p:sp>
        <p:nvSpPr>
          <p:cNvPr id="2051" name="AutoShape 2" descr="C:\Users\nadya\AppData\Local\Temp\{9C65F5B0-14DC-49B6-9150-4C712C8CC5DE}.tmp"/>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sp>
        <p:nvSpPr>
          <p:cNvPr id="6" name="Заголовок 1"/>
          <p:cNvSpPr>
            <a:spLocks noGrp="1"/>
          </p:cNvSpPr>
          <p:nvPr>
            <p:ph type="ctrTitle"/>
          </p:nvPr>
        </p:nvSpPr>
        <p:spPr>
          <a:xfrm>
            <a:off x="0" y="2071688"/>
            <a:ext cx="6715125" cy="1714500"/>
          </a:xfrm>
        </p:spPr>
        <p:txBody>
          <a:bodyPr rtlCol="0">
            <a:noAutofit/>
          </a:bodyPr>
          <a:lstStyle/>
          <a:p>
            <a:pPr fontAlgn="auto">
              <a:spcAft>
                <a:spcPts val="0"/>
              </a:spcAft>
              <a:defRPr/>
            </a:pPr>
            <a:r>
              <a:rPr lang="ru-RU" sz="66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«В памяти живы…» </a:t>
            </a:r>
          </a:p>
        </p:txBody>
      </p:sp>
      <p:sp>
        <p:nvSpPr>
          <p:cNvPr id="7" name="Подзаголовок 2"/>
          <p:cNvSpPr>
            <a:spLocks noGrp="1"/>
          </p:cNvSpPr>
          <p:nvPr>
            <p:ph type="subTitle" idx="1"/>
          </p:nvPr>
        </p:nvSpPr>
        <p:spPr>
          <a:xfrm>
            <a:off x="0" y="4214818"/>
            <a:ext cx="6858000" cy="642938"/>
          </a:xfrm>
        </p:spPr>
        <p:txBody>
          <a:bodyPr rtlCol="0">
            <a:normAutofit fontScale="77500" lnSpcReduction="20000"/>
          </a:bodyPr>
          <a:lstStyle/>
          <a:p>
            <a:pPr fontAlgn="auto">
              <a:spcAft>
                <a:spcPts val="0"/>
              </a:spcAft>
              <a:buFont typeface="Arial" pitchFamily="34" charset="0"/>
              <a:buNone/>
              <a:defRPr/>
            </a:pPr>
            <a:r>
              <a:rPr lang="ru-RU" sz="3600" dirty="0" smtClean="0">
                <a:solidFill>
                  <a:srgbClr val="545454"/>
                </a:solidFill>
                <a:effectLst>
                  <a:outerShdw blurRad="38100" dist="38100" dir="2700000" algn="tl">
                    <a:srgbClr val="000000">
                      <a:alpha val="43137"/>
                    </a:srgbClr>
                  </a:outerShdw>
                </a:effectLst>
                <a:latin typeface="+mj-lt"/>
                <a:cs typeface="Times New Roman" pitchFamily="18" charset="0"/>
              </a:rPr>
              <a:t>Посвящается памяти узников концлагерей</a:t>
            </a:r>
          </a:p>
        </p:txBody>
      </p:sp>
      <p:sp>
        <p:nvSpPr>
          <p:cNvPr id="8" name="Заголовок 2"/>
          <p:cNvSpPr txBox="1">
            <a:spLocks/>
          </p:cNvSpPr>
          <p:nvPr/>
        </p:nvSpPr>
        <p:spPr>
          <a:xfrm>
            <a:off x="0" y="0"/>
            <a:ext cx="8501090" cy="1357298"/>
          </a:xfrm>
          <a:prstGeom prst="rect">
            <a:avLst/>
          </a:prstGeom>
        </p:spPr>
        <p:txBody>
          <a:bodyPr lIns="45720" tIns="0" rIns="45720" bIns="0" anchor="b">
            <a:scene3d>
              <a:camera prst="orthographicFront"/>
              <a:lightRig rig="soft" dir="t">
                <a:rot lat="0" lon="0" rev="17220000"/>
              </a:lightRig>
            </a:scene3d>
            <a:sp3d prstMaterial="softEdge">
              <a:bevelT w="38100" h="38100"/>
            </a:sp3d>
          </a:bodyPr>
          <a:lstStyle/>
          <a:p>
            <a:pPr algn="ctr" fontAlgn="auto">
              <a:spcAft>
                <a:spcPts val="0"/>
              </a:spcAft>
              <a:defRPr/>
            </a:pP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latin typeface="+mj-lt"/>
                <a:ea typeface="+mj-ea"/>
                <a:cs typeface="Times New Roman" pitchFamily="18" charset="0"/>
              </a:rPr>
              <a:t>К 80-летию Победы в Великой отечественной войне</a:t>
            </a:r>
          </a:p>
        </p:txBody>
      </p:sp>
      <p:sp>
        <p:nvSpPr>
          <p:cNvPr id="9" name="Подзаголовок 2"/>
          <p:cNvSpPr txBox="1">
            <a:spLocks/>
          </p:cNvSpPr>
          <p:nvPr/>
        </p:nvSpPr>
        <p:spPr bwMode="auto">
          <a:xfrm>
            <a:off x="0" y="1357298"/>
            <a:ext cx="6858000" cy="642938"/>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3600" b="0" i="0" u="none" strike="noStrike" kern="1200" cap="none" spc="0" normalizeH="0" baseline="0" noProof="0" dirty="0" smtClean="0">
                <a:ln>
                  <a:noFill/>
                </a:ln>
                <a:solidFill>
                  <a:srgbClr val="545454"/>
                </a:solidFill>
                <a:effectLst>
                  <a:outerShdw blurRad="38100" dist="38100" dir="2700000" algn="tl">
                    <a:srgbClr val="000000">
                      <a:alpha val="43137"/>
                    </a:srgbClr>
                  </a:outerShdw>
                </a:effectLst>
                <a:uLnTx/>
                <a:uFillTx/>
                <a:latin typeface="+mj-lt"/>
                <a:ea typeface="+mn-ea"/>
                <a:cs typeface="Times New Roman" pitchFamily="18" charset="0"/>
              </a:rPr>
              <a:t>Классный час на тему:</a:t>
            </a:r>
          </a:p>
        </p:txBody>
      </p:sp>
      <p:sp>
        <p:nvSpPr>
          <p:cNvPr id="11" name="Прямоугольник 10"/>
          <p:cNvSpPr/>
          <p:nvPr/>
        </p:nvSpPr>
        <p:spPr>
          <a:xfrm>
            <a:off x="0" y="5842337"/>
            <a:ext cx="7072330" cy="1015663"/>
          </a:xfrm>
          <a:prstGeom prst="rect">
            <a:avLst/>
          </a:prstGeom>
        </p:spPr>
        <p:txBody>
          <a:bodyPr wrap="square">
            <a:spAutoFit/>
          </a:bodyPr>
          <a:lstStyle/>
          <a:p>
            <a:r>
              <a:rPr lang="ru-RU" sz="2000" dirty="0" smtClean="0">
                <a:solidFill>
                  <a:schemeClr val="tx2">
                    <a:lumMod val="50000"/>
                  </a:schemeClr>
                </a:solidFill>
                <a:effectLst>
                  <a:outerShdw blurRad="38100" dist="38100" dir="2700000" algn="tl">
                    <a:srgbClr val="000000">
                      <a:alpha val="43137"/>
                    </a:srgbClr>
                  </a:outerShdw>
                </a:effectLst>
                <a:latin typeface="+mj-lt"/>
              </a:rPr>
              <a:t>Разработал: куратор группы С-124</a:t>
            </a:r>
          </a:p>
          <a:p>
            <a:r>
              <a:rPr lang="ru-RU" sz="2000" dirty="0" smtClean="0">
                <a:solidFill>
                  <a:schemeClr val="tx2">
                    <a:lumMod val="50000"/>
                  </a:schemeClr>
                </a:solidFill>
                <a:effectLst>
                  <a:outerShdw blurRad="38100" dist="38100" dir="2700000" algn="tl">
                    <a:srgbClr val="000000">
                      <a:alpha val="43137"/>
                    </a:srgbClr>
                  </a:outerShdw>
                </a:effectLst>
                <a:latin typeface="+mj-lt"/>
              </a:rPr>
              <a:t>ГАПОУ ВО «Владимирский строительный колледж»</a:t>
            </a:r>
          </a:p>
          <a:p>
            <a:r>
              <a:rPr lang="ru-RU" sz="2000" dirty="0" smtClean="0">
                <a:solidFill>
                  <a:schemeClr val="tx2">
                    <a:lumMod val="50000"/>
                  </a:schemeClr>
                </a:solidFill>
                <a:effectLst>
                  <a:outerShdw blurRad="38100" dist="38100" dir="2700000" algn="tl">
                    <a:srgbClr val="000000">
                      <a:alpha val="43137"/>
                    </a:srgbClr>
                  </a:outerShdw>
                </a:effectLst>
                <a:latin typeface="+mj-lt"/>
              </a:rPr>
              <a:t>Акимова Надежда Юрьевна</a:t>
            </a:r>
            <a:endParaRPr lang="ru-RU" sz="2000" dirty="0">
              <a:solidFill>
                <a:srgbClr val="FF0000"/>
              </a:solidFill>
              <a:effectLst>
                <a:outerShdw blurRad="38100" dist="38100" dir="2700000" algn="tl">
                  <a:srgbClr val="000000">
                    <a:alpha val="43137"/>
                  </a:srgbClr>
                </a:outerShdw>
              </a:effectLst>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0" y="0"/>
            <a:ext cx="2214549" cy="857232"/>
          </a:xfrm>
        </p:spPr>
        <p:txBody>
          <a:bodyPr rtlCol="0">
            <a:normAutofit/>
          </a:bodyPr>
          <a:lstStyle/>
          <a:p>
            <a:pPr fontAlgn="auto">
              <a:spcAft>
                <a:spcPts val="0"/>
              </a:spcAft>
              <a:defRPr/>
            </a:pP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ЦЕЛЬ: </a:t>
            </a:r>
          </a:p>
        </p:txBody>
      </p:sp>
      <p:sp>
        <p:nvSpPr>
          <p:cNvPr id="7" name="Прямоугольник 6"/>
          <p:cNvSpPr/>
          <p:nvPr/>
        </p:nvSpPr>
        <p:spPr>
          <a:xfrm>
            <a:off x="1785918" y="214290"/>
            <a:ext cx="7358082" cy="1815882"/>
          </a:xfrm>
          <a:prstGeom prst="rect">
            <a:avLst/>
          </a:prstGeom>
        </p:spPr>
        <p:txBody>
          <a:bodyPr wrap="square">
            <a:spAutoFit/>
          </a:bodyPr>
          <a:lstStyle/>
          <a:p>
            <a:r>
              <a:rPr lang="ru-RU" sz="2800" dirty="0" smtClean="0">
                <a:solidFill>
                  <a:schemeClr val="tx2">
                    <a:lumMod val="50000"/>
                  </a:schemeClr>
                </a:solidFill>
                <a:effectLst>
                  <a:outerShdw blurRad="38100" dist="38100" dir="2700000" algn="tl">
                    <a:srgbClr val="000000">
                      <a:alpha val="43137"/>
                    </a:srgbClr>
                  </a:outerShdw>
                </a:effectLst>
                <a:latin typeface="+mj-lt"/>
              </a:rPr>
              <a:t>патриотическое </a:t>
            </a:r>
            <a:r>
              <a:rPr lang="ru-RU" sz="2800" b="1" dirty="0" smtClean="0">
                <a:solidFill>
                  <a:schemeClr val="tx2">
                    <a:lumMod val="50000"/>
                  </a:schemeClr>
                </a:solidFill>
                <a:effectLst>
                  <a:outerShdw blurRad="38100" dist="38100" dir="2700000" algn="tl">
                    <a:srgbClr val="000000">
                      <a:alpha val="43137"/>
                    </a:srgbClr>
                  </a:outerShdw>
                </a:effectLst>
                <a:latin typeface="+mj-lt"/>
              </a:rPr>
              <a:t>воспитание</a:t>
            </a:r>
            <a:r>
              <a:rPr lang="ru-RU" sz="2800" dirty="0" smtClean="0">
                <a:solidFill>
                  <a:schemeClr val="tx2">
                    <a:lumMod val="50000"/>
                  </a:schemeClr>
                </a:solidFill>
                <a:effectLst>
                  <a:outerShdw blurRad="38100" dist="38100" dir="2700000" algn="tl">
                    <a:srgbClr val="000000">
                      <a:alpha val="43137"/>
                    </a:srgbClr>
                  </a:outerShdw>
                </a:effectLst>
                <a:latin typeface="+mj-lt"/>
              </a:rPr>
              <a:t> граждан России как </a:t>
            </a:r>
            <a:r>
              <a:rPr lang="ru-RU" sz="2800" dirty="0" smtClean="0">
                <a:solidFill>
                  <a:schemeClr val="tx2">
                    <a:lumMod val="50000"/>
                  </a:schemeClr>
                </a:solidFill>
                <a:effectLst>
                  <a:outerShdw blurRad="38100" dist="38100" dir="2700000" algn="tl">
                    <a:srgbClr val="000000">
                      <a:alpha val="43137"/>
                    </a:srgbClr>
                  </a:outerShdw>
                </a:effectLst>
                <a:latin typeface="+mj-lt"/>
              </a:rPr>
              <a:t>неотъемлемой части</a:t>
            </a:r>
            <a:endParaRPr lang="ru-RU" sz="2800" dirty="0" smtClean="0">
              <a:solidFill>
                <a:schemeClr val="tx2">
                  <a:lumMod val="50000"/>
                </a:schemeClr>
              </a:solidFill>
              <a:effectLst>
                <a:outerShdw blurRad="38100" dist="38100" dir="2700000" algn="tl">
                  <a:srgbClr val="000000">
                    <a:alpha val="43137"/>
                  </a:srgbClr>
                </a:outerShdw>
              </a:effectLst>
              <a:latin typeface="+mj-lt"/>
            </a:endParaRPr>
          </a:p>
          <a:p>
            <a:r>
              <a:rPr lang="ru-RU" sz="2800" b="1" dirty="0" smtClean="0">
                <a:solidFill>
                  <a:schemeClr val="tx2">
                    <a:lumMod val="50000"/>
                  </a:schemeClr>
                </a:solidFill>
                <a:effectLst>
                  <a:outerShdw blurRad="38100" dist="38100" dir="2700000" algn="tl">
                    <a:srgbClr val="000000">
                      <a:alpha val="43137"/>
                    </a:srgbClr>
                  </a:outerShdw>
                </a:effectLst>
                <a:latin typeface="+mj-lt"/>
              </a:rPr>
              <a:t>формирования</a:t>
            </a:r>
            <a:r>
              <a:rPr lang="ru-RU" sz="2800" dirty="0" smtClean="0">
                <a:solidFill>
                  <a:schemeClr val="tx2">
                    <a:lumMod val="50000"/>
                  </a:schemeClr>
                </a:solidFill>
                <a:effectLst>
                  <a:outerShdw blurRad="38100" dist="38100" dir="2700000" algn="tl">
                    <a:srgbClr val="000000">
                      <a:alpha val="43137"/>
                    </a:srgbClr>
                  </a:outerShdw>
                </a:effectLst>
                <a:latin typeface="+mj-lt"/>
              </a:rPr>
              <a:t> антитеррористического сознания у молодежи </a:t>
            </a:r>
            <a:endParaRPr lang="ru-RU" sz="2800" dirty="0">
              <a:solidFill>
                <a:srgbClr val="FF0000"/>
              </a:solidFill>
              <a:effectLst>
                <a:outerShdw blurRad="38100" dist="38100" dir="2700000" algn="tl">
                  <a:srgbClr val="000000">
                    <a:alpha val="43137"/>
                  </a:srgbClr>
                </a:outerShdw>
              </a:effectLst>
              <a:latin typeface="+mj-lt"/>
            </a:endParaRPr>
          </a:p>
        </p:txBody>
      </p:sp>
      <p:sp>
        <p:nvSpPr>
          <p:cNvPr id="8" name="Заголовок 1"/>
          <p:cNvSpPr txBox="1">
            <a:spLocks/>
          </p:cNvSpPr>
          <p:nvPr/>
        </p:nvSpPr>
        <p:spPr bwMode="auto">
          <a:xfrm>
            <a:off x="0" y="2285992"/>
            <a:ext cx="2214549" cy="714375"/>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000" b="1" i="0" u="none" strike="noStrike" kern="0" cap="all" spc="0" normalizeH="0" baseline="0" noProof="0" dirty="0" smtClean="0">
                <a:ln w="6350">
                  <a:noFill/>
                </a:ln>
                <a:solidFill>
                  <a:schemeClr val="tx2">
                    <a:lumMod val="50000"/>
                  </a:schemeClr>
                </a:solidFill>
                <a:effectLst>
                  <a:outerShdw blurRad="127000" dist="200000" dir="2700000" algn="tl" rotWithShape="0">
                    <a:srgbClr val="000000">
                      <a:alpha val="30000"/>
                    </a:srgbClr>
                  </a:outerShdw>
                </a:effectLst>
                <a:uLnTx/>
                <a:uFillTx/>
                <a:latin typeface="+mj-lt"/>
                <a:ea typeface="+mj-ea"/>
                <a:cs typeface="Times New Roman" pitchFamily="18" charset="0"/>
              </a:rPr>
              <a:t>задачи: </a:t>
            </a:r>
          </a:p>
        </p:txBody>
      </p:sp>
      <p:sp>
        <p:nvSpPr>
          <p:cNvPr id="9" name="Прямоугольник 8"/>
          <p:cNvSpPr/>
          <p:nvPr/>
        </p:nvSpPr>
        <p:spPr>
          <a:xfrm>
            <a:off x="2214546" y="2428868"/>
            <a:ext cx="6929454" cy="4832092"/>
          </a:xfrm>
          <a:prstGeom prst="rect">
            <a:avLst/>
          </a:prstGeom>
        </p:spPr>
        <p:txBody>
          <a:bodyPr wrap="square">
            <a:spAutoFit/>
          </a:bodyPr>
          <a:lstStyle/>
          <a:p>
            <a:pPr marL="514350" indent="-514350">
              <a:buFont typeface="+mj-lt"/>
              <a:buAutoNum type="arabicPeriod"/>
            </a:pPr>
            <a:r>
              <a:rPr lang="ru-RU" sz="2800" dirty="0" smtClean="0">
                <a:solidFill>
                  <a:schemeClr val="tx2">
                    <a:lumMod val="50000"/>
                  </a:schemeClr>
                </a:solidFill>
                <a:effectLst>
                  <a:outerShdw blurRad="38100" dist="38100" dir="2700000" algn="tl">
                    <a:srgbClr val="000000">
                      <a:alpha val="43137"/>
                    </a:srgbClr>
                  </a:outerShdw>
                </a:effectLst>
                <a:latin typeface="+mj-lt"/>
              </a:rPr>
              <a:t>Расширить представления о событиях Второй мировой войны и судьбах людей военного времени.</a:t>
            </a:r>
          </a:p>
          <a:p>
            <a:pPr marL="514350" indent="-514350">
              <a:buFont typeface="+mj-lt"/>
              <a:buAutoNum type="arabicPeriod"/>
            </a:pPr>
            <a:r>
              <a:rPr lang="ru-RU" sz="2800" dirty="0" smtClean="0">
                <a:solidFill>
                  <a:schemeClr val="tx2">
                    <a:lumMod val="50000"/>
                  </a:schemeClr>
                </a:solidFill>
                <a:effectLst>
                  <a:outerShdw blurRad="38100" dist="38100" dir="2700000" algn="tl">
                    <a:srgbClr val="000000">
                      <a:alpha val="43137"/>
                    </a:srgbClr>
                  </a:outerShdw>
                </a:effectLst>
                <a:latin typeface="+mj-lt"/>
              </a:rPr>
              <a:t>Способствовать развитию эмоционально-чувственной сферы студентов.</a:t>
            </a:r>
          </a:p>
          <a:p>
            <a:pPr marL="514350" indent="-514350">
              <a:buFont typeface="+mj-lt"/>
              <a:buAutoNum type="arabicPeriod"/>
            </a:pPr>
            <a:r>
              <a:rPr lang="ru-RU" sz="2800" dirty="0" smtClean="0">
                <a:solidFill>
                  <a:schemeClr val="tx2">
                    <a:lumMod val="50000"/>
                  </a:schemeClr>
                </a:solidFill>
                <a:effectLst>
                  <a:outerShdw blurRad="38100" dist="38100" dir="2700000" algn="tl">
                    <a:srgbClr val="000000">
                      <a:alpha val="43137"/>
                    </a:srgbClr>
                  </a:outerShdw>
                </a:effectLst>
                <a:latin typeface="+mj-lt"/>
              </a:rPr>
              <a:t>Воспитывать чувства сострадания к погибшим</a:t>
            </a:r>
          </a:p>
          <a:p>
            <a:pPr marL="514350" indent="-514350">
              <a:buFont typeface="+mj-lt"/>
              <a:buAutoNum type="arabicPeriod"/>
            </a:pPr>
            <a:r>
              <a:rPr lang="ru-RU" sz="2800" dirty="0" smtClean="0">
                <a:solidFill>
                  <a:schemeClr val="tx2">
                    <a:lumMod val="50000"/>
                  </a:schemeClr>
                </a:solidFill>
                <a:effectLst>
                  <a:outerShdw blurRad="38100" dist="38100" dir="2700000" algn="tl">
                    <a:srgbClr val="000000">
                      <a:alpha val="43137"/>
                    </a:srgbClr>
                  </a:outerShdw>
                </a:effectLst>
                <a:latin typeface="+mj-lt"/>
              </a:rPr>
              <a:t>Воспитывать уважительное отношение к исторической памяти</a:t>
            </a:r>
          </a:p>
          <a:p>
            <a:pPr marL="514350" indent="-514350">
              <a:buFont typeface="+mj-lt"/>
              <a:buAutoNum type="arabicPeriod"/>
            </a:pPr>
            <a:endParaRPr lang="ru-RU" sz="2800" dirty="0">
              <a:solidFill>
                <a:schemeClr val="tx2">
                  <a:lumMod val="50000"/>
                </a:schemeClr>
              </a:solidFill>
              <a:effectLst>
                <a:outerShdw blurRad="38100" dist="38100" dir="2700000" algn="tl">
                  <a:srgbClr val="000000">
                    <a:alpha val="43137"/>
                  </a:srgbClr>
                </a:outerShdw>
              </a:effectLst>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625" y="0"/>
            <a:ext cx="8229600" cy="714375"/>
          </a:xfrm>
        </p:spPr>
        <p:txBody>
          <a:bodyPr rtlCol="0">
            <a:normAutofit/>
          </a:bodyPr>
          <a:lstStyle/>
          <a:p>
            <a:pPr fontAlgn="auto">
              <a:spcAft>
                <a:spcPts val="0"/>
              </a:spcAft>
              <a:defRPr/>
            </a:pP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a:t>
            </a:r>
          </a:p>
        </p:txBody>
      </p:sp>
      <p:sp>
        <p:nvSpPr>
          <p:cNvPr id="3" name="Содержимое 2"/>
          <p:cNvSpPr>
            <a:spLocks noGrp="1"/>
          </p:cNvSpPr>
          <p:nvPr>
            <p:ph idx="1"/>
          </p:nvPr>
        </p:nvSpPr>
        <p:spPr>
          <a:xfrm>
            <a:off x="0" y="642938"/>
            <a:ext cx="9144000" cy="4000500"/>
          </a:xfrm>
        </p:spPr>
        <p:txBody>
          <a:bodyPr rtlCol="0">
            <a:normAutofit fontScale="47500" lnSpcReduction="20000"/>
          </a:bodyPr>
          <a:lstStyle/>
          <a:p>
            <a:pPr fontAlgn="auto">
              <a:spcAft>
                <a:spcPts val="0"/>
              </a:spcAft>
              <a:buFont typeface="Arial" pitchFamily="34" charset="0"/>
              <a:buNone/>
              <a:defRPr/>
            </a:pPr>
            <a:r>
              <a:rPr lang="ru-RU" sz="4000" dirty="0" smtClean="0">
                <a:solidFill>
                  <a:schemeClr val="tx2">
                    <a:lumMod val="50000"/>
                  </a:schemeClr>
                </a:solidFill>
              </a:rPr>
              <a:t>Концлагерь — это специально оборудованный центр массового принудительного заключения и содержания различных категорий граждан различных стран:</a:t>
            </a:r>
          </a:p>
          <a:p>
            <a:pPr fontAlgn="auto">
              <a:spcAft>
                <a:spcPts val="0"/>
              </a:spcAft>
              <a:buFont typeface="Wingdings" pitchFamily="2" charset="2"/>
              <a:buChar char="Ø"/>
              <a:defRPr/>
            </a:pPr>
            <a:r>
              <a:rPr lang="ru-RU" sz="4000" dirty="0" smtClean="0">
                <a:solidFill>
                  <a:schemeClr val="tx2">
                    <a:lumMod val="50000"/>
                  </a:schemeClr>
                </a:solidFill>
              </a:rPr>
              <a:t>военнопленных и интернированных во время войны;</a:t>
            </a:r>
          </a:p>
          <a:p>
            <a:pPr fontAlgn="auto">
              <a:spcAft>
                <a:spcPts val="0"/>
              </a:spcAft>
              <a:buFont typeface="Wingdings" pitchFamily="2" charset="2"/>
              <a:buChar char="Ø"/>
              <a:defRPr/>
            </a:pPr>
            <a:r>
              <a:rPr lang="ru-RU" sz="4000" dirty="0" smtClean="0">
                <a:solidFill>
                  <a:schemeClr val="tx2">
                    <a:lumMod val="50000"/>
                  </a:schemeClr>
                </a:solidFill>
              </a:rPr>
              <a:t>политических заключённых при некоторых диктаторских режимах, во внесудебном порядке;</a:t>
            </a:r>
          </a:p>
          <a:p>
            <a:pPr fontAlgn="auto">
              <a:spcAft>
                <a:spcPts val="0"/>
              </a:spcAft>
              <a:buFont typeface="Wingdings" pitchFamily="2" charset="2"/>
              <a:buChar char="Ø"/>
              <a:defRPr/>
            </a:pPr>
            <a:r>
              <a:rPr lang="ru-RU" sz="4000" dirty="0" smtClean="0">
                <a:solidFill>
                  <a:schemeClr val="tx2">
                    <a:lumMod val="50000"/>
                  </a:schemeClr>
                </a:solidFill>
              </a:rPr>
              <a:t>лиц, лишённых свободы по национальному, религиозному, расовому, идеологическому или иному подобному признаку;</a:t>
            </a:r>
          </a:p>
          <a:p>
            <a:pPr fontAlgn="auto">
              <a:spcAft>
                <a:spcPts val="0"/>
              </a:spcAft>
              <a:buFont typeface="Wingdings" pitchFamily="2" charset="2"/>
              <a:buChar char="Ø"/>
              <a:defRPr/>
            </a:pPr>
            <a:r>
              <a:rPr lang="ru-RU" sz="4000" dirty="0" smtClean="0">
                <a:solidFill>
                  <a:schemeClr val="tx2">
                    <a:lumMod val="50000"/>
                  </a:schemeClr>
                </a:solidFill>
              </a:rPr>
              <a:t>заложников, обычно во время гражданских войн или оккупации;</a:t>
            </a:r>
          </a:p>
          <a:p>
            <a:pPr fontAlgn="auto">
              <a:spcAft>
                <a:spcPts val="0"/>
              </a:spcAft>
              <a:buFont typeface="Wingdings" pitchFamily="2" charset="2"/>
              <a:buChar char="Ø"/>
              <a:defRPr/>
            </a:pPr>
            <a:r>
              <a:rPr lang="ru-RU" sz="4000" dirty="0" smtClean="0">
                <a:solidFill>
                  <a:schemeClr val="tx2">
                    <a:lumMod val="50000"/>
                  </a:schemeClr>
                </a:solidFill>
              </a:rPr>
              <a:t>предназначенных к ликвидации в лагерях смерти в нацистской Германии во время Второй мировой войны. </a:t>
            </a:r>
          </a:p>
          <a:p>
            <a:pPr fontAlgn="auto">
              <a:spcAft>
                <a:spcPts val="0"/>
              </a:spcAft>
              <a:buFont typeface="Arial" pitchFamily="34" charset="0"/>
              <a:buNone/>
              <a:defRPr/>
            </a:pPr>
            <a:r>
              <a:rPr lang="ru-RU" sz="4000" dirty="0" smtClean="0">
                <a:solidFill>
                  <a:schemeClr val="tx2">
                    <a:lumMod val="50000"/>
                  </a:schemeClr>
                </a:solidFill>
              </a:rPr>
              <a:t>Первоначально термин использовался в основном в отношении лагерей для военнопленных и интернированных лиц, но в настоящее время он, как правило, соотносится в первую очередь с концентрационными лагерями нацистской Германии и потому стал пониматься как обозначение места массового заключения с крайне жестокими условиями содержания.</a:t>
            </a:r>
          </a:p>
          <a:p>
            <a:pPr fontAlgn="auto">
              <a:spcAft>
                <a:spcPts val="0"/>
              </a:spcAft>
              <a:buFont typeface="Arial" pitchFamily="34" charset="0"/>
              <a:buNone/>
              <a:defRPr/>
            </a:pPr>
            <a:endParaRPr lang="ru-RU" dirty="0" smtClean="0"/>
          </a:p>
        </p:txBody>
      </p:sp>
      <p:pic>
        <p:nvPicPr>
          <p:cNvPr id="4100" name="Picture 2" descr="Picture background"/>
          <p:cNvPicPr>
            <a:picLocks noChangeAspect="1" noChangeArrowheads="1"/>
          </p:cNvPicPr>
          <p:nvPr/>
        </p:nvPicPr>
        <p:blipFill>
          <a:blip r:embed="rId2"/>
          <a:srcRect/>
          <a:stretch>
            <a:fillRect/>
          </a:stretch>
        </p:blipFill>
        <p:spPr bwMode="auto">
          <a:xfrm>
            <a:off x="71438" y="4643438"/>
            <a:ext cx="3092450" cy="2071687"/>
          </a:xfrm>
          <a:prstGeom prst="rect">
            <a:avLst/>
          </a:prstGeom>
          <a:noFill/>
          <a:ln w="9525">
            <a:noFill/>
            <a:miter lim="800000"/>
            <a:headEnd/>
            <a:tailEnd/>
          </a:ln>
        </p:spPr>
      </p:pic>
      <p:pic>
        <p:nvPicPr>
          <p:cNvPr id="4101" name="Picture 4" descr="Picture background"/>
          <p:cNvPicPr>
            <a:picLocks noChangeAspect="1" noChangeArrowheads="1"/>
          </p:cNvPicPr>
          <p:nvPr/>
        </p:nvPicPr>
        <p:blipFill>
          <a:blip r:embed="rId3"/>
          <a:srcRect/>
          <a:stretch>
            <a:fillRect/>
          </a:stretch>
        </p:blipFill>
        <p:spPr bwMode="auto">
          <a:xfrm>
            <a:off x="3214688" y="4643438"/>
            <a:ext cx="3133725" cy="2081212"/>
          </a:xfrm>
          <a:prstGeom prst="rect">
            <a:avLst/>
          </a:prstGeom>
          <a:noFill/>
          <a:ln w="9525">
            <a:noFill/>
            <a:miter lim="800000"/>
            <a:headEnd/>
            <a:tailEnd/>
          </a:ln>
        </p:spPr>
      </p:pic>
      <p:pic>
        <p:nvPicPr>
          <p:cNvPr id="4102" name="Picture 6" descr="Picture background"/>
          <p:cNvPicPr>
            <a:picLocks noChangeAspect="1" noChangeArrowheads="1"/>
          </p:cNvPicPr>
          <p:nvPr/>
        </p:nvPicPr>
        <p:blipFill>
          <a:blip r:embed="rId4"/>
          <a:srcRect l="23244" r="19420"/>
          <a:stretch>
            <a:fillRect/>
          </a:stretch>
        </p:blipFill>
        <p:spPr bwMode="auto">
          <a:xfrm>
            <a:off x="6429375" y="4572000"/>
            <a:ext cx="2643188" cy="2160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Заголовок 1"/>
          <p:cNvSpPr>
            <a:spLocks noGrp="1"/>
          </p:cNvSpPr>
          <p:nvPr>
            <p:ph type="title"/>
          </p:nvPr>
        </p:nvSpPr>
        <p:spPr>
          <a:xfrm>
            <a:off x="0" y="0"/>
            <a:ext cx="9144000" cy="785813"/>
          </a:xfrm>
        </p:spPr>
        <p:txBody>
          <a:bodyPr rtlCol="0">
            <a:noAutofit/>
          </a:bodyPr>
          <a:lstStyle/>
          <a:p>
            <a:pPr fontAlgn="auto">
              <a:spcAft>
                <a:spcPts val="0"/>
              </a:spcAft>
              <a:defRPr/>
            </a:pPr>
            <a:r>
              <a:rPr lang="ru-RU" sz="36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Отличительные знаки в  концлагерях</a:t>
            </a:r>
          </a:p>
        </p:txBody>
      </p:sp>
      <p:sp>
        <p:nvSpPr>
          <p:cNvPr id="3" name="Содержимое 2"/>
          <p:cNvSpPr>
            <a:spLocks noGrp="1"/>
          </p:cNvSpPr>
          <p:nvPr>
            <p:ph idx="1"/>
          </p:nvPr>
        </p:nvSpPr>
        <p:spPr>
          <a:xfrm>
            <a:off x="0" y="785813"/>
            <a:ext cx="9144000" cy="6072187"/>
          </a:xfrm>
        </p:spPr>
        <p:txBody>
          <a:bodyPr rtlCol="0">
            <a:noAutofit/>
          </a:bodyPr>
          <a:lstStyle/>
          <a:p>
            <a:pPr marL="361950" indent="-361950" algn="just" fontAlgn="auto">
              <a:spcAft>
                <a:spcPts val="0"/>
              </a:spcAft>
              <a:buFont typeface="Wingdings 2"/>
              <a:buNone/>
              <a:defRPr/>
            </a:pPr>
            <a:r>
              <a:rPr lang="ru-RU" sz="2000" b="1" kern="0" dirty="0">
                <a:solidFill>
                  <a:schemeClr val="tx2">
                    <a:lumMod val="50000"/>
                  </a:schemeClr>
                </a:solidFill>
              </a:rPr>
              <a:t>Все узники </a:t>
            </a:r>
            <a:r>
              <a:rPr lang="ru-RU" sz="2000" kern="0" dirty="0">
                <a:solidFill>
                  <a:schemeClr val="tx2">
                    <a:lumMod val="50000"/>
                  </a:schemeClr>
                </a:solidFill>
              </a:rPr>
              <a:t>концлагерей были обязаны носить отличительные знаки на одежде, в том числе порядковый номер и цветной треугольник - «винкель» - на левой стороне груди и правом колене.</a:t>
            </a:r>
          </a:p>
          <a:p>
            <a:pPr marL="361950" indent="-361950" algn="just" fontAlgn="auto">
              <a:spcAft>
                <a:spcPts val="0"/>
              </a:spcAft>
              <a:buFont typeface="Wingdings 2"/>
              <a:buNone/>
              <a:defRPr/>
            </a:pPr>
            <a:r>
              <a:rPr lang="ru-RU" sz="2000" kern="0" dirty="0">
                <a:solidFill>
                  <a:schemeClr val="tx2">
                    <a:lumMod val="50000"/>
                  </a:schemeClr>
                </a:solidFill>
              </a:rPr>
              <a:t> Все </a:t>
            </a:r>
            <a:r>
              <a:rPr lang="ru-RU" sz="2000" b="1" kern="0" dirty="0">
                <a:solidFill>
                  <a:schemeClr val="tx2">
                    <a:lumMod val="50000"/>
                  </a:schemeClr>
                </a:solidFill>
              </a:rPr>
              <a:t>политические заключенные</a:t>
            </a:r>
            <a:r>
              <a:rPr lang="ru-RU" sz="2000" kern="0" dirty="0">
                <a:solidFill>
                  <a:schemeClr val="tx2">
                    <a:lumMod val="50000"/>
                  </a:schemeClr>
                </a:solidFill>
              </a:rPr>
              <a:t> носили треугольник красного цвета, </a:t>
            </a:r>
            <a:r>
              <a:rPr lang="ru-RU" sz="2000" b="1" kern="0" dirty="0">
                <a:solidFill>
                  <a:schemeClr val="tx2">
                    <a:lumMod val="50000"/>
                  </a:schemeClr>
                </a:solidFill>
              </a:rPr>
              <a:t>уголовники</a:t>
            </a:r>
            <a:r>
              <a:rPr lang="ru-RU" sz="2000" kern="0" dirty="0">
                <a:solidFill>
                  <a:schemeClr val="tx2">
                    <a:lumMod val="50000"/>
                  </a:schemeClr>
                </a:solidFill>
              </a:rPr>
              <a:t> – зеленый, «</a:t>
            </a:r>
            <a:r>
              <a:rPr lang="ru-RU" sz="2000" b="1" kern="0" dirty="0">
                <a:solidFill>
                  <a:schemeClr val="tx2">
                    <a:lumMod val="50000"/>
                  </a:schemeClr>
                </a:solidFill>
              </a:rPr>
              <a:t>неблагонадежные</a:t>
            </a:r>
            <a:r>
              <a:rPr lang="ru-RU" sz="2000" kern="0" dirty="0">
                <a:solidFill>
                  <a:schemeClr val="tx2">
                    <a:lumMod val="50000"/>
                  </a:schemeClr>
                </a:solidFill>
              </a:rPr>
              <a:t>» – черный, </a:t>
            </a:r>
            <a:r>
              <a:rPr lang="ru-RU" sz="2000" b="1" kern="0" dirty="0">
                <a:solidFill>
                  <a:schemeClr val="tx2">
                    <a:lumMod val="50000"/>
                  </a:schemeClr>
                </a:solidFill>
              </a:rPr>
              <a:t>гомосексуалисты</a:t>
            </a:r>
            <a:r>
              <a:rPr lang="ru-RU" sz="2000" kern="0" dirty="0">
                <a:solidFill>
                  <a:schemeClr val="tx2">
                    <a:lumMod val="50000"/>
                  </a:schemeClr>
                </a:solidFill>
              </a:rPr>
              <a:t> – розовый, </a:t>
            </a:r>
            <a:r>
              <a:rPr lang="ru-RU" sz="2000" b="1" kern="0" dirty="0">
                <a:solidFill>
                  <a:schemeClr val="tx2">
                    <a:lumMod val="50000"/>
                  </a:schemeClr>
                </a:solidFill>
              </a:rPr>
              <a:t>цыгане</a:t>
            </a:r>
            <a:r>
              <a:rPr lang="ru-RU" sz="2000" kern="0" dirty="0">
                <a:solidFill>
                  <a:schemeClr val="tx2">
                    <a:lumMod val="50000"/>
                  </a:schemeClr>
                </a:solidFill>
              </a:rPr>
              <a:t> – коричневый.</a:t>
            </a:r>
          </a:p>
          <a:p>
            <a:pPr marL="361950" indent="-361950" algn="just" fontAlgn="auto">
              <a:spcAft>
                <a:spcPts val="0"/>
              </a:spcAft>
              <a:buFont typeface="Wingdings 2"/>
              <a:buNone/>
              <a:defRPr/>
            </a:pPr>
            <a:r>
              <a:rPr lang="ru-RU" sz="2000" b="1" kern="0" dirty="0">
                <a:solidFill>
                  <a:schemeClr val="tx2">
                    <a:lumMod val="50000"/>
                  </a:schemeClr>
                </a:solidFill>
              </a:rPr>
              <a:t>Евреи</a:t>
            </a:r>
            <a:r>
              <a:rPr lang="ru-RU" sz="2000" kern="0" dirty="0">
                <a:solidFill>
                  <a:schemeClr val="tx2">
                    <a:lumMod val="50000"/>
                  </a:schemeClr>
                </a:solidFill>
              </a:rPr>
              <a:t> носили помимо классификационного треугольника еще и желтый, а также шестиконечную </a:t>
            </a:r>
            <a:r>
              <a:rPr lang="ru-RU" sz="2000" kern="0" dirty="0" smtClean="0">
                <a:solidFill>
                  <a:schemeClr val="tx2">
                    <a:lumMod val="50000"/>
                  </a:schemeClr>
                </a:solidFill>
              </a:rPr>
              <a:t>«звезду Давида». </a:t>
            </a:r>
            <a:r>
              <a:rPr lang="ru-RU" sz="2000" b="1" kern="0" dirty="0">
                <a:solidFill>
                  <a:schemeClr val="tx2">
                    <a:lumMod val="50000"/>
                  </a:schemeClr>
                </a:solidFill>
              </a:rPr>
              <a:t>Нарушивший расовые законы</a:t>
            </a:r>
            <a:r>
              <a:rPr lang="ru-RU" sz="2000" kern="0" dirty="0">
                <a:solidFill>
                  <a:schemeClr val="tx2">
                    <a:lumMod val="50000"/>
                  </a:schemeClr>
                </a:solidFill>
              </a:rPr>
              <a:t> </a:t>
            </a:r>
            <a:r>
              <a:rPr lang="ru-RU" sz="2000" kern="0" dirty="0" smtClean="0">
                <a:solidFill>
                  <a:schemeClr val="tx2">
                    <a:lumMod val="50000"/>
                  </a:schemeClr>
                </a:solidFill>
              </a:rPr>
              <a:t>(«расовый осквернитель») </a:t>
            </a:r>
            <a:r>
              <a:rPr lang="ru-RU" sz="2000" kern="0" dirty="0">
                <a:solidFill>
                  <a:schemeClr val="tx2">
                    <a:lumMod val="50000"/>
                  </a:schemeClr>
                </a:solidFill>
              </a:rPr>
              <a:t>еврей должен был носить черную кайму вокруг зеленого или желтого треугольника.</a:t>
            </a:r>
          </a:p>
          <a:p>
            <a:pPr marL="361950" indent="-361950" algn="just" fontAlgn="auto">
              <a:spcAft>
                <a:spcPts val="0"/>
              </a:spcAft>
              <a:buFont typeface="Wingdings 2"/>
              <a:buNone/>
              <a:defRPr/>
            </a:pPr>
            <a:r>
              <a:rPr lang="ru-RU" sz="2000" b="1" kern="0" dirty="0">
                <a:solidFill>
                  <a:schemeClr val="tx2">
                    <a:lumMod val="50000"/>
                  </a:schemeClr>
                </a:solidFill>
              </a:rPr>
              <a:t>Иностранцы</a:t>
            </a:r>
            <a:r>
              <a:rPr lang="ru-RU" sz="2000" kern="0" dirty="0">
                <a:solidFill>
                  <a:schemeClr val="tx2">
                    <a:lumMod val="50000"/>
                  </a:schemeClr>
                </a:solidFill>
              </a:rPr>
              <a:t> также имели свои отличительные знаки (французы носили нашитую букву </a:t>
            </a:r>
            <a:r>
              <a:rPr lang="ru-RU" sz="2000" kern="0" dirty="0" smtClean="0">
                <a:solidFill>
                  <a:schemeClr val="tx2">
                    <a:lumMod val="50000"/>
                  </a:schemeClr>
                </a:solidFill>
              </a:rPr>
              <a:t>«F», </a:t>
            </a:r>
            <a:r>
              <a:rPr lang="ru-RU" sz="2000" kern="0" dirty="0">
                <a:solidFill>
                  <a:schemeClr val="tx2">
                    <a:lumMod val="50000"/>
                  </a:schemeClr>
                </a:solidFill>
              </a:rPr>
              <a:t>поляки ‑ </a:t>
            </a:r>
            <a:r>
              <a:rPr lang="ru-RU" sz="2000" kern="0" dirty="0" smtClean="0">
                <a:solidFill>
                  <a:schemeClr val="tx2">
                    <a:lumMod val="50000"/>
                  </a:schemeClr>
                </a:solidFill>
              </a:rPr>
              <a:t>«P» </a:t>
            </a:r>
            <a:r>
              <a:rPr lang="ru-RU" sz="2000" kern="0" dirty="0">
                <a:solidFill>
                  <a:schemeClr val="tx2">
                    <a:lumMod val="50000"/>
                  </a:schemeClr>
                </a:solidFill>
              </a:rPr>
              <a:t>и т. д.). Буква "K" обозначала военного преступника (</a:t>
            </a:r>
            <a:r>
              <a:rPr lang="ru-RU" sz="2000" kern="0" dirty="0" err="1">
                <a:solidFill>
                  <a:schemeClr val="tx2">
                    <a:lumMod val="50000"/>
                  </a:schemeClr>
                </a:solidFill>
              </a:rPr>
              <a:t>Kriegsverbrecher</a:t>
            </a:r>
            <a:r>
              <a:rPr lang="ru-RU" sz="2000" kern="0" dirty="0">
                <a:solidFill>
                  <a:schemeClr val="tx2">
                    <a:lumMod val="50000"/>
                  </a:schemeClr>
                </a:solidFill>
              </a:rPr>
              <a:t>), буква "A" ‑ нарушителя трудовой дисциплины (от нем. </a:t>
            </a:r>
            <a:r>
              <a:rPr lang="ru-RU" sz="2000" kern="0" dirty="0" err="1">
                <a:solidFill>
                  <a:schemeClr val="tx2">
                    <a:lumMod val="50000"/>
                  </a:schemeClr>
                </a:solidFill>
              </a:rPr>
              <a:t>Arbeit</a:t>
            </a:r>
            <a:r>
              <a:rPr lang="ru-RU" sz="2000" kern="0" dirty="0">
                <a:solidFill>
                  <a:schemeClr val="tx2">
                    <a:lumMod val="50000"/>
                  </a:schemeClr>
                </a:solidFill>
              </a:rPr>
              <a:t> ‑ "работа").</a:t>
            </a:r>
          </a:p>
          <a:p>
            <a:pPr marL="361950" indent="-361950" algn="just" fontAlgn="auto">
              <a:spcAft>
                <a:spcPts val="0"/>
              </a:spcAft>
              <a:buFont typeface="Wingdings 2"/>
              <a:buNone/>
              <a:defRPr/>
            </a:pPr>
            <a:r>
              <a:rPr lang="ru-RU" sz="2000" b="1" kern="0" dirty="0">
                <a:solidFill>
                  <a:schemeClr val="tx2">
                    <a:lumMod val="50000"/>
                  </a:schemeClr>
                </a:solidFill>
              </a:rPr>
              <a:t>Слабоумные</a:t>
            </a:r>
            <a:r>
              <a:rPr lang="ru-RU" sz="2000" kern="0" dirty="0">
                <a:solidFill>
                  <a:schemeClr val="tx2">
                    <a:lumMod val="50000"/>
                  </a:schemeClr>
                </a:solidFill>
              </a:rPr>
              <a:t> носили нашивку </a:t>
            </a:r>
            <a:r>
              <a:rPr lang="ru-RU" sz="2000" kern="0" dirty="0" err="1">
                <a:solidFill>
                  <a:schemeClr val="tx2">
                    <a:lumMod val="50000"/>
                  </a:schemeClr>
                </a:solidFill>
              </a:rPr>
              <a:t>Blid</a:t>
            </a:r>
            <a:r>
              <a:rPr lang="ru-RU" sz="2000" kern="0" dirty="0">
                <a:solidFill>
                  <a:schemeClr val="tx2">
                    <a:lumMod val="50000"/>
                  </a:schemeClr>
                </a:solidFill>
              </a:rPr>
              <a:t> ‑ "</a:t>
            </a:r>
            <a:r>
              <a:rPr lang="ru-RU" sz="2000" kern="0" dirty="0" err="1">
                <a:solidFill>
                  <a:schemeClr val="tx2">
                    <a:lumMod val="50000"/>
                  </a:schemeClr>
                </a:solidFill>
              </a:rPr>
              <a:t>дурак</a:t>
            </a:r>
            <a:r>
              <a:rPr lang="ru-RU" sz="2000" kern="0" dirty="0">
                <a:solidFill>
                  <a:schemeClr val="tx2">
                    <a:lumMod val="50000"/>
                  </a:schemeClr>
                </a:solidFill>
              </a:rPr>
              <a:t>". </a:t>
            </a:r>
          </a:p>
          <a:p>
            <a:pPr marL="361950" indent="-361950" algn="just" fontAlgn="auto">
              <a:spcAft>
                <a:spcPts val="0"/>
              </a:spcAft>
              <a:buFont typeface="Wingdings 2"/>
              <a:buNone/>
              <a:defRPr/>
            </a:pPr>
            <a:r>
              <a:rPr lang="ru-RU" sz="2000" kern="0" dirty="0">
                <a:solidFill>
                  <a:schemeClr val="tx2">
                    <a:lumMod val="50000"/>
                  </a:schemeClr>
                </a:solidFill>
              </a:rPr>
              <a:t>Заключенные, которые участвовали или которых подозревали в побеге, должны были носить красно‑белую мишень на груди и на спине</a:t>
            </a:r>
            <a:r>
              <a:rPr lang="ru-RU" sz="2000" kern="0" dirty="0" smtClean="0">
                <a:solidFill>
                  <a:schemeClr val="tx2">
                    <a:lumMod val="50000"/>
                  </a:schemeClr>
                </a:solidFill>
              </a:rPr>
              <a:t>.</a:t>
            </a:r>
            <a:endParaRPr lang="ru-RU" sz="2000" kern="0"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Picture background"/>
          <p:cNvPicPr>
            <a:picLocks noChangeAspect="1" noChangeArrowheads="1"/>
          </p:cNvPicPr>
          <p:nvPr/>
        </p:nvPicPr>
        <p:blipFill>
          <a:blip r:embed="rId2"/>
          <a:srcRect/>
          <a:stretch>
            <a:fillRect/>
          </a:stretch>
        </p:blipFill>
        <p:spPr bwMode="auto">
          <a:xfrm>
            <a:off x="142875" y="642938"/>
            <a:ext cx="4497388" cy="6029325"/>
          </a:xfrm>
          <a:prstGeom prst="rect">
            <a:avLst/>
          </a:prstGeom>
          <a:noFill/>
          <a:ln w="9525">
            <a:noFill/>
            <a:miter lim="800000"/>
            <a:headEnd/>
            <a:tailEnd/>
          </a:ln>
        </p:spPr>
      </p:pic>
      <p:pic>
        <p:nvPicPr>
          <p:cNvPr id="6147" name="Picture 9" descr="Picture background"/>
          <p:cNvPicPr>
            <a:picLocks noChangeAspect="1" noChangeArrowheads="1"/>
          </p:cNvPicPr>
          <p:nvPr/>
        </p:nvPicPr>
        <p:blipFill>
          <a:blip r:embed="rId3"/>
          <a:srcRect/>
          <a:stretch>
            <a:fillRect/>
          </a:stretch>
        </p:blipFill>
        <p:spPr bwMode="auto">
          <a:xfrm>
            <a:off x="4786313" y="928688"/>
            <a:ext cx="3989387" cy="2357437"/>
          </a:xfrm>
          <a:prstGeom prst="rect">
            <a:avLst/>
          </a:prstGeom>
          <a:noFill/>
          <a:ln w="9525">
            <a:noFill/>
            <a:miter lim="800000"/>
            <a:headEnd/>
            <a:tailEnd/>
          </a:ln>
        </p:spPr>
      </p:pic>
      <p:pic>
        <p:nvPicPr>
          <p:cNvPr id="6148" name="Picture 11" descr="Picture background"/>
          <p:cNvPicPr>
            <a:picLocks noChangeAspect="1" noChangeArrowheads="1"/>
          </p:cNvPicPr>
          <p:nvPr/>
        </p:nvPicPr>
        <p:blipFill>
          <a:blip r:embed="rId4"/>
          <a:srcRect/>
          <a:stretch>
            <a:fillRect/>
          </a:stretch>
        </p:blipFill>
        <p:spPr bwMode="auto">
          <a:xfrm>
            <a:off x="4786313" y="3571875"/>
            <a:ext cx="4173537" cy="2790825"/>
          </a:xfrm>
          <a:prstGeom prst="rect">
            <a:avLst/>
          </a:prstGeom>
          <a:noFill/>
          <a:ln w="9525">
            <a:noFill/>
            <a:miter lim="800000"/>
            <a:headEnd/>
            <a:tailEnd/>
          </a:ln>
        </p:spPr>
      </p:pic>
      <p:sp>
        <p:nvSpPr>
          <p:cNvPr id="9" name="Заголовок 1"/>
          <p:cNvSpPr>
            <a:spLocks noGrp="1"/>
          </p:cNvSpPr>
          <p:nvPr>
            <p:ph type="title"/>
          </p:nvPr>
        </p:nvSpPr>
        <p:spPr>
          <a:xfrm>
            <a:off x="0" y="0"/>
            <a:ext cx="9144000" cy="785813"/>
          </a:xfrm>
        </p:spPr>
        <p:txBody>
          <a:bodyPr rtlCol="0">
            <a:noAutofit/>
          </a:bodyPr>
          <a:lstStyle/>
          <a:p>
            <a:pPr fontAlgn="auto">
              <a:spcAft>
                <a:spcPts val="0"/>
              </a:spcAft>
              <a:defRPr/>
            </a:pPr>
            <a:r>
              <a:rPr lang="ru-RU" sz="36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Отличительные знаки в  концлагерях</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714375"/>
          </a:xfrm>
        </p:spPr>
        <p:txBody>
          <a:bodyPr rtlCol="0">
            <a:normAutofit/>
          </a:bodyPr>
          <a:lstStyle/>
          <a:p>
            <a:pPr fontAlgn="auto">
              <a:spcAft>
                <a:spcPts val="0"/>
              </a:spcAft>
              <a:defRPr/>
            </a:pP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Страшная сеть </a:t>
            </a: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концлагерей</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0" y="714375"/>
            <a:ext cx="9144000" cy="2643188"/>
          </a:xfrm>
        </p:spPr>
        <p:txBody>
          <a:bodyPr rtlCol="0">
            <a:normAutofit fontScale="25000" lnSpcReduction="20000"/>
          </a:bodyPr>
          <a:lstStyle/>
          <a:p>
            <a:pPr marL="87313" indent="274638" algn="just" fontAlgn="auto">
              <a:spcAft>
                <a:spcPts val="0"/>
              </a:spcAft>
              <a:buFont typeface="Wingdings 2"/>
              <a:buNone/>
              <a:tabLst>
                <a:tab pos="85725" algn="l"/>
              </a:tabLst>
              <a:defRPr/>
            </a:pPr>
            <a:r>
              <a:rPr lang="ru-RU" sz="8000" kern="0" dirty="0">
                <a:solidFill>
                  <a:schemeClr val="tx2">
                    <a:lumMod val="50000"/>
                  </a:schemeClr>
                </a:solidFill>
              </a:rPr>
              <a:t>Общее количество концентрационных лагерей, их филиалов, тюрем, гетто в оккупированных странах Европы и в самой Германии, где в тяжелейших условиях содержались и уничтожались различными методами и средствами люди - 14 033 пункта.</a:t>
            </a:r>
          </a:p>
          <a:p>
            <a:pPr marL="87313" indent="274638" algn="just" fontAlgn="auto">
              <a:spcAft>
                <a:spcPts val="0"/>
              </a:spcAft>
              <a:buFont typeface="Wingdings 2"/>
              <a:buNone/>
              <a:tabLst>
                <a:tab pos="85725" algn="l"/>
              </a:tabLst>
              <a:defRPr/>
            </a:pPr>
            <a:r>
              <a:rPr lang="ru-RU" sz="8000" kern="0" dirty="0">
                <a:solidFill>
                  <a:schemeClr val="tx2">
                    <a:lumMod val="50000"/>
                  </a:schemeClr>
                </a:solidFill>
              </a:rPr>
              <a:t>Из 18 млн. граждан стран Европы, прошедших через лагеря различного назначения, в т. ч. и концентрационные лагеря, было уничтожено более 11 млн. человек.</a:t>
            </a:r>
          </a:p>
          <a:p>
            <a:pPr marL="87313" indent="274638" algn="just" fontAlgn="auto">
              <a:spcAft>
                <a:spcPts val="0"/>
              </a:spcAft>
              <a:buFont typeface="Wingdings 2"/>
              <a:buNone/>
              <a:tabLst>
                <a:tab pos="85725" algn="l"/>
              </a:tabLst>
              <a:defRPr/>
            </a:pPr>
            <a:r>
              <a:rPr lang="ru-RU" sz="8000" kern="0" dirty="0">
                <a:solidFill>
                  <a:schemeClr val="tx2">
                    <a:lumMod val="50000"/>
                  </a:schemeClr>
                </a:solidFill>
              </a:rPr>
              <a:t>Система концентрационных лагерей в Германии была ликвидирована вместе с разгромом гитлеризма, осуждена в приговоре Международного военного трибунала в Нюрнберге как преступление против человечности.</a:t>
            </a:r>
          </a:p>
          <a:p>
            <a:pPr marL="288000" indent="384048" algn="just" fontAlgn="auto">
              <a:spcAft>
                <a:spcPts val="0"/>
              </a:spcAft>
              <a:buFont typeface="Wingdings 2"/>
              <a:buNone/>
              <a:defRPr/>
            </a:pPr>
            <a:endParaRPr lang="ru-RU" sz="7200" dirty="0" smtClean="0">
              <a:latin typeface="Times New Roman" pitchFamily="18" charset="0"/>
              <a:cs typeface="Times New Roman" pitchFamily="18" charset="0"/>
            </a:endParaRPr>
          </a:p>
          <a:p>
            <a:pPr marL="420624" indent="-384048" fontAlgn="auto">
              <a:spcAft>
                <a:spcPts val="0"/>
              </a:spcAft>
              <a:buFont typeface="Wingdings 2"/>
              <a:buNone/>
              <a:defRPr/>
            </a:pPr>
            <a:endParaRPr lang="ru-RU" sz="6400" dirty="0" smtClean="0">
              <a:latin typeface="Times New Roman" pitchFamily="18" charset="0"/>
              <a:cs typeface="Times New Roman" pitchFamily="18" charset="0"/>
            </a:endParaRPr>
          </a:p>
          <a:p>
            <a:pPr marL="0" indent="384048" fontAlgn="auto">
              <a:spcBef>
                <a:spcPts val="0"/>
              </a:spcBef>
              <a:spcAft>
                <a:spcPts val="0"/>
              </a:spcAft>
              <a:buFont typeface="Wingdings 2"/>
              <a:buNone/>
              <a:defRPr/>
            </a:pPr>
            <a:r>
              <a:rPr lang="ru-RU" sz="6400" dirty="0" smtClean="0">
                <a:latin typeface="Times New Roman" pitchFamily="18" charset="0"/>
                <a:cs typeface="Times New Roman" pitchFamily="18" charset="0"/>
              </a:rPr>
              <a:t>  </a:t>
            </a:r>
            <a:r>
              <a:rPr lang="ru-RU" sz="6400" dirty="0" smtClean="0">
                <a:solidFill>
                  <a:schemeClr val="bg1"/>
                </a:solidFill>
                <a:latin typeface="Times New Roman" pitchFamily="18" charset="0"/>
                <a:cs typeface="Times New Roman" pitchFamily="18" charset="0"/>
              </a:rPr>
              <a:t/>
            </a:r>
            <a:br>
              <a:rPr lang="ru-RU" sz="6400" dirty="0" smtClean="0">
                <a:solidFill>
                  <a:schemeClr val="bg1"/>
                </a:solidFill>
                <a:latin typeface="Times New Roman" pitchFamily="18" charset="0"/>
                <a:cs typeface="Times New Roman" pitchFamily="18" charset="0"/>
              </a:rPr>
            </a:br>
            <a:r>
              <a:rPr lang="ru-RU" sz="6400" dirty="0" smtClean="0">
                <a:latin typeface="Times New Roman" pitchFamily="18" charset="0"/>
                <a:cs typeface="Times New Roman" pitchFamily="18" charset="0"/>
              </a:rPr>
              <a:t/>
            </a:r>
            <a:br>
              <a:rPr lang="ru-RU" sz="6400" dirty="0" smtClean="0">
                <a:latin typeface="Times New Roman" pitchFamily="18" charset="0"/>
                <a:cs typeface="Times New Roman" pitchFamily="18" charset="0"/>
              </a:rPr>
            </a:br>
            <a:r>
              <a:rPr lang="ru-RU" sz="6400" dirty="0" smtClean="0">
                <a:latin typeface="Times New Roman" pitchFamily="18" charset="0"/>
                <a:cs typeface="Times New Roman" pitchFamily="18" charset="0"/>
              </a:rPr>
              <a:t/>
            </a:r>
            <a:br>
              <a:rPr lang="ru-RU" sz="64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t>
            </a:r>
            <a:br>
              <a:rPr lang="ru-RU" sz="1600" dirty="0" smtClean="0">
                <a:latin typeface="Times New Roman" pitchFamily="18" charset="0"/>
                <a:cs typeface="Times New Roman" pitchFamily="18" charset="0"/>
              </a:rPr>
            </a:br>
            <a:r>
              <a:rPr lang="ru-RU" sz="1600" dirty="0" smtClean="0"/>
              <a:t/>
            </a:r>
            <a:br>
              <a:rPr lang="ru-RU" sz="1600" dirty="0" smtClean="0"/>
            </a:br>
            <a:r>
              <a:rPr lang="ru-RU" sz="1600" dirty="0" smtClean="0"/>
              <a:t> </a:t>
            </a:r>
            <a:br>
              <a:rPr lang="ru-RU" sz="1600" dirty="0" smtClean="0"/>
            </a:br>
            <a:r>
              <a:rPr lang="ru-RU" sz="1600" dirty="0" smtClean="0"/>
              <a:t/>
            </a:r>
            <a:br>
              <a:rPr lang="ru-RU" sz="1600" dirty="0" smtClean="0"/>
            </a:br>
            <a:r>
              <a:rPr lang="ru-RU" sz="1600" dirty="0" smtClean="0"/>
              <a:t/>
            </a:r>
            <a:br>
              <a:rPr lang="ru-RU" sz="1600" dirty="0" smtClean="0"/>
            </a:br>
            <a:endParaRPr lang="ru-RU" sz="1600" dirty="0" smtClean="0"/>
          </a:p>
          <a:p>
            <a:pPr marL="420624" indent="-384048" fontAlgn="auto">
              <a:spcAft>
                <a:spcPts val="0"/>
              </a:spcAft>
              <a:buFont typeface="Wingdings 2"/>
              <a:buNone/>
              <a:defRPr/>
            </a:pPr>
            <a:endParaRPr lang="ru-RU" sz="1600" dirty="0"/>
          </a:p>
        </p:txBody>
      </p:sp>
      <p:graphicFrame>
        <p:nvGraphicFramePr>
          <p:cNvPr id="4" name="Таблица 3"/>
          <p:cNvGraphicFramePr>
            <a:graphicFrameLocks noGrp="1"/>
          </p:cNvGraphicFramePr>
          <p:nvPr/>
        </p:nvGraphicFramePr>
        <p:xfrm>
          <a:off x="214313" y="3413125"/>
          <a:ext cx="8715436" cy="3444240"/>
        </p:xfrm>
        <a:graphic>
          <a:graphicData uri="http://schemas.openxmlformats.org/drawingml/2006/table">
            <a:tbl>
              <a:tblPr firstRow="1" bandRow="1">
                <a:tableStyleId>{2D5ABB26-0587-4C30-8999-92F81FD0307C}</a:tableStyleId>
              </a:tblPr>
              <a:tblGrid>
                <a:gridCol w="4741214"/>
                <a:gridCol w="3974222"/>
              </a:tblGrid>
              <a:tr h="3143272">
                <a:tc>
                  <a:txBody>
                    <a:bodyPr/>
                    <a:lstStyle/>
                    <a:p>
                      <a:r>
                        <a:rPr lang="ru-RU" sz="2000" kern="0" dirty="0" smtClean="0">
                          <a:solidFill>
                            <a:schemeClr val="tx2">
                              <a:lumMod val="50000"/>
                            </a:schemeClr>
                          </a:solidFill>
                          <a:latin typeface="+mn-lt"/>
                          <a:ea typeface="+mn-ea"/>
                          <a:cs typeface="+mn-cs"/>
                        </a:rPr>
                        <a:t>1. </a:t>
                      </a:r>
                      <a:r>
                        <a:rPr lang="ru-RU" sz="2000" kern="0" dirty="0" err="1" smtClean="0">
                          <a:solidFill>
                            <a:schemeClr val="tx2">
                              <a:lumMod val="50000"/>
                            </a:schemeClr>
                          </a:solidFill>
                          <a:latin typeface="+mn-lt"/>
                          <a:ea typeface="+mn-ea"/>
                          <a:cs typeface="+mn-cs"/>
                        </a:rPr>
                        <a:t>Арбайтсдорф</a:t>
                      </a:r>
                      <a:r>
                        <a:rPr lang="ru-RU" sz="2000" kern="0" dirty="0" smtClean="0">
                          <a:solidFill>
                            <a:schemeClr val="tx2">
                              <a:lumMod val="50000"/>
                            </a:schemeClr>
                          </a:solidFill>
                          <a:latin typeface="+mn-lt"/>
                          <a:ea typeface="+mn-ea"/>
                          <a:cs typeface="+mn-cs"/>
                        </a:rPr>
                        <a:t> (ФРГ)</a:t>
                      </a:r>
                    </a:p>
                    <a:p>
                      <a:r>
                        <a:rPr lang="ru-RU" sz="2000" kern="0" dirty="0" smtClean="0">
                          <a:solidFill>
                            <a:schemeClr val="tx2">
                              <a:lumMod val="50000"/>
                            </a:schemeClr>
                          </a:solidFill>
                          <a:latin typeface="+mn-lt"/>
                          <a:ea typeface="+mn-ea"/>
                          <a:cs typeface="+mn-cs"/>
                        </a:rPr>
                        <a:t>2. </a:t>
                      </a:r>
                      <a:r>
                        <a:rPr lang="ru-RU" sz="2000" kern="0" dirty="0" err="1" smtClean="0">
                          <a:solidFill>
                            <a:schemeClr val="tx2">
                              <a:lumMod val="50000"/>
                            </a:schemeClr>
                          </a:solidFill>
                          <a:latin typeface="+mn-lt"/>
                          <a:ea typeface="+mn-ea"/>
                          <a:cs typeface="+mn-cs"/>
                        </a:rPr>
                        <a:t>Аушвиц</a:t>
                      </a:r>
                      <a:r>
                        <a:rPr lang="ru-RU" sz="2000" kern="0" dirty="0" smtClean="0">
                          <a:solidFill>
                            <a:schemeClr val="tx2">
                              <a:lumMod val="50000"/>
                            </a:schemeClr>
                          </a:solidFill>
                          <a:latin typeface="+mn-lt"/>
                          <a:ea typeface="+mn-ea"/>
                          <a:cs typeface="+mn-cs"/>
                        </a:rPr>
                        <a:t>/</a:t>
                      </a:r>
                      <a:r>
                        <a:rPr lang="ru-RU" sz="2000" kern="0" dirty="0" err="1" smtClean="0">
                          <a:solidFill>
                            <a:schemeClr val="tx2">
                              <a:lumMod val="50000"/>
                            </a:schemeClr>
                          </a:solidFill>
                          <a:latin typeface="+mn-lt"/>
                          <a:ea typeface="+mn-ea"/>
                          <a:cs typeface="+mn-cs"/>
                        </a:rPr>
                        <a:t>Освенцим-Биркенау</a:t>
                      </a:r>
                      <a:r>
                        <a:rPr lang="ru-RU" sz="2000" kern="0" dirty="0" smtClean="0">
                          <a:solidFill>
                            <a:schemeClr val="tx2">
                              <a:lumMod val="50000"/>
                            </a:schemeClr>
                          </a:solidFill>
                          <a:latin typeface="+mn-lt"/>
                          <a:ea typeface="+mn-ea"/>
                          <a:cs typeface="+mn-cs"/>
                        </a:rPr>
                        <a:t> (Польша)</a:t>
                      </a:r>
                    </a:p>
                    <a:p>
                      <a:r>
                        <a:rPr lang="ru-RU" sz="2000" kern="0" dirty="0" smtClean="0">
                          <a:solidFill>
                            <a:schemeClr val="tx2">
                              <a:lumMod val="50000"/>
                            </a:schemeClr>
                          </a:solidFill>
                          <a:latin typeface="+mn-lt"/>
                          <a:ea typeface="+mn-ea"/>
                          <a:cs typeface="+mn-cs"/>
                        </a:rPr>
                        <a:t>3. </a:t>
                      </a:r>
                      <a:r>
                        <a:rPr lang="ru-RU" sz="2000" kern="0" dirty="0" err="1" smtClean="0">
                          <a:solidFill>
                            <a:schemeClr val="tx2">
                              <a:lumMod val="50000"/>
                            </a:schemeClr>
                          </a:solidFill>
                          <a:latin typeface="+mn-lt"/>
                          <a:ea typeface="+mn-ea"/>
                          <a:cs typeface="+mn-cs"/>
                        </a:rPr>
                        <a:t>Берген-Бельзен</a:t>
                      </a:r>
                      <a:r>
                        <a:rPr lang="ru-RU" sz="2000" kern="0" dirty="0" smtClean="0">
                          <a:solidFill>
                            <a:schemeClr val="tx2">
                              <a:lumMod val="50000"/>
                            </a:schemeClr>
                          </a:solidFill>
                          <a:latin typeface="+mn-lt"/>
                          <a:ea typeface="+mn-ea"/>
                          <a:cs typeface="+mn-cs"/>
                        </a:rPr>
                        <a:t> (ФРГ) </a:t>
                      </a:r>
                    </a:p>
                    <a:p>
                      <a:r>
                        <a:rPr lang="ru-RU" sz="2000" kern="0" dirty="0" smtClean="0">
                          <a:solidFill>
                            <a:schemeClr val="tx2">
                              <a:lumMod val="50000"/>
                            </a:schemeClr>
                          </a:solidFill>
                          <a:latin typeface="+mn-lt"/>
                          <a:ea typeface="+mn-ea"/>
                          <a:cs typeface="+mn-cs"/>
                        </a:rPr>
                        <a:t>4. Бухенвальд (ФРГ)</a:t>
                      </a:r>
                    </a:p>
                    <a:p>
                      <a:r>
                        <a:rPr lang="ru-RU" sz="2000" kern="0" dirty="0" smtClean="0">
                          <a:solidFill>
                            <a:schemeClr val="tx2">
                              <a:lumMod val="50000"/>
                            </a:schemeClr>
                          </a:solidFill>
                          <a:latin typeface="+mn-lt"/>
                          <a:ea typeface="+mn-ea"/>
                          <a:cs typeface="+mn-cs"/>
                        </a:rPr>
                        <a:t>5. Треблинка/Варшава (Польша)</a:t>
                      </a:r>
                    </a:p>
                    <a:p>
                      <a:r>
                        <a:rPr lang="ru-RU" sz="2000" kern="0" dirty="0" smtClean="0">
                          <a:solidFill>
                            <a:schemeClr val="tx2">
                              <a:lumMod val="50000"/>
                            </a:schemeClr>
                          </a:solidFill>
                          <a:latin typeface="+mn-lt"/>
                          <a:ea typeface="+mn-ea"/>
                          <a:cs typeface="+mn-cs"/>
                        </a:rPr>
                        <a:t>6. </a:t>
                      </a:r>
                      <a:r>
                        <a:rPr lang="ru-RU" sz="2000" kern="0" dirty="0" err="1" smtClean="0">
                          <a:solidFill>
                            <a:schemeClr val="tx2">
                              <a:lumMod val="50000"/>
                            </a:schemeClr>
                          </a:solidFill>
                          <a:latin typeface="+mn-lt"/>
                          <a:ea typeface="+mn-ea"/>
                          <a:cs typeface="+mn-cs"/>
                        </a:rPr>
                        <a:t>Герцогенбуш</a:t>
                      </a:r>
                      <a:r>
                        <a:rPr lang="ru-RU" sz="2000" kern="0" dirty="0" smtClean="0">
                          <a:solidFill>
                            <a:schemeClr val="tx2">
                              <a:lumMod val="50000"/>
                            </a:schemeClr>
                          </a:solidFill>
                          <a:latin typeface="+mn-lt"/>
                          <a:ea typeface="+mn-ea"/>
                          <a:cs typeface="+mn-cs"/>
                        </a:rPr>
                        <a:t> (Нидерланды)</a:t>
                      </a:r>
                    </a:p>
                    <a:p>
                      <a:r>
                        <a:rPr lang="ru-RU" sz="2000" kern="0" dirty="0" smtClean="0">
                          <a:solidFill>
                            <a:schemeClr val="tx2">
                              <a:lumMod val="50000"/>
                            </a:schemeClr>
                          </a:solidFill>
                          <a:latin typeface="+mn-lt"/>
                          <a:ea typeface="+mn-ea"/>
                          <a:cs typeface="+mn-cs"/>
                        </a:rPr>
                        <a:t>7. Гросс-Розен (ФРГ) </a:t>
                      </a:r>
                    </a:p>
                    <a:p>
                      <a:r>
                        <a:rPr lang="ru-RU" sz="2000" kern="0" dirty="0" smtClean="0">
                          <a:solidFill>
                            <a:schemeClr val="tx2">
                              <a:lumMod val="50000"/>
                            </a:schemeClr>
                          </a:solidFill>
                          <a:latin typeface="+mn-lt"/>
                          <a:ea typeface="+mn-ea"/>
                          <a:cs typeface="+mn-cs"/>
                        </a:rPr>
                        <a:t>8. Дахау (ФРГ)</a:t>
                      </a:r>
                    </a:p>
                    <a:p>
                      <a:r>
                        <a:rPr lang="ru-RU" sz="2000" kern="0" dirty="0" smtClean="0">
                          <a:solidFill>
                            <a:schemeClr val="tx2">
                              <a:lumMod val="50000"/>
                            </a:schemeClr>
                          </a:solidFill>
                          <a:latin typeface="+mn-lt"/>
                          <a:ea typeface="+mn-ea"/>
                          <a:cs typeface="+mn-cs"/>
                        </a:rPr>
                        <a:t>9. </a:t>
                      </a:r>
                      <a:r>
                        <a:rPr lang="ru-RU" sz="2000" kern="0" dirty="0" err="1" smtClean="0">
                          <a:solidFill>
                            <a:schemeClr val="tx2">
                              <a:lumMod val="50000"/>
                            </a:schemeClr>
                          </a:solidFill>
                          <a:latin typeface="+mn-lt"/>
                          <a:ea typeface="+mn-ea"/>
                          <a:cs typeface="+mn-cs"/>
                        </a:rPr>
                        <a:t>Кауен</a:t>
                      </a:r>
                      <a:r>
                        <a:rPr lang="ru-RU" sz="2000" kern="0" dirty="0" smtClean="0">
                          <a:solidFill>
                            <a:schemeClr val="tx2">
                              <a:lumMod val="50000"/>
                            </a:schemeClr>
                          </a:solidFill>
                          <a:latin typeface="+mn-lt"/>
                          <a:ea typeface="+mn-ea"/>
                          <a:cs typeface="+mn-cs"/>
                        </a:rPr>
                        <a:t>/Каунас (Литва)</a:t>
                      </a:r>
                    </a:p>
                    <a:p>
                      <a:r>
                        <a:rPr lang="ru-RU" sz="2000" kern="0" dirty="0" smtClean="0">
                          <a:solidFill>
                            <a:schemeClr val="tx2">
                              <a:lumMod val="50000"/>
                            </a:schemeClr>
                          </a:solidFill>
                          <a:latin typeface="+mn-lt"/>
                          <a:ea typeface="+mn-ea"/>
                          <a:cs typeface="+mn-cs"/>
                        </a:rPr>
                        <a:t>10. </a:t>
                      </a:r>
                      <a:r>
                        <a:rPr lang="ru-RU" sz="2000" kern="0" dirty="0" err="1" smtClean="0">
                          <a:solidFill>
                            <a:schemeClr val="tx2">
                              <a:lumMod val="50000"/>
                            </a:schemeClr>
                          </a:solidFill>
                          <a:latin typeface="+mn-lt"/>
                          <a:ea typeface="+mn-ea"/>
                          <a:cs typeface="+mn-cs"/>
                        </a:rPr>
                        <a:t>Краков-Плащов</a:t>
                      </a:r>
                      <a:r>
                        <a:rPr lang="ru-RU" sz="2000" kern="0" dirty="0" smtClean="0">
                          <a:solidFill>
                            <a:schemeClr val="tx2">
                              <a:lumMod val="50000"/>
                            </a:schemeClr>
                          </a:solidFill>
                          <a:latin typeface="+mn-lt"/>
                          <a:ea typeface="+mn-ea"/>
                          <a:cs typeface="+mn-cs"/>
                        </a:rPr>
                        <a:t> (Польша)</a:t>
                      </a:r>
                    </a:p>
                    <a:p>
                      <a:r>
                        <a:rPr lang="ru-RU" sz="2000" kern="0" dirty="0" smtClean="0">
                          <a:solidFill>
                            <a:schemeClr val="tx2">
                              <a:lumMod val="50000"/>
                            </a:schemeClr>
                          </a:solidFill>
                          <a:latin typeface="+mn-lt"/>
                          <a:ea typeface="+mn-ea"/>
                          <a:cs typeface="+mn-cs"/>
                        </a:rPr>
                        <a:t>11. Заксенхаузен (ГДР‑ФРГ) </a:t>
                      </a:r>
                      <a:endParaRPr lang="ru-RU" sz="2000" kern="0" dirty="0">
                        <a:solidFill>
                          <a:schemeClr val="tx2">
                            <a:lumMod val="50000"/>
                          </a:schemeClr>
                        </a:solidFill>
                        <a:latin typeface="+mn-lt"/>
                        <a:ea typeface="+mn-ea"/>
                        <a:cs typeface="+mn-cs"/>
                      </a:endParaRPr>
                    </a:p>
                  </a:txBody>
                  <a:tcPr/>
                </a:tc>
                <a:tc>
                  <a:txBody>
                    <a:bodyPr/>
                    <a:lstStyle/>
                    <a:p>
                      <a:r>
                        <a:rPr lang="ru-RU" sz="2000" kern="0" dirty="0" smtClean="0">
                          <a:solidFill>
                            <a:schemeClr val="tx2">
                              <a:lumMod val="50000"/>
                            </a:schemeClr>
                          </a:solidFill>
                          <a:latin typeface="+mn-lt"/>
                          <a:ea typeface="+mn-ea"/>
                          <a:cs typeface="+mn-cs"/>
                        </a:rPr>
                        <a:t>12. Люблин/Майданек (Польша)</a:t>
                      </a:r>
                    </a:p>
                    <a:p>
                      <a:r>
                        <a:rPr lang="ru-RU" sz="2000" kern="0" dirty="0" smtClean="0">
                          <a:solidFill>
                            <a:schemeClr val="tx2">
                              <a:lumMod val="50000"/>
                            </a:schemeClr>
                          </a:solidFill>
                          <a:latin typeface="+mn-lt"/>
                          <a:ea typeface="+mn-ea"/>
                          <a:cs typeface="+mn-cs"/>
                        </a:rPr>
                        <a:t>13. Маутхаузен (Австрия)</a:t>
                      </a:r>
                      <a:br>
                        <a:rPr lang="ru-RU" sz="2000" kern="0" dirty="0" smtClean="0">
                          <a:solidFill>
                            <a:schemeClr val="tx2">
                              <a:lumMod val="50000"/>
                            </a:schemeClr>
                          </a:solidFill>
                          <a:latin typeface="+mn-lt"/>
                          <a:ea typeface="+mn-ea"/>
                          <a:cs typeface="+mn-cs"/>
                        </a:rPr>
                      </a:br>
                      <a:r>
                        <a:rPr lang="ru-RU" sz="2000" kern="0" dirty="0" smtClean="0">
                          <a:solidFill>
                            <a:schemeClr val="tx2">
                              <a:lumMod val="50000"/>
                            </a:schemeClr>
                          </a:solidFill>
                          <a:latin typeface="+mn-lt"/>
                          <a:ea typeface="+mn-ea"/>
                          <a:cs typeface="+mn-cs"/>
                        </a:rPr>
                        <a:t>14. </a:t>
                      </a:r>
                      <a:r>
                        <a:rPr lang="ru-RU" sz="2000" kern="0" dirty="0" err="1" smtClean="0">
                          <a:solidFill>
                            <a:schemeClr val="tx2">
                              <a:lumMod val="50000"/>
                            </a:schemeClr>
                          </a:solidFill>
                          <a:latin typeface="+mn-lt"/>
                          <a:ea typeface="+mn-ea"/>
                          <a:cs typeface="+mn-cs"/>
                        </a:rPr>
                        <a:t>Миттельбау-Дора</a:t>
                      </a:r>
                      <a:r>
                        <a:rPr lang="ru-RU" sz="2000" kern="0" dirty="0" smtClean="0">
                          <a:solidFill>
                            <a:schemeClr val="tx2">
                              <a:lumMod val="50000"/>
                            </a:schemeClr>
                          </a:solidFill>
                          <a:latin typeface="+mn-lt"/>
                          <a:ea typeface="+mn-ea"/>
                          <a:cs typeface="+mn-cs"/>
                        </a:rPr>
                        <a:t> (ФРГ) </a:t>
                      </a:r>
                    </a:p>
                    <a:p>
                      <a:r>
                        <a:rPr lang="ru-RU" sz="2000" kern="0" dirty="0" smtClean="0">
                          <a:solidFill>
                            <a:schemeClr val="tx2">
                              <a:lumMod val="50000"/>
                            </a:schemeClr>
                          </a:solidFill>
                          <a:latin typeface="+mn-lt"/>
                          <a:ea typeface="+mn-ea"/>
                          <a:cs typeface="+mn-cs"/>
                        </a:rPr>
                        <a:t>15. </a:t>
                      </a:r>
                      <a:r>
                        <a:rPr lang="ru-RU" sz="2000" kern="0" dirty="0" err="1" smtClean="0">
                          <a:solidFill>
                            <a:schemeClr val="tx2">
                              <a:lumMod val="50000"/>
                            </a:schemeClr>
                          </a:solidFill>
                          <a:latin typeface="+mn-lt"/>
                          <a:ea typeface="+mn-ea"/>
                          <a:cs typeface="+mn-cs"/>
                        </a:rPr>
                        <a:t>Натцвайлер</a:t>
                      </a:r>
                      <a:r>
                        <a:rPr lang="ru-RU" sz="2000" kern="0" dirty="0" smtClean="0">
                          <a:solidFill>
                            <a:schemeClr val="tx2">
                              <a:lumMod val="50000"/>
                            </a:schemeClr>
                          </a:solidFill>
                          <a:latin typeface="+mn-lt"/>
                          <a:ea typeface="+mn-ea"/>
                          <a:cs typeface="+mn-cs"/>
                        </a:rPr>
                        <a:t> (Франция)</a:t>
                      </a:r>
                    </a:p>
                    <a:p>
                      <a:r>
                        <a:rPr lang="ru-RU" sz="2000" kern="0" dirty="0" smtClean="0">
                          <a:solidFill>
                            <a:schemeClr val="tx2">
                              <a:lumMod val="50000"/>
                            </a:schemeClr>
                          </a:solidFill>
                          <a:latin typeface="+mn-lt"/>
                          <a:ea typeface="+mn-ea"/>
                          <a:cs typeface="+mn-cs"/>
                        </a:rPr>
                        <a:t>16. </a:t>
                      </a:r>
                      <a:r>
                        <a:rPr lang="ru-RU" sz="2000" kern="0" dirty="0" err="1" smtClean="0">
                          <a:solidFill>
                            <a:schemeClr val="tx2">
                              <a:lumMod val="50000"/>
                            </a:schemeClr>
                          </a:solidFill>
                          <a:latin typeface="+mn-lt"/>
                          <a:ea typeface="+mn-ea"/>
                          <a:cs typeface="+mn-cs"/>
                        </a:rPr>
                        <a:t>Нейенгамме</a:t>
                      </a:r>
                      <a:r>
                        <a:rPr lang="ru-RU" sz="2000" kern="0" dirty="0" smtClean="0">
                          <a:solidFill>
                            <a:schemeClr val="tx2">
                              <a:lumMod val="50000"/>
                            </a:schemeClr>
                          </a:solidFill>
                          <a:latin typeface="+mn-lt"/>
                          <a:ea typeface="+mn-ea"/>
                          <a:cs typeface="+mn-cs"/>
                        </a:rPr>
                        <a:t> (ФРГ)</a:t>
                      </a:r>
                    </a:p>
                    <a:p>
                      <a:r>
                        <a:rPr lang="ru-RU" sz="2000" kern="0" dirty="0" smtClean="0">
                          <a:solidFill>
                            <a:schemeClr val="tx2">
                              <a:lumMod val="50000"/>
                            </a:schemeClr>
                          </a:solidFill>
                          <a:latin typeface="+mn-lt"/>
                          <a:ea typeface="+mn-ea"/>
                          <a:cs typeface="+mn-cs"/>
                        </a:rPr>
                        <a:t>17. </a:t>
                      </a:r>
                      <a:r>
                        <a:rPr lang="ru-RU" sz="2000" kern="0" dirty="0" err="1" smtClean="0">
                          <a:solidFill>
                            <a:schemeClr val="tx2">
                              <a:lumMod val="50000"/>
                            </a:schemeClr>
                          </a:solidFill>
                          <a:latin typeface="+mn-lt"/>
                          <a:ea typeface="+mn-ea"/>
                          <a:cs typeface="+mn-cs"/>
                        </a:rPr>
                        <a:t>Нидерхаген‑Вевельсбург</a:t>
                      </a:r>
                      <a:r>
                        <a:rPr lang="ru-RU" sz="2000" kern="0" dirty="0" smtClean="0">
                          <a:solidFill>
                            <a:schemeClr val="tx2">
                              <a:lumMod val="50000"/>
                            </a:schemeClr>
                          </a:solidFill>
                          <a:latin typeface="+mn-lt"/>
                          <a:ea typeface="+mn-ea"/>
                          <a:cs typeface="+mn-cs"/>
                        </a:rPr>
                        <a:t> (ФРГ)</a:t>
                      </a:r>
                    </a:p>
                    <a:p>
                      <a:r>
                        <a:rPr lang="ru-RU" sz="2000" kern="0" dirty="0" smtClean="0">
                          <a:solidFill>
                            <a:schemeClr val="tx2">
                              <a:lumMod val="50000"/>
                            </a:schemeClr>
                          </a:solidFill>
                          <a:latin typeface="+mn-lt"/>
                          <a:ea typeface="+mn-ea"/>
                          <a:cs typeface="+mn-cs"/>
                        </a:rPr>
                        <a:t>18. Равенсбрюк (ФРГ)</a:t>
                      </a:r>
                    </a:p>
                    <a:p>
                      <a:r>
                        <a:rPr lang="ru-RU" sz="2000" kern="0" dirty="0" smtClean="0">
                          <a:solidFill>
                            <a:schemeClr val="tx2">
                              <a:lumMod val="50000"/>
                            </a:schemeClr>
                          </a:solidFill>
                          <a:latin typeface="+mn-lt"/>
                          <a:ea typeface="+mn-ea"/>
                          <a:cs typeface="+mn-cs"/>
                        </a:rPr>
                        <a:t>19. </a:t>
                      </a:r>
                      <a:r>
                        <a:rPr lang="ru-RU" sz="2000" kern="0" dirty="0" err="1" smtClean="0">
                          <a:solidFill>
                            <a:schemeClr val="tx2">
                              <a:lumMod val="50000"/>
                            </a:schemeClr>
                          </a:solidFill>
                          <a:latin typeface="+mn-lt"/>
                          <a:ea typeface="+mn-ea"/>
                          <a:cs typeface="+mn-cs"/>
                        </a:rPr>
                        <a:t>Рига-Кайзервальд</a:t>
                      </a:r>
                      <a:r>
                        <a:rPr lang="ru-RU" sz="2000" kern="0" dirty="0" smtClean="0">
                          <a:solidFill>
                            <a:schemeClr val="tx2">
                              <a:lumMod val="50000"/>
                            </a:schemeClr>
                          </a:solidFill>
                          <a:latin typeface="+mn-lt"/>
                          <a:ea typeface="+mn-ea"/>
                          <a:cs typeface="+mn-cs"/>
                        </a:rPr>
                        <a:t> (Латвия</a:t>
                      </a:r>
                    </a:p>
                    <a:p>
                      <a:r>
                        <a:rPr lang="ru-RU" sz="2000" kern="0" dirty="0" smtClean="0">
                          <a:solidFill>
                            <a:schemeClr val="tx2">
                              <a:lumMod val="50000"/>
                            </a:schemeClr>
                          </a:solidFill>
                          <a:latin typeface="+mn-lt"/>
                          <a:ea typeface="+mn-ea"/>
                          <a:cs typeface="+mn-cs"/>
                        </a:rPr>
                        <a:t>20. </a:t>
                      </a:r>
                      <a:r>
                        <a:rPr lang="ru-RU" sz="2000" kern="0" dirty="0" err="1" smtClean="0">
                          <a:solidFill>
                            <a:schemeClr val="tx2">
                              <a:lumMod val="50000"/>
                            </a:schemeClr>
                          </a:solidFill>
                          <a:latin typeface="+mn-lt"/>
                          <a:ea typeface="+mn-ea"/>
                          <a:cs typeface="+mn-cs"/>
                        </a:rPr>
                        <a:t>Файфара</a:t>
                      </a:r>
                      <a:r>
                        <a:rPr lang="ru-RU" sz="2000" kern="0" dirty="0" smtClean="0">
                          <a:solidFill>
                            <a:schemeClr val="tx2">
                              <a:lumMod val="50000"/>
                            </a:schemeClr>
                          </a:solidFill>
                          <a:latin typeface="+mn-lt"/>
                          <a:ea typeface="+mn-ea"/>
                          <a:cs typeface="+mn-cs"/>
                        </a:rPr>
                        <a:t>/</a:t>
                      </a:r>
                      <a:r>
                        <a:rPr lang="ru-RU" sz="2000" kern="0" dirty="0" err="1" smtClean="0">
                          <a:solidFill>
                            <a:schemeClr val="tx2">
                              <a:lumMod val="50000"/>
                            </a:schemeClr>
                          </a:solidFill>
                          <a:latin typeface="+mn-lt"/>
                          <a:ea typeface="+mn-ea"/>
                          <a:cs typeface="+mn-cs"/>
                        </a:rPr>
                        <a:t>Вайвара</a:t>
                      </a:r>
                      <a:r>
                        <a:rPr lang="ru-RU" sz="2000" kern="0" dirty="0" smtClean="0">
                          <a:solidFill>
                            <a:schemeClr val="tx2">
                              <a:lumMod val="50000"/>
                            </a:schemeClr>
                          </a:solidFill>
                          <a:latin typeface="+mn-lt"/>
                          <a:ea typeface="+mn-ea"/>
                          <a:cs typeface="+mn-cs"/>
                        </a:rPr>
                        <a:t> (Эстония)</a:t>
                      </a:r>
                    </a:p>
                    <a:p>
                      <a:r>
                        <a:rPr lang="ru-RU" sz="2000" kern="0" dirty="0" smtClean="0">
                          <a:solidFill>
                            <a:schemeClr val="tx2">
                              <a:lumMod val="50000"/>
                            </a:schemeClr>
                          </a:solidFill>
                          <a:latin typeface="+mn-lt"/>
                          <a:ea typeface="+mn-ea"/>
                          <a:cs typeface="+mn-cs"/>
                        </a:rPr>
                        <a:t>21. Саласпилс(Латвия )</a:t>
                      </a:r>
                    </a:p>
                    <a:p>
                      <a:r>
                        <a:rPr lang="ru-RU" sz="2000" kern="0" dirty="0" smtClean="0">
                          <a:solidFill>
                            <a:schemeClr val="tx2">
                              <a:lumMod val="50000"/>
                            </a:schemeClr>
                          </a:solidFill>
                          <a:latin typeface="+mn-lt"/>
                          <a:ea typeface="+mn-ea"/>
                          <a:cs typeface="+mn-cs"/>
                        </a:rPr>
                        <a:t>22. </a:t>
                      </a:r>
                      <a:r>
                        <a:rPr lang="ru-RU" sz="2000" kern="0" dirty="0" err="1" smtClean="0">
                          <a:solidFill>
                            <a:schemeClr val="tx2">
                              <a:lumMod val="50000"/>
                            </a:schemeClr>
                          </a:solidFill>
                          <a:latin typeface="+mn-lt"/>
                          <a:ea typeface="+mn-ea"/>
                          <a:cs typeface="+mn-cs"/>
                        </a:rPr>
                        <a:t>Штуттхоф</a:t>
                      </a:r>
                      <a:r>
                        <a:rPr lang="ru-RU" sz="2000" kern="0" dirty="0" smtClean="0">
                          <a:solidFill>
                            <a:schemeClr val="tx2">
                              <a:lumMod val="50000"/>
                            </a:schemeClr>
                          </a:solidFill>
                          <a:latin typeface="+mn-lt"/>
                          <a:ea typeface="+mn-ea"/>
                          <a:cs typeface="+mn-cs"/>
                        </a:rPr>
                        <a:t> (Польша)</a:t>
                      </a:r>
                      <a:endParaRPr lang="ru-RU" sz="2000" kern="0" dirty="0">
                        <a:solidFill>
                          <a:schemeClr val="tx2">
                            <a:lumMod val="50000"/>
                          </a:schemeClr>
                        </a:solidFill>
                        <a:latin typeface="+mn-lt"/>
                        <a:ea typeface="+mn-ea"/>
                        <a:cs typeface="+mn-cs"/>
                      </a:endParaRPr>
                    </a:p>
                  </a:txBody>
                  <a:tcPr/>
                </a:tc>
              </a:tr>
            </a:tbl>
          </a:graphicData>
        </a:graphic>
      </p:graphicFrame>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000125"/>
          </a:xfrm>
        </p:spPr>
        <p:txBody>
          <a:bodyPr rtlCol="0">
            <a:noAutofit/>
          </a:bodyPr>
          <a:lstStyle/>
          <a:p>
            <a:pPr fontAlgn="auto">
              <a:spcAft>
                <a:spcPts val="0"/>
              </a:spcAft>
              <a:defRPr/>
            </a:pP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«Дахау» (</a:t>
            </a:r>
            <a:r>
              <a:rPr lang="en-US"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Dachau</a:t>
            </a: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p>
        </p:txBody>
      </p:sp>
      <p:sp>
        <p:nvSpPr>
          <p:cNvPr id="14339" name="Содержимое 2"/>
          <p:cNvSpPr>
            <a:spLocks noGrp="1"/>
          </p:cNvSpPr>
          <p:nvPr>
            <p:ph idx="1"/>
          </p:nvPr>
        </p:nvSpPr>
        <p:spPr>
          <a:xfrm>
            <a:off x="4857750" y="1214438"/>
            <a:ext cx="4071938" cy="5429250"/>
          </a:xfrm>
        </p:spPr>
        <p:txBody>
          <a:bodyPr rtlCol="0">
            <a:noAutofit/>
          </a:bodyPr>
          <a:lstStyle/>
          <a:p>
            <a:pPr marL="0" indent="361950" algn="just" fontAlgn="auto">
              <a:spcBef>
                <a:spcPct val="0"/>
              </a:spcBef>
              <a:spcAft>
                <a:spcPts val="0"/>
              </a:spcAft>
              <a:buFont typeface="Wingdings 2" pitchFamily="18" charset="2"/>
              <a:buNone/>
              <a:defRPr/>
            </a:pPr>
            <a:r>
              <a:rPr lang="ru-RU" sz="2000" kern="0" dirty="0">
                <a:solidFill>
                  <a:schemeClr val="tx2">
                    <a:lumMod val="50000"/>
                  </a:schemeClr>
                </a:solidFill>
              </a:rPr>
              <a:t>Первый концентрационный лагерь в фашистской Германии, создан в 1933 г. на окраине г. Дахау (около Мюнхена). Имел около 130 филиалов и внешних рабочих команд, расположенных в Южной Германии. Узниками Дахау были более 250 тысяч человек из 24 стран; </a:t>
            </a:r>
            <a:r>
              <a:rPr lang="ru-RU" sz="2000" kern="0" dirty="0" smtClean="0">
                <a:solidFill>
                  <a:schemeClr val="tx2">
                    <a:lumMod val="50000"/>
                  </a:schemeClr>
                </a:solidFill>
              </a:rPr>
              <a:t>замучены </a:t>
            </a:r>
            <a:r>
              <a:rPr lang="ru-RU" sz="2000" kern="0" dirty="0">
                <a:solidFill>
                  <a:schemeClr val="tx2">
                    <a:lumMod val="50000"/>
                  </a:schemeClr>
                </a:solidFill>
              </a:rPr>
              <a:t>или </a:t>
            </a:r>
            <a:r>
              <a:rPr lang="ru-RU" sz="2000" kern="0" dirty="0" smtClean="0">
                <a:solidFill>
                  <a:schemeClr val="tx2">
                    <a:lumMod val="50000"/>
                  </a:schemeClr>
                </a:solidFill>
              </a:rPr>
              <a:t>убиты  </a:t>
            </a:r>
            <a:r>
              <a:rPr lang="ru-RU" sz="2000" kern="0" dirty="0">
                <a:solidFill>
                  <a:schemeClr val="tx2">
                    <a:lumMod val="50000"/>
                  </a:schemeClr>
                </a:solidFill>
              </a:rPr>
              <a:t>около 70 тысяч </a:t>
            </a:r>
            <a:r>
              <a:rPr lang="ru-RU" sz="2000" kern="0" dirty="0" smtClean="0">
                <a:solidFill>
                  <a:schemeClr val="tx2">
                    <a:lumMod val="50000"/>
                  </a:schemeClr>
                </a:solidFill>
              </a:rPr>
              <a:t>человек  </a:t>
            </a:r>
            <a:r>
              <a:rPr lang="ru-RU" sz="2000" kern="0" dirty="0">
                <a:solidFill>
                  <a:schemeClr val="tx2">
                    <a:lumMod val="50000"/>
                  </a:schemeClr>
                </a:solidFill>
              </a:rPr>
              <a:t>(в т. ч. около 12 тысяч </a:t>
            </a:r>
            <a:r>
              <a:rPr lang="ru-RU" sz="2000" kern="0" dirty="0" smtClean="0">
                <a:solidFill>
                  <a:schemeClr val="tx2">
                    <a:lumMod val="50000"/>
                  </a:schemeClr>
                </a:solidFill>
              </a:rPr>
              <a:t>советских </a:t>
            </a:r>
            <a:r>
              <a:rPr lang="ru-RU" sz="2000" kern="0" dirty="0">
                <a:solidFill>
                  <a:schemeClr val="tx2">
                    <a:lumMod val="50000"/>
                  </a:schemeClr>
                </a:solidFill>
              </a:rPr>
              <a:t>граждан</a:t>
            </a:r>
            <a:r>
              <a:rPr lang="ru-RU" sz="2000" kern="0" dirty="0" smtClean="0">
                <a:solidFill>
                  <a:schemeClr val="tx2">
                    <a:lumMod val="50000"/>
                  </a:schemeClr>
                </a:solidFill>
              </a:rPr>
              <a:t>).</a:t>
            </a:r>
            <a:endParaRPr lang="ru-RU" sz="2000" kern="0" dirty="0">
              <a:solidFill>
                <a:schemeClr val="tx2">
                  <a:lumMod val="50000"/>
                </a:schemeClr>
              </a:solidFill>
            </a:endParaRPr>
          </a:p>
          <a:p>
            <a:pPr marL="0" indent="361950" algn="just" fontAlgn="auto">
              <a:spcBef>
                <a:spcPct val="0"/>
              </a:spcBef>
              <a:spcAft>
                <a:spcPts val="0"/>
              </a:spcAft>
              <a:buFont typeface="Wingdings 2" pitchFamily="18" charset="2"/>
              <a:buNone/>
              <a:defRPr/>
            </a:pPr>
            <a:r>
              <a:rPr lang="ru-RU" sz="2000" kern="0" dirty="0">
                <a:solidFill>
                  <a:schemeClr val="tx2">
                    <a:lumMod val="50000"/>
                  </a:schemeClr>
                </a:solidFill>
              </a:rPr>
              <a:t>Дахау был </a:t>
            </a:r>
            <a:r>
              <a:rPr lang="ru-RU" sz="2000" kern="0" dirty="0" smtClean="0">
                <a:solidFill>
                  <a:schemeClr val="tx2">
                    <a:lumMod val="50000"/>
                  </a:schemeClr>
                </a:solidFill>
              </a:rPr>
              <a:t>освобожден 29 </a:t>
            </a:r>
            <a:r>
              <a:rPr lang="ru-RU" sz="2000" kern="0" dirty="0">
                <a:solidFill>
                  <a:schemeClr val="tx2">
                    <a:lumMod val="50000"/>
                  </a:schemeClr>
                </a:solidFill>
              </a:rPr>
              <a:t>апреля 1945 г. </a:t>
            </a:r>
            <a:r>
              <a:rPr lang="ru-RU" sz="2000" kern="0" dirty="0" smtClean="0">
                <a:solidFill>
                  <a:schemeClr val="tx2">
                    <a:lumMod val="50000"/>
                  </a:schemeClr>
                </a:solidFill>
              </a:rPr>
              <a:t>американскими </a:t>
            </a:r>
            <a:r>
              <a:rPr lang="ru-RU" sz="2000" kern="0" dirty="0">
                <a:solidFill>
                  <a:schemeClr val="tx2">
                    <a:lumMod val="50000"/>
                  </a:schemeClr>
                </a:solidFill>
              </a:rPr>
              <a:t>войсками.</a:t>
            </a:r>
          </a:p>
          <a:p>
            <a:pPr marL="0" indent="361950" algn="just" fontAlgn="auto">
              <a:spcBef>
                <a:spcPct val="0"/>
              </a:spcBef>
              <a:spcAft>
                <a:spcPts val="0"/>
              </a:spcAft>
              <a:buFont typeface="Wingdings 2" pitchFamily="18" charset="2"/>
              <a:buNone/>
              <a:defRPr/>
            </a:pPr>
            <a:r>
              <a:rPr lang="ru-RU" sz="2000" kern="0" dirty="0">
                <a:solidFill>
                  <a:schemeClr val="tx2">
                    <a:lumMod val="50000"/>
                  </a:schemeClr>
                </a:solidFill>
              </a:rPr>
              <a:t>В 1960 г. в Дахау был </a:t>
            </a:r>
            <a:r>
              <a:rPr lang="ru-RU" sz="2000" kern="0" dirty="0" smtClean="0">
                <a:solidFill>
                  <a:schemeClr val="tx2">
                    <a:lumMod val="50000"/>
                  </a:schemeClr>
                </a:solidFill>
              </a:rPr>
              <a:t>открыт </a:t>
            </a:r>
            <a:r>
              <a:rPr lang="ru-RU" sz="2000" kern="0" dirty="0">
                <a:solidFill>
                  <a:schemeClr val="tx2">
                    <a:lumMod val="50000"/>
                  </a:schemeClr>
                </a:solidFill>
              </a:rPr>
              <a:t>памятник погибшим</a:t>
            </a:r>
            <a:r>
              <a:rPr lang="ru-RU" sz="2000" kern="0" dirty="0" smtClean="0">
                <a:solidFill>
                  <a:schemeClr val="tx2">
                    <a:lumMod val="50000"/>
                  </a:schemeClr>
                </a:solidFill>
              </a:rPr>
              <a:t>.</a:t>
            </a:r>
          </a:p>
        </p:txBody>
      </p:sp>
      <p:pic>
        <p:nvPicPr>
          <p:cNvPr id="8196" name="Picture 2" descr="E:\концлагерь\крематорий Дахау.jpg"/>
          <p:cNvPicPr>
            <a:picLocks noChangeAspect="1" noChangeArrowheads="1"/>
          </p:cNvPicPr>
          <p:nvPr/>
        </p:nvPicPr>
        <p:blipFill>
          <a:blip r:embed="rId2"/>
          <a:srcRect/>
          <a:stretch>
            <a:fillRect/>
          </a:stretch>
        </p:blipFill>
        <p:spPr bwMode="auto">
          <a:xfrm>
            <a:off x="714375" y="4071938"/>
            <a:ext cx="3524250" cy="2643187"/>
          </a:xfrm>
          <a:prstGeom prst="rect">
            <a:avLst/>
          </a:prstGeom>
          <a:noFill/>
          <a:ln w="9525">
            <a:noFill/>
            <a:miter lim="800000"/>
            <a:headEnd/>
            <a:tailEnd/>
          </a:ln>
        </p:spPr>
      </p:pic>
      <p:pic>
        <p:nvPicPr>
          <p:cNvPr id="8197" name="Picture 6" descr="Фото"/>
          <p:cNvPicPr>
            <a:picLocks noChangeAspect="1" noChangeArrowheads="1"/>
          </p:cNvPicPr>
          <p:nvPr/>
        </p:nvPicPr>
        <p:blipFill>
          <a:blip r:embed="rId3"/>
          <a:srcRect/>
          <a:stretch>
            <a:fillRect/>
          </a:stretch>
        </p:blipFill>
        <p:spPr bwMode="auto">
          <a:xfrm>
            <a:off x="142875" y="1071563"/>
            <a:ext cx="4429125" cy="3028950"/>
          </a:xfrm>
          <a:prstGeom prst="rect">
            <a:avLst/>
          </a:prstGeom>
          <a:noFill/>
          <a:ln w="9525">
            <a:noFill/>
            <a:miter lim="800000"/>
            <a:headEnd/>
            <a:tailEnd/>
          </a:ln>
        </p:spPr>
      </p:pic>
      <p:sp>
        <p:nvSpPr>
          <p:cNvPr id="5" name="Прямоугольник 4"/>
          <p:cNvSpPr/>
          <p:nvPr/>
        </p:nvSpPr>
        <p:spPr>
          <a:xfrm>
            <a:off x="928688" y="3643313"/>
            <a:ext cx="3170237" cy="461962"/>
          </a:xfrm>
          <a:prstGeom prst="rect">
            <a:avLst/>
          </a:prstGeom>
        </p:spPr>
        <p:txBody>
          <a:bodyPr wrap="none">
            <a:spAutoFit/>
          </a:bodyPr>
          <a:lstStyle/>
          <a:p>
            <a:pPr>
              <a:defRPr/>
            </a:pPr>
            <a:r>
              <a:rPr lang="ru-RU" sz="2400" b="1" dirty="0">
                <a:solidFill>
                  <a:schemeClr val="tx2">
                    <a:lumMod val="50000"/>
                  </a:schemeClr>
                </a:solidFill>
                <a:effectLst>
                  <a:outerShdw blurRad="38100" dist="38100" dir="2700000" algn="tl">
                    <a:srgbClr val="000000">
                      <a:alpha val="43137"/>
                    </a:srgbClr>
                  </a:outerShdw>
                </a:effectLst>
              </a:rPr>
              <a:t>Здание крематория</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071563"/>
          </a:xfrm>
        </p:spPr>
        <p:txBody>
          <a:bodyPr rtlCol="0">
            <a:noAutofit/>
          </a:bodyPr>
          <a:lstStyle/>
          <a:p>
            <a:pPr fontAlgn="auto">
              <a:spcAft>
                <a:spcPts val="0"/>
              </a:spcAft>
              <a:defRPr/>
            </a:pP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«Бухенвальд» (</a:t>
            </a:r>
            <a:r>
              <a:rPr lang="en-US"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Buchenwald</a:t>
            </a: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endPar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endParaRPr>
          </a:p>
        </p:txBody>
      </p:sp>
      <p:sp>
        <p:nvSpPr>
          <p:cNvPr id="3" name="Содержимое 2"/>
          <p:cNvSpPr>
            <a:spLocks noGrp="1"/>
          </p:cNvSpPr>
          <p:nvPr>
            <p:ph idx="1"/>
          </p:nvPr>
        </p:nvSpPr>
        <p:spPr>
          <a:xfrm>
            <a:off x="142875" y="1214438"/>
            <a:ext cx="9001125" cy="5429250"/>
          </a:xfrm>
        </p:spPr>
        <p:txBody>
          <a:bodyPr rtlCol="0">
            <a:normAutofit lnSpcReduction="10000"/>
          </a:bodyPr>
          <a:lstStyle/>
          <a:p>
            <a:pPr marL="0" indent="0" algn="just" fontAlgn="auto">
              <a:spcBef>
                <a:spcPts val="0"/>
              </a:spcBef>
              <a:spcAft>
                <a:spcPts val="0"/>
              </a:spcAft>
              <a:buFont typeface="Wingdings 2"/>
              <a:buNone/>
              <a:defRPr/>
            </a:pPr>
            <a:r>
              <a:rPr lang="ru-RU" sz="2200" kern="0" dirty="0">
                <a:solidFill>
                  <a:schemeClr val="tx2">
                    <a:lumMod val="50000"/>
                  </a:schemeClr>
                </a:solidFill>
              </a:rPr>
              <a:t>Один из крупнейших нацистских концлагерей. Был создан в 1937 году в окрестностях города Веймара (Германия). Первоначально назывался </a:t>
            </a:r>
            <a:r>
              <a:rPr lang="ru-RU" sz="2200" kern="0" dirty="0" err="1">
                <a:solidFill>
                  <a:schemeClr val="tx2">
                    <a:lumMod val="50000"/>
                  </a:schemeClr>
                </a:solidFill>
              </a:rPr>
              <a:t>Эттерсберг</a:t>
            </a:r>
            <a:r>
              <a:rPr lang="ru-RU" sz="2200" kern="0" dirty="0">
                <a:solidFill>
                  <a:schemeClr val="tx2">
                    <a:lumMod val="50000"/>
                  </a:schemeClr>
                </a:solidFill>
              </a:rPr>
              <a:t>. На главных воротах Бухенвальда девизом было высказывание Цицерона - "Каждому - своё".</a:t>
            </a:r>
          </a:p>
          <a:p>
            <a:pPr marL="0" indent="0" algn="just" fontAlgn="auto">
              <a:spcBef>
                <a:spcPts val="0"/>
              </a:spcBef>
              <a:spcAft>
                <a:spcPts val="0"/>
              </a:spcAft>
              <a:buFont typeface="Wingdings 2"/>
              <a:buNone/>
              <a:defRPr/>
            </a:pPr>
            <a:r>
              <a:rPr lang="ru-RU" sz="2200" kern="0" dirty="0">
                <a:solidFill>
                  <a:schemeClr val="tx2">
                    <a:lumMod val="50000"/>
                  </a:schemeClr>
                </a:solidFill>
              </a:rPr>
              <a:t>Имел 66 филиалов и внешних рабочих команд. Наиболее крупные: "</a:t>
            </a:r>
            <a:r>
              <a:rPr lang="ru-RU" sz="2200" kern="0" dirty="0" err="1">
                <a:solidFill>
                  <a:schemeClr val="tx2">
                    <a:lumMod val="50000"/>
                  </a:schemeClr>
                </a:solidFill>
              </a:rPr>
              <a:t>Дора</a:t>
            </a:r>
            <a:r>
              <a:rPr lang="ru-RU" sz="2200" kern="0" dirty="0">
                <a:solidFill>
                  <a:schemeClr val="tx2">
                    <a:lumMod val="50000"/>
                  </a:schemeClr>
                </a:solidFill>
              </a:rPr>
              <a:t>" (около г. </a:t>
            </a:r>
            <a:r>
              <a:rPr lang="ru-RU" sz="2200" kern="0" dirty="0" err="1">
                <a:solidFill>
                  <a:schemeClr val="tx2">
                    <a:lumMod val="50000"/>
                  </a:schemeClr>
                </a:solidFill>
              </a:rPr>
              <a:t>Нордхаузен</a:t>
            </a:r>
            <a:r>
              <a:rPr lang="ru-RU" sz="2200" kern="0" dirty="0">
                <a:solidFill>
                  <a:schemeClr val="tx2">
                    <a:lumMod val="50000"/>
                  </a:schemeClr>
                </a:solidFill>
              </a:rPr>
              <a:t>), "</a:t>
            </a:r>
            <a:r>
              <a:rPr lang="ru-RU" sz="2200" kern="0" dirty="0" err="1">
                <a:solidFill>
                  <a:schemeClr val="tx2">
                    <a:lumMod val="50000"/>
                  </a:schemeClr>
                </a:solidFill>
              </a:rPr>
              <a:t>Лаура</a:t>
            </a:r>
            <a:r>
              <a:rPr lang="ru-RU" sz="2200" kern="0" dirty="0">
                <a:solidFill>
                  <a:schemeClr val="tx2">
                    <a:lumMod val="50000"/>
                  </a:schemeClr>
                </a:solidFill>
              </a:rPr>
              <a:t>" (около г. Заальфельд) и "</a:t>
            </a:r>
            <a:r>
              <a:rPr lang="ru-RU" sz="2200" kern="0" dirty="0" err="1">
                <a:solidFill>
                  <a:schemeClr val="tx2">
                    <a:lumMod val="50000"/>
                  </a:schemeClr>
                </a:solidFill>
              </a:rPr>
              <a:t>Ордруф</a:t>
            </a:r>
            <a:r>
              <a:rPr lang="ru-RU" sz="2200" kern="0" dirty="0">
                <a:solidFill>
                  <a:schemeClr val="tx2">
                    <a:lumMod val="50000"/>
                  </a:schemeClr>
                </a:solidFill>
              </a:rPr>
              <a:t>" (в Тюрингии), где монтировались самолеты-снаряды ФАУ. </a:t>
            </a:r>
          </a:p>
          <a:p>
            <a:pPr marL="0" indent="0" algn="just" fontAlgn="auto">
              <a:spcBef>
                <a:spcPts val="0"/>
              </a:spcBef>
              <a:spcAft>
                <a:spcPts val="0"/>
              </a:spcAft>
              <a:buFont typeface="Wingdings 2"/>
              <a:buNone/>
              <a:defRPr/>
            </a:pPr>
            <a:r>
              <a:rPr lang="ru-RU" sz="2200" kern="0" dirty="0">
                <a:solidFill>
                  <a:schemeClr val="tx2">
                    <a:lumMod val="50000"/>
                  </a:schemeClr>
                </a:solidFill>
              </a:rPr>
              <a:t>С 1937 по 1945 гг. узниками лагеря </a:t>
            </a:r>
            <a:r>
              <a:rPr lang="ru-RU" sz="2200" kern="0" dirty="0" smtClean="0">
                <a:solidFill>
                  <a:schemeClr val="tx2">
                    <a:lumMod val="50000"/>
                  </a:schemeClr>
                </a:solidFill>
              </a:rPr>
              <a:t>были </a:t>
            </a:r>
            <a:r>
              <a:rPr lang="ru-RU" sz="2200" kern="0" dirty="0">
                <a:solidFill>
                  <a:schemeClr val="tx2">
                    <a:lumMod val="50000"/>
                  </a:schemeClr>
                </a:solidFill>
              </a:rPr>
              <a:t>около 239 тысяч человек. </a:t>
            </a:r>
          </a:p>
          <a:p>
            <a:pPr marL="0" indent="0" algn="just" fontAlgn="auto">
              <a:spcBef>
                <a:spcPts val="0"/>
              </a:spcBef>
              <a:spcAft>
                <a:spcPts val="0"/>
              </a:spcAft>
              <a:buFont typeface="Wingdings 2"/>
              <a:buNone/>
              <a:defRPr/>
            </a:pPr>
            <a:r>
              <a:rPr lang="ru-RU" sz="2200" kern="0" dirty="0">
                <a:solidFill>
                  <a:schemeClr val="tx2">
                    <a:lumMod val="50000"/>
                  </a:schemeClr>
                </a:solidFill>
              </a:rPr>
              <a:t>Всего в Бухенвальде было </a:t>
            </a:r>
            <a:r>
              <a:rPr lang="ru-RU" sz="2200" kern="0" dirty="0" smtClean="0">
                <a:solidFill>
                  <a:schemeClr val="tx2">
                    <a:lumMod val="50000"/>
                  </a:schemeClr>
                </a:solidFill>
              </a:rPr>
              <a:t>замучено </a:t>
            </a:r>
            <a:r>
              <a:rPr lang="ru-RU" sz="2200" kern="0" dirty="0">
                <a:solidFill>
                  <a:schemeClr val="tx2">
                    <a:lumMod val="50000"/>
                  </a:schemeClr>
                </a:solidFill>
              </a:rPr>
              <a:t>56 тыс. заключенных </a:t>
            </a:r>
            <a:r>
              <a:rPr lang="ru-RU" sz="2200" kern="0" dirty="0" smtClean="0">
                <a:solidFill>
                  <a:schemeClr val="tx2">
                    <a:lumMod val="50000"/>
                  </a:schemeClr>
                </a:solidFill>
              </a:rPr>
              <a:t>18 </a:t>
            </a:r>
            <a:r>
              <a:rPr lang="ru-RU" sz="2200" kern="0" dirty="0">
                <a:solidFill>
                  <a:schemeClr val="tx2">
                    <a:lumMod val="50000"/>
                  </a:schemeClr>
                </a:solidFill>
              </a:rPr>
              <a:t>национальностей.</a:t>
            </a:r>
          </a:p>
          <a:p>
            <a:pPr marL="0" indent="0" algn="just" fontAlgn="auto">
              <a:spcBef>
                <a:spcPts val="0"/>
              </a:spcBef>
              <a:spcAft>
                <a:spcPts val="0"/>
              </a:spcAft>
              <a:buFont typeface="Wingdings 2"/>
              <a:buNone/>
              <a:defRPr/>
            </a:pPr>
            <a:r>
              <a:rPr lang="ru-RU" sz="2200" kern="0" dirty="0">
                <a:solidFill>
                  <a:schemeClr val="tx2">
                    <a:lumMod val="50000"/>
                  </a:schemeClr>
                </a:solidFill>
              </a:rPr>
              <a:t>Лагерь был освобожден</a:t>
            </a:r>
          </a:p>
          <a:p>
            <a:pPr marL="0" indent="0" algn="just" fontAlgn="auto">
              <a:spcBef>
                <a:spcPts val="0"/>
              </a:spcBef>
              <a:spcAft>
                <a:spcPts val="0"/>
              </a:spcAft>
              <a:buFont typeface="Wingdings 2"/>
              <a:buNone/>
              <a:defRPr/>
            </a:pPr>
            <a:r>
              <a:rPr lang="ru-RU" sz="2200" kern="0" dirty="0">
                <a:solidFill>
                  <a:schemeClr val="tx2">
                    <a:lumMod val="50000"/>
                  </a:schemeClr>
                </a:solidFill>
              </a:rPr>
              <a:t> </a:t>
            </a:r>
            <a:r>
              <a:rPr lang="ru-RU" sz="2200" kern="0" dirty="0" smtClean="0">
                <a:solidFill>
                  <a:schemeClr val="tx2">
                    <a:lumMod val="50000"/>
                  </a:schemeClr>
                </a:solidFill>
              </a:rPr>
              <a:t>в апреле </a:t>
            </a:r>
            <a:r>
              <a:rPr lang="ru-RU" sz="2200" kern="0" dirty="0">
                <a:solidFill>
                  <a:schemeClr val="tx2">
                    <a:lumMod val="50000"/>
                  </a:schemeClr>
                </a:solidFill>
              </a:rPr>
              <a:t>1945 г. частями</a:t>
            </a:r>
          </a:p>
          <a:p>
            <a:pPr marL="0" indent="0" algn="just" fontAlgn="auto">
              <a:spcBef>
                <a:spcPts val="0"/>
              </a:spcBef>
              <a:spcAft>
                <a:spcPts val="0"/>
              </a:spcAft>
              <a:buFont typeface="Wingdings 2"/>
              <a:buNone/>
              <a:defRPr/>
            </a:pPr>
            <a:r>
              <a:rPr lang="ru-RU" sz="2200" kern="0" dirty="0">
                <a:solidFill>
                  <a:schemeClr val="tx2">
                    <a:lumMod val="50000"/>
                  </a:schemeClr>
                </a:solidFill>
              </a:rPr>
              <a:t> 80-й дивизии США. </a:t>
            </a:r>
          </a:p>
          <a:p>
            <a:pPr marL="0" indent="0" algn="just" fontAlgn="auto">
              <a:spcBef>
                <a:spcPts val="0"/>
              </a:spcBef>
              <a:spcAft>
                <a:spcPts val="0"/>
              </a:spcAft>
              <a:buFont typeface="Wingdings 2"/>
              <a:buNone/>
              <a:defRPr/>
            </a:pPr>
            <a:r>
              <a:rPr lang="ru-RU" sz="2200" kern="0" dirty="0">
                <a:solidFill>
                  <a:schemeClr val="tx2">
                    <a:lumMod val="50000"/>
                  </a:schemeClr>
                </a:solidFill>
              </a:rPr>
              <a:t>В 1958 г. в Бухенвальде открыт</a:t>
            </a:r>
          </a:p>
          <a:p>
            <a:pPr marL="0" indent="0" algn="just" fontAlgn="auto">
              <a:spcBef>
                <a:spcPts val="0"/>
              </a:spcBef>
              <a:spcAft>
                <a:spcPts val="0"/>
              </a:spcAft>
              <a:buFont typeface="Wingdings 2"/>
              <a:buNone/>
              <a:defRPr/>
            </a:pPr>
            <a:r>
              <a:rPr lang="ru-RU" sz="2200" kern="0" dirty="0">
                <a:solidFill>
                  <a:schemeClr val="tx2">
                    <a:lumMod val="50000"/>
                  </a:schemeClr>
                </a:solidFill>
              </a:rPr>
              <a:t> мемориальный комплекс,</a:t>
            </a:r>
          </a:p>
          <a:p>
            <a:pPr marL="0" indent="0" algn="just" fontAlgn="auto">
              <a:spcBef>
                <a:spcPts val="0"/>
              </a:spcBef>
              <a:spcAft>
                <a:spcPts val="0"/>
              </a:spcAft>
              <a:buFont typeface="Wingdings 2"/>
              <a:buNone/>
              <a:defRPr/>
            </a:pPr>
            <a:r>
              <a:rPr lang="ru-RU" sz="2200" kern="0" dirty="0">
                <a:solidFill>
                  <a:schemeClr val="tx2">
                    <a:lumMod val="50000"/>
                  </a:schemeClr>
                </a:solidFill>
              </a:rPr>
              <a:t> посвященный. героям и</a:t>
            </a:r>
          </a:p>
          <a:p>
            <a:pPr marL="0" indent="0" algn="just" fontAlgn="auto">
              <a:spcBef>
                <a:spcPts val="0"/>
              </a:spcBef>
              <a:spcAft>
                <a:spcPts val="0"/>
              </a:spcAft>
              <a:buFont typeface="Wingdings 2"/>
              <a:buNone/>
              <a:defRPr/>
            </a:pPr>
            <a:r>
              <a:rPr lang="ru-RU" sz="2200" kern="0" dirty="0">
                <a:solidFill>
                  <a:schemeClr val="tx2">
                    <a:lumMod val="50000"/>
                  </a:schemeClr>
                </a:solidFill>
              </a:rPr>
              <a:t> жертвам концлагеря</a:t>
            </a:r>
            <a:r>
              <a:rPr lang="ru-RU" sz="2200" kern="0" dirty="0" smtClean="0">
                <a:solidFill>
                  <a:schemeClr val="tx2">
                    <a:lumMod val="50000"/>
                  </a:schemeClr>
                </a:solidFill>
              </a:rPr>
              <a:t>.</a:t>
            </a:r>
            <a:endParaRPr lang="ru-RU" sz="2200" dirty="0" smtClean="0"/>
          </a:p>
        </p:txBody>
      </p:sp>
      <p:pic>
        <p:nvPicPr>
          <p:cNvPr id="9220" name="Picture 2"/>
          <p:cNvPicPr>
            <a:picLocks noChangeAspect="1" noChangeArrowheads="1"/>
          </p:cNvPicPr>
          <p:nvPr/>
        </p:nvPicPr>
        <p:blipFill>
          <a:blip r:embed="rId2"/>
          <a:srcRect/>
          <a:stretch>
            <a:fillRect/>
          </a:stretch>
        </p:blipFill>
        <p:spPr bwMode="auto">
          <a:xfrm>
            <a:off x="4357688" y="4000500"/>
            <a:ext cx="4614862" cy="2405063"/>
          </a:xfrm>
          <a:prstGeom prst="rect">
            <a:avLst/>
          </a:prstGeom>
          <a:noFill/>
          <a:ln w="9525">
            <a:noFill/>
            <a:miter lim="800000"/>
            <a:headEnd/>
            <a:tailEnd/>
          </a:ln>
        </p:spPr>
      </p:pic>
      <p:sp>
        <p:nvSpPr>
          <p:cNvPr id="5" name="Прямоугольник 4"/>
          <p:cNvSpPr/>
          <p:nvPr/>
        </p:nvSpPr>
        <p:spPr>
          <a:xfrm>
            <a:off x="2479675" y="6396038"/>
            <a:ext cx="6664325" cy="461962"/>
          </a:xfrm>
          <a:prstGeom prst="rect">
            <a:avLst/>
          </a:prstGeom>
        </p:spPr>
        <p:txBody>
          <a:bodyPr wrap="none">
            <a:spAutoFit/>
          </a:bodyPr>
          <a:lstStyle/>
          <a:p>
            <a:pPr>
              <a:defRPr/>
            </a:pPr>
            <a:r>
              <a:rPr lang="ru-RU" sz="2400" b="1" dirty="0">
                <a:solidFill>
                  <a:schemeClr val="tx2">
                    <a:lumMod val="50000"/>
                  </a:schemeClr>
                </a:solidFill>
                <a:effectLst>
                  <a:outerShdw blurRad="38100" dist="38100" dir="2700000" algn="tl">
                    <a:srgbClr val="000000">
                      <a:alpha val="43137"/>
                    </a:srgbClr>
                  </a:outerShdw>
                </a:effectLst>
              </a:rPr>
              <a:t>Высказывание Цицерона «Каждому свое»</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icture background"/>
          <p:cNvPicPr>
            <a:picLocks noChangeAspect="1" noChangeArrowheads="1"/>
          </p:cNvPicPr>
          <p:nvPr/>
        </p:nvPicPr>
        <p:blipFill>
          <a:blip r:embed="rId2" cstate="print"/>
          <a:srcRect t="5681"/>
          <a:stretch>
            <a:fillRect/>
          </a:stretch>
        </p:blipFill>
        <p:spPr bwMode="auto">
          <a:xfrm>
            <a:off x="1785917" y="3500438"/>
            <a:ext cx="5341617" cy="3357562"/>
          </a:xfrm>
          <a:prstGeom prst="rect">
            <a:avLst/>
          </a:prstGeom>
          <a:noFill/>
        </p:spPr>
      </p:pic>
      <p:sp>
        <p:nvSpPr>
          <p:cNvPr id="16386" name="Заголовок 1"/>
          <p:cNvSpPr>
            <a:spLocks noGrp="1"/>
          </p:cNvSpPr>
          <p:nvPr>
            <p:ph type="title"/>
          </p:nvPr>
        </p:nvSpPr>
        <p:spPr>
          <a:xfrm>
            <a:off x="1143000" y="357188"/>
            <a:ext cx="7358063" cy="317500"/>
          </a:xfrm>
        </p:spPr>
        <p:txBody>
          <a:bodyPr rtlCol="0">
            <a:normAutofit fontScale="90000"/>
          </a:bodyPr>
          <a:lstStyle/>
          <a:p>
            <a:pPr fontAlgn="auto">
              <a:spcAft>
                <a:spcPts val="0"/>
              </a:spcAft>
              <a:defRPr/>
            </a:pPr>
            <a:r>
              <a:rPr lang="ru-RU" sz="3600" smtClean="0"/>
              <a:t>                                                       </a:t>
            </a:r>
            <a:br>
              <a:rPr lang="ru-RU" sz="3600" smtClean="0"/>
            </a:br>
            <a:r>
              <a:rPr lang="ru-RU" sz="3600" smtClean="0"/>
              <a:t/>
            </a:r>
            <a:br>
              <a:rPr lang="ru-RU" sz="3600" smtClean="0"/>
            </a:br>
            <a:r>
              <a:rPr lang="ru-RU" sz="3600" smtClean="0"/>
              <a:t/>
            </a:r>
            <a:br>
              <a:rPr lang="ru-RU" sz="3600" smtClean="0"/>
            </a:br>
            <a:r>
              <a:rPr lang="ru-RU" sz="3600" smtClean="0"/>
              <a:t/>
            </a:r>
            <a:br>
              <a:rPr lang="ru-RU" sz="3600" smtClean="0"/>
            </a:br>
            <a:r>
              <a:rPr lang="ru-RU" sz="3600" smtClean="0"/>
              <a:t/>
            </a:r>
            <a:br>
              <a:rPr lang="ru-RU" sz="3600" smtClean="0"/>
            </a:br>
            <a:r>
              <a:rPr lang="ru-RU" sz="3600" smtClean="0"/>
              <a:t/>
            </a:r>
            <a:br>
              <a:rPr lang="ru-RU" sz="3600" smtClean="0"/>
            </a:br>
            <a:r>
              <a:rPr lang="ru-RU" sz="3600" smtClean="0"/>
              <a:t/>
            </a:r>
            <a:br>
              <a:rPr lang="ru-RU" sz="3600" smtClean="0"/>
            </a:br>
            <a:r>
              <a:rPr lang="ru-RU" sz="3600" smtClean="0"/>
              <a:t/>
            </a:r>
            <a:br>
              <a:rPr lang="ru-RU" sz="3600" smtClean="0"/>
            </a:br>
            <a:endParaRPr lang="ru-RU" sz="3600" smtClean="0"/>
          </a:p>
        </p:txBody>
      </p:sp>
      <p:sp>
        <p:nvSpPr>
          <p:cNvPr id="3" name="Содержимое 2"/>
          <p:cNvSpPr>
            <a:spLocks noGrp="1"/>
          </p:cNvSpPr>
          <p:nvPr>
            <p:ph idx="1"/>
          </p:nvPr>
        </p:nvSpPr>
        <p:spPr>
          <a:xfrm>
            <a:off x="0" y="928670"/>
            <a:ext cx="9144000" cy="3143272"/>
          </a:xfrm>
        </p:spPr>
        <p:txBody>
          <a:bodyPr rtlCol="0">
            <a:noAutofit/>
          </a:bodyPr>
          <a:lstStyle/>
          <a:p>
            <a:pPr marL="0" indent="292100" algn="just" fontAlgn="auto">
              <a:spcBef>
                <a:spcPts val="0"/>
              </a:spcBef>
              <a:spcAft>
                <a:spcPts val="0"/>
              </a:spcAft>
              <a:buFont typeface="Wingdings 2"/>
              <a:buNone/>
              <a:defRPr/>
            </a:pPr>
            <a:r>
              <a:rPr lang="ru-RU" sz="1800" kern="0" dirty="0">
                <a:solidFill>
                  <a:schemeClr val="tx2">
                    <a:lumMod val="50000"/>
                  </a:schemeClr>
                </a:solidFill>
              </a:rPr>
              <a:t>В  лагере смерти существовала группа врачей-эсэсовцев, проводивших на заключенных свои преступные "медицинские опыты". Эти действия, не имевшие ничего общего с наукой, причиняли заключенным неописуемые страдания и часто ускоряли их смерть. Речь идет о группе врачей, стремившихся достичь личных успехов в области медицины. Побуждаемые безмерным честолюбием и садистскими инстинктами, они не останавливались перед тем, чтобы использовать людей в роли подопытных кроликов. Людей оперировали без наркоза. </a:t>
            </a:r>
          </a:p>
          <a:p>
            <a:pPr marL="0" indent="292100" algn="just" fontAlgn="auto">
              <a:spcBef>
                <a:spcPts val="0"/>
              </a:spcBef>
              <a:spcAft>
                <a:spcPts val="0"/>
              </a:spcAft>
              <a:buFont typeface="Wingdings 2"/>
              <a:buNone/>
              <a:defRPr/>
            </a:pPr>
            <a:r>
              <a:rPr lang="ru-RU" sz="1800" kern="0" dirty="0">
                <a:solidFill>
                  <a:schemeClr val="tx2">
                    <a:lumMod val="50000"/>
                  </a:schemeClr>
                </a:solidFill>
              </a:rPr>
              <a:t>В Бухенвальде в основном занимались разработкой противотифозной вакцины, проводились также и другие эксперименты: опыты по заражению желтой лихорадкой, оспой, паратифом, дифтеритом. </a:t>
            </a:r>
          </a:p>
          <a:p>
            <a:pPr marL="420624" indent="-384048" fontAlgn="auto">
              <a:spcAft>
                <a:spcPts val="0"/>
              </a:spcAft>
              <a:buFont typeface="Arial" pitchFamily="34" charset="0"/>
              <a:buNone/>
              <a:defRPr/>
            </a:pPr>
            <a:endParaRPr lang="ru-RU" sz="2200" kern="0" dirty="0">
              <a:solidFill>
                <a:schemeClr val="tx2">
                  <a:lumMod val="50000"/>
                </a:schemeClr>
              </a:solidFill>
            </a:endParaRPr>
          </a:p>
        </p:txBody>
      </p:sp>
      <p:sp>
        <p:nvSpPr>
          <p:cNvPr id="5" name="Заголовок 1"/>
          <p:cNvSpPr txBox="1">
            <a:spLocks/>
          </p:cNvSpPr>
          <p:nvPr/>
        </p:nvSpPr>
        <p:spPr>
          <a:xfrm>
            <a:off x="0" y="1"/>
            <a:ext cx="9144000" cy="857231"/>
          </a:xfrm>
          <a:prstGeom prst="rect">
            <a:avLst/>
          </a:prstGeom>
        </p:spPr>
        <p:txBody>
          <a:bodyPr anchor="ctr"/>
          <a:lstStyle/>
          <a:p>
            <a:pPr algn="ctr" fontAlgn="auto">
              <a:spcAft>
                <a:spcPts val="0"/>
              </a:spcAft>
              <a:defRPr/>
            </a:pPr>
            <a:r>
              <a:rPr lang="ru-RU" sz="3600" b="1" kern="0" cap="all" dirty="0">
                <a:ln w="6350">
                  <a:noFill/>
                </a:ln>
                <a:solidFill>
                  <a:schemeClr val="tx2">
                    <a:lumMod val="50000"/>
                  </a:schemeClr>
                </a:solidFill>
                <a:effectLst>
                  <a:outerShdw blurRad="127000" dist="200000" dir="2700000" algn="tl" rotWithShape="0">
                    <a:srgbClr val="000000">
                      <a:alpha val="30000"/>
                    </a:srgbClr>
                  </a:outerShdw>
                </a:effectLst>
                <a:latin typeface="+mj-lt"/>
                <a:ea typeface="+mj-ea"/>
                <a:cs typeface="Times New Roman" pitchFamily="18" charset="0"/>
              </a:rPr>
              <a:t>Концентрационный лагерь «Бухенвальд» - Врачи-убийцы</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Grp="1" noChangeAspect="1" noChangeArrowheads="1"/>
          </p:cNvPicPr>
          <p:nvPr>
            <p:ph idx="1"/>
          </p:nvPr>
        </p:nvPicPr>
        <p:blipFill>
          <a:blip r:embed="rId2"/>
          <a:srcRect/>
          <a:stretch>
            <a:fillRect/>
          </a:stretch>
        </p:blipFill>
        <p:spPr>
          <a:xfrm>
            <a:off x="5786438" y="3000375"/>
            <a:ext cx="3189287" cy="3448050"/>
          </a:xfrm>
        </p:spPr>
      </p:pic>
      <p:sp>
        <p:nvSpPr>
          <p:cNvPr id="17411" name="Прямоугольник 4"/>
          <p:cNvSpPr>
            <a:spLocks noChangeArrowheads="1"/>
          </p:cNvSpPr>
          <p:nvPr/>
        </p:nvSpPr>
        <p:spPr bwMode="auto">
          <a:xfrm>
            <a:off x="0" y="3000375"/>
            <a:ext cx="6000750" cy="3478213"/>
          </a:xfrm>
          <a:prstGeom prst="rect">
            <a:avLst/>
          </a:prstGeom>
          <a:noFill/>
          <a:ln w="9525">
            <a:noFill/>
            <a:miter lim="800000"/>
            <a:headEnd/>
            <a:tailEnd/>
          </a:ln>
        </p:spPr>
        <p:txBody>
          <a:bodyPr>
            <a:spAutoFit/>
          </a:bodyPr>
          <a:lstStyle/>
          <a:p>
            <a:pPr>
              <a:defRPr/>
            </a:pPr>
            <a:r>
              <a:rPr lang="ru-RU" sz="2000" kern="0" dirty="0">
                <a:solidFill>
                  <a:schemeClr val="tx2">
                    <a:lumMod val="50000"/>
                  </a:schemeClr>
                </a:solidFill>
                <a:latin typeface="+mn-lt"/>
                <a:cs typeface="+mn-cs"/>
              </a:rPr>
              <a:t>Неудивительно, что заключенные прозвали </a:t>
            </a:r>
            <a:r>
              <a:rPr lang="ru-RU" sz="2000" kern="0" dirty="0" err="1">
                <a:solidFill>
                  <a:schemeClr val="tx2">
                    <a:lumMod val="50000"/>
                  </a:schemeClr>
                </a:solidFill>
                <a:latin typeface="+mn-lt"/>
                <a:cs typeface="+mn-cs"/>
              </a:rPr>
              <a:t>Эльзу</a:t>
            </a:r>
            <a:r>
              <a:rPr lang="ru-RU" sz="2000" kern="0" dirty="0">
                <a:solidFill>
                  <a:schemeClr val="tx2">
                    <a:lumMod val="50000"/>
                  </a:schemeClr>
                </a:solidFill>
                <a:latin typeface="+mn-lt"/>
                <a:cs typeface="+mn-cs"/>
              </a:rPr>
              <a:t> "</a:t>
            </a:r>
            <a:r>
              <a:rPr lang="ru-RU" sz="2000" kern="0" dirty="0" err="1">
                <a:solidFill>
                  <a:schemeClr val="tx2">
                    <a:lumMod val="50000"/>
                  </a:schemeClr>
                </a:solidFill>
                <a:latin typeface="+mn-lt"/>
                <a:cs typeface="+mn-cs"/>
              </a:rPr>
              <a:t>бухенвальдской</a:t>
            </a:r>
            <a:r>
              <a:rPr lang="ru-RU" sz="2000" kern="0" dirty="0">
                <a:solidFill>
                  <a:schemeClr val="tx2">
                    <a:lumMod val="50000"/>
                  </a:schemeClr>
                </a:solidFill>
                <a:latin typeface="+mn-lt"/>
                <a:cs typeface="+mn-cs"/>
              </a:rPr>
              <a:t> ведьмой. Когда измученным вконец узникам казалось, что уже не существует более страшных истязаний, садистка изобретала новые зверства. Она использовала выделанную кожу убитых мужчин для создания разнообразной домашней утвари, чем чрезвычайно гордилась. Даже ее коллегам из СС становилось не по себе, когда фрау Кох хвасталась абажурами, сделанными из человеческой кожи. После этого она получила еще одно прозвище «фрау абажур».</a:t>
            </a:r>
          </a:p>
        </p:txBody>
      </p:sp>
      <p:sp>
        <p:nvSpPr>
          <p:cNvPr id="4" name="Прямоугольник 3"/>
          <p:cNvSpPr/>
          <p:nvPr/>
        </p:nvSpPr>
        <p:spPr>
          <a:xfrm>
            <a:off x="142875" y="142875"/>
            <a:ext cx="8858250" cy="2862263"/>
          </a:xfrm>
          <a:prstGeom prst="rect">
            <a:avLst/>
          </a:prstGeom>
        </p:spPr>
        <p:txBody>
          <a:bodyPr>
            <a:spAutoFit/>
          </a:bodyPr>
          <a:lstStyle/>
          <a:p>
            <a:pPr indent="292100" algn="just" fontAlgn="auto">
              <a:spcBef>
                <a:spcPts val="0"/>
              </a:spcBef>
              <a:spcAft>
                <a:spcPts val="0"/>
              </a:spcAft>
              <a:buFont typeface="Wingdings 2"/>
              <a:buNone/>
              <a:defRPr/>
            </a:pPr>
            <a:r>
              <a:rPr lang="ru-RU" sz="2000" kern="0" dirty="0">
                <a:solidFill>
                  <a:schemeClr val="tx2">
                    <a:lumMod val="50000"/>
                  </a:schemeClr>
                </a:solidFill>
                <a:latin typeface="+mn-lt"/>
                <a:cs typeface="+mn-cs"/>
              </a:rPr>
              <a:t>Карл и </a:t>
            </a:r>
            <a:r>
              <a:rPr lang="ru-RU" sz="2000" kern="0" dirty="0" err="1">
                <a:solidFill>
                  <a:schemeClr val="tx2">
                    <a:lumMod val="50000"/>
                  </a:schemeClr>
                </a:solidFill>
                <a:latin typeface="+mn-lt"/>
                <a:cs typeface="+mn-cs"/>
              </a:rPr>
              <a:t>Эльза</a:t>
            </a:r>
            <a:r>
              <a:rPr lang="ru-RU" sz="2000" kern="0" dirty="0">
                <a:solidFill>
                  <a:schemeClr val="tx2">
                    <a:lumMod val="50000"/>
                  </a:schemeClr>
                </a:solidFill>
                <a:latin typeface="+mn-lt"/>
                <a:cs typeface="+mn-cs"/>
              </a:rPr>
              <a:t> Кох заправляли «конвейером смерти» в концлагере Бухенвальд, уничтожившим десятки тысяч жизней. Карл Кох был назначен комендантом Бухенвальда в 1939 году. В то время как Кох упивался властью, наблюдая за ежедневным уничтожением людей, его жена испытывала еще большее удовольствие от мук заключенных. В лагере ее боялись больше самого коменданта. Садистка обычно прохаживалась по лагерю, раздавая удары плетью любому встречному в полосатой одежде. Иногда брала с собой свирепую овчарку и приходила в восторг, натравливая собаку на узников с тяжелой ношей. </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Заголовок 1"/>
          <p:cNvSpPr>
            <a:spLocks noGrp="1"/>
          </p:cNvSpPr>
          <p:nvPr>
            <p:ph type="title"/>
          </p:nvPr>
        </p:nvSpPr>
        <p:spPr>
          <a:xfrm>
            <a:off x="0" y="0"/>
            <a:ext cx="9144000" cy="1000125"/>
          </a:xfrm>
        </p:spPr>
        <p:txBody>
          <a:bodyPr rtlCol="0">
            <a:noAutofit/>
          </a:bodyPr>
          <a:lstStyle/>
          <a:p>
            <a:pPr fontAlgn="auto">
              <a:spcAft>
                <a:spcPts val="0"/>
              </a:spcAft>
              <a:defRPr/>
            </a:pP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«Освенцим» (</a:t>
            </a:r>
            <a:r>
              <a:rPr lang="en-US"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Auschwitz-</a:t>
            </a:r>
            <a:r>
              <a:rPr lang="en-US" sz="4000" b="1" kern="0" cap="all" dirty="0" err="1"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Birkenau</a:t>
            </a: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p>
        </p:txBody>
      </p:sp>
      <p:sp>
        <p:nvSpPr>
          <p:cNvPr id="3" name="Содержимое 2"/>
          <p:cNvSpPr>
            <a:spLocks noGrp="1"/>
          </p:cNvSpPr>
          <p:nvPr>
            <p:ph idx="1"/>
          </p:nvPr>
        </p:nvSpPr>
        <p:spPr>
          <a:xfrm>
            <a:off x="214313" y="1071563"/>
            <a:ext cx="8929687" cy="3714750"/>
          </a:xfrm>
        </p:spPr>
        <p:txBody>
          <a:bodyPr rtlCol="0">
            <a:normAutofit fontScale="92500" lnSpcReduction="10000"/>
          </a:bodyPr>
          <a:lstStyle/>
          <a:p>
            <a:pPr marL="0" indent="292100" algn="just" fontAlgn="auto">
              <a:spcBef>
                <a:spcPts val="0"/>
              </a:spcBef>
              <a:spcAft>
                <a:spcPts val="0"/>
              </a:spcAft>
              <a:buFont typeface="Wingdings 2"/>
              <a:buNone/>
              <a:defRPr/>
            </a:pPr>
            <a:r>
              <a:rPr lang="ru-RU" sz="2200" kern="0" dirty="0">
                <a:solidFill>
                  <a:schemeClr val="tx2">
                    <a:lumMod val="50000"/>
                  </a:schemeClr>
                </a:solidFill>
              </a:rPr>
              <a:t>Известный также под немецкими названиями </a:t>
            </a:r>
            <a:r>
              <a:rPr lang="ru-RU" sz="2200" kern="0" dirty="0" err="1">
                <a:solidFill>
                  <a:schemeClr val="tx2">
                    <a:lumMod val="50000"/>
                  </a:schemeClr>
                </a:solidFill>
              </a:rPr>
              <a:t>Аушвиц</a:t>
            </a:r>
            <a:r>
              <a:rPr lang="ru-RU" sz="2200" kern="0" dirty="0">
                <a:solidFill>
                  <a:schemeClr val="tx2">
                    <a:lumMod val="50000"/>
                  </a:schemeClr>
                </a:solidFill>
              </a:rPr>
              <a:t> или </a:t>
            </a:r>
            <a:r>
              <a:rPr lang="ru-RU" sz="2200" kern="0" dirty="0" err="1">
                <a:solidFill>
                  <a:schemeClr val="tx2">
                    <a:lumMod val="50000"/>
                  </a:schemeClr>
                </a:solidFill>
              </a:rPr>
              <a:t>Аушвиц‑Биркенау</a:t>
            </a:r>
            <a:r>
              <a:rPr lang="ru-RU" sz="2200" kern="0" dirty="0">
                <a:solidFill>
                  <a:schemeClr val="tx2">
                    <a:lumMod val="50000"/>
                  </a:schemeClr>
                </a:solidFill>
              </a:rPr>
              <a:t>, – комплекс немецких концлагерей, находившийся в 1940-1945 гг. на юге Польши в 60 км к западу от Кракова. </a:t>
            </a:r>
          </a:p>
          <a:p>
            <a:pPr marL="0" indent="292100" algn="just" fontAlgn="auto">
              <a:spcBef>
                <a:spcPts val="0"/>
              </a:spcBef>
              <a:spcAft>
                <a:spcPts val="0"/>
              </a:spcAft>
              <a:buFont typeface="Wingdings 2"/>
              <a:buNone/>
              <a:defRPr/>
            </a:pPr>
            <a:r>
              <a:rPr lang="ru-RU" sz="2200" kern="0" dirty="0">
                <a:solidFill>
                  <a:schemeClr val="tx2">
                    <a:lumMod val="50000"/>
                  </a:schemeClr>
                </a:solidFill>
              </a:rPr>
              <a:t>Комплекс состоял из трех основных лагерей: Аушвиц-1 (служил административным центром всего комплекса), Аушвиц-2 (также известный как </a:t>
            </a:r>
            <a:r>
              <a:rPr lang="ru-RU" sz="2200" kern="0" dirty="0" err="1">
                <a:solidFill>
                  <a:schemeClr val="tx2">
                    <a:lumMod val="50000"/>
                  </a:schemeClr>
                </a:solidFill>
              </a:rPr>
              <a:t>Биркенау</a:t>
            </a:r>
            <a:r>
              <a:rPr lang="ru-RU" sz="2200" kern="0" dirty="0">
                <a:solidFill>
                  <a:schemeClr val="tx2">
                    <a:lumMod val="50000"/>
                  </a:schemeClr>
                </a:solidFill>
              </a:rPr>
              <a:t>, "лагерь смерти"), Аушвиц-3 (группа из приблизительно 45 небольших лагерей, созданных при фабриках и шахтах вокруг общего комплекса).</a:t>
            </a:r>
          </a:p>
          <a:p>
            <a:pPr marL="0" indent="292100" algn="just" fontAlgn="auto">
              <a:spcBef>
                <a:spcPts val="0"/>
              </a:spcBef>
              <a:spcAft>
                <a:spcPts val="0"/>
              </a:spcAft>
              <a:buFont typeface="Wingdings 2"/>
              <a:buNone/>
              <a:defRPr/>
            </a:pPr>
            <a:r>
              <a:rPr lang="ru-RU" sz="2200" kern="0" dirty="0">
                <a:solidFill>
                  <a:schemeClr val="tx2">
                    <a:lumMod val="50000"/>
                  </a:schemeClr>
                </a:solidFill>
              </a:rPr>
              <a:t>В Освенциме погибло более 4 млн. человек, среди которых – более 1,2 млн. евреев, 140 тыс. поляков, 20 тыс. цыган, 10 тыс. советских военнопленных и десятки тысяч узников других национальностей.</a:t>
            </a:r>
          </a:p>
          <a:p>
            <a:pPr marL="0" indent="292100" algn="just" fontAlgn="auto">
              <a:spcBef>
                <a:spcPts val="0"/>
              </a:spcBef>
              <a:spcAft>
                <a:spcPts val="0"/>
              </a:spcAft>
              <a:buFont typeface="Wingdings 2"/>
              <a:buNone/>
              <a:defRPr/>
            </a:pPr>
            <a:r>
              <a:rPr lang="ru-RU" sz="2200" kern="0" dirty="0">
                <a:solidFill>
                  <a:schemeClr val="tx2">
                    <a:lumMod val="50000"/>
                  </a:schemeClr>
                </a:solidFill>
              </a:rPr>
              <a:t>На воротах была надпись «</a:t>
            </a:r>
            <a:r>
              <a:rPr lang="en-US" sz="2200" kern="0" dirty="0">
                <a:solidFill>
                  <a:schemeClr val="tx2">
                    <a:lumMod val="50000"/>
                  </a:schemeClr>
                </a:solidFill>
              </a:rPr>
              <a:t> </a:t>
            </a:r>
            <a:r>
              <a:rPr lang="en-US" sz="2200" kern="0" dirty="0" err="1">
                <a:solidFill>
                  <a:schemeClr val="tx2">
                    <a:lumMod val="50000"/>
                  </a:schemeClr>
                </a:solidFill>
              </a:rPr>
              <a:t>Arbeit</a:t>
            </a:r>
            <a:r>
              <a:rPr lang="en-US" sz="2200" kern="0" dirty="0">
                <a:solidFill>
                  <a:schemeClr val="tx2">
                    <a:lumMod val="50000"/>
                  </a:schemeClr>
                </a:solidFill>
              </a:rPr>
              <a:t> </a:t>
            </a:r>
            <a:r>
              <a:rPr lang="en-US" sz="2200" kern="0" dirty="0" err="1">
                <a:solidFill>
                  <a:schemeClr val="tx2">
                    <a:lumMod val="50000"/>
                  </a:schemeClr>
                </a:solidFill>
              </a:rPr>
              <a:t>macht</a:t>
            </a:r>
            <a:r>
              <a:rPr lang="en-US" sz="2200" kern="0" dirty="0">
                <a:solidFill>
                  <a:schemeClr val="tx2">
                    <a:lumMod val="50000"/>
                  </a:schemeClr>
                </a:solidFill>
              </a:rPr>
              <a:t> </a:t>
            </a:r>
            <a:r>
              <a:rPr lang="en-US" sz="2200" kern="0" dirty="0" err="1">
                <a:solidFill>
                  <a:schemeClr val="tx2">
                    <a:lumMod val="50000"/>
                  </a:schemeClr>
                </a:solidFill>
              </a:rPr>
              <a:t>frei</a:t>
            </a:r>
            <a:r>
              <a:rPr lang="ru-RU" sz="2200" kern="0" dirty="0">
                <a:solidFill>
                  <a:schemeClr val="tx2">
                    <a:lumMod val="50000"/>
                  </a:schemeClr>
                </a:solidFill>
              </a:rPr>
              <a:t>» – «труд делает свободным» или «Труд освобождает</a:t>
            </a:r>
            <a:r>
              <a:rPr lang="ru-RU" sz="2200" kern="0" dirty="0" smtClean="0">
                <a:solidFill>
                  <a:schemeClr val="tx2">
                    <a:lumMod val="50000"/>
                  </a:schemeClr>
                </a:solidFill>
              </a:rPr>
              <a:t>».</a:t>
            </a:r>
            <a:endParaRPr lang="ru-RU" sz="2000" dirty="0"/>
          </a:p>
        </p:txBody>
      </p:sp>
      <p:pic>
        <p:nvPicPr>
          <p:cNvPr id="12292" name="Picture 5" descr="Picture background"/>
          <p:cNvPicPr>
            <a:picLocks noChangeAspect="1" noChangeArrowheads="1"/>
          </p:cNvPicPr>
          <p:nvPr/>
        </p:nvPicPr>
        <p:blipFill>
          <a:blip r:embed="rId2"/>
          <a:srcRect/>
          <a:stretch>
            <a:fillRect/>
          </a:stretch>
        </p:blipFill>
        <p:spPr bwMode="auto">
          <a:xfrm>
            <a:off x="928662" y="4500570"/>
            <a:ext cx="3147661" cy="2214554"/>
          </a:xfrm>
          <a:prstGeom prst="rect">
            <a:avLst/>
          </a:prstGeom>
          <a:noFill/>
          <a:ln w="9525">
            <a:noFill/>
            <a:miter lim="800000"/>
            <a:headEnd/>
            <a:tailEnd/>
          </a:ln>
        </p:spPr>
      </p:pic>
      <p:pic>
        <p:nvPicPr>
          <p:cNvPr id="12294" name="Picture 6" descr="Picture background"/>
          <p:cNvPicPr>
            <a:picLocks noChangeAspect="1" noChangeArrowheads="1"/>
          </p:cNvPicPr>
          <p:nvPr/>
        </p:nvPicPr>
        <p:blipFill>
          <a:blip r:embed="rId3"/>
          <a:srcRect/>
          <a:stretch>
            <a:fillRect/>
          </a:stretch>
        </p:blipFill>
        <p:spPr bwMode="auto">
          <a:xfrm>
            <a:off x="4857752" y="4214818"/>
            <a:ext cx="3643338" cy="2495687"/>
          </a:xfrm>
          <a:prstGeom prst="rect">
            <a:avLst/>
          </a:prstGeom>
          <a:noFill/>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643313" y="285750"/>
            <a:ext cx="5286375" cy="3071813"/>
          </a:xfrm>
        </p:spPr>
        <p:txBody>
          <a:bodyPr rtlCol="0">
            <a:normAutofit/>
          </a:bodyPr>
          <a:lstStyle/>
          <a:p>
            <a:pPr marL="0" indent="0" algn="just" fontAlgn="auto">
              <a:lnSpc>
                <a:spcPct val="110000"/>
              </a:lnSpc>
              <a:spcBef>
                <a:spcPts val="0"/>
              </a:spcBef>
              <a:spcAft>
                <a:spcPts val="0"/>
              </a:spcAft>
              <a:buFont typeface="Arial" pitchFamily="34" charset="0"/>
              <a:buNone/>
              <a:defRPr/>
            </a:pPr>
            <a:r>
              <a:rPr lang="ru-RU" sz="2000" kern="0" dirty="0">
                <a:solidFill>
                  <a:schemeClr val="tx2">
                    <a:lumMod val="50000"/>
                  </a:schemeClr>
                </a:solidFill>
              </a:rPr>
              <a:t>27 января 1945 г. советские войска освободили Освенцим. </a:t>
            </a:r>
          </a:p>
          <a:p>
            <a:pPr marL="0" indent="0" algn="just" fontAlgn="auto">
              <a:lnSpc>
                <a:spcPct val="110000"/>
              </a:lnSpc>
              <a:spcBef>
                <a:spcPts val="0"/>
              </a:spcBef>
              <a:spcAft>
                <a:spcPts val="0"/>
              </a:spcAft>
              <a:buFont typeface="Arial" pitchFamily="34" charset="0"/>
              <a:buNone/>
              <a:defRPr/>
            </a:pPr>
            <a:r>
              <a:rPr lang="ru-RU" sz="2000" kern="0" dirty="0">
                <a:solidFill>
                  <a:schemeClr val="tx2">
                    <a:lumMod val="50000"/>
                  </a:schemeClr>
                </a:solidFill>
              </a:rPr>
              <a:t>Войска 1-го Украинского фронта под командованием маршала Ивана Степановича Конева (1897–1973) освободили оставшихся в живых узников концлагеря Освенцим, одного из самых страшных «лагерей смерти» созданный для евреев</a:t>
            </a:r>
            <a:r>
              <a:rPr lang="ru-RU" sz="2000" kern="0" dirty="0" smtClean="0">
                <a:solidFill>
                  <a:schemeClr val="tx2">
                    <a:lumMod val="50000"/>
                  </a:schemeClr>
                </a:solidFill>
              </a:rPr>
              <a:t>.</a:t>
            </a:r>
          </a:p>
        </p:txBody>
      </p:sp>
      <p:pic>
        <p:nvPicPr>
          <p:cNvPr id="13315" name="Picture 2" descr="E:\концлагерь\Маршал Конев.jpg"/>
          <p:cNvPicPr>
            <a:picLocks noChangeAspect="1" noChangeArrowheads="1"/>
          </p:cNvPicPr>
          <p:nvPr/>
        </p:nvPicPr>
        <p:blipFill>
          <a:blip r:embed="rId2"/>
          <a:srcRect/>
          <a:stretch>
            <a:fillRect/>
          </a:stretch>
        </p:blipFill>
        <p:spPr bwMode="auto">
          <a:xfrm>
            <a:off x="642938" y="142875"/>
            <a:ext cx="2786062" cy="3883025"/>
          </a:xfrm>
          <a:prstGeom prst="rect">
            <a:avLst/>
          </a:prstGeom>
          <a:noFill/>
          <a:ln w="9525">
            <a:noFill/>
            <a:miter lim="800000"/>
            <a:headEnd/>
            <a:tailEnd/>
          </a:ln>
        </p:spPr>
      </p:pic>
      <p:pic>
        <p:nvPicPr>
          <p:cNvPr id="13316" name="Picture 9" descr="Picture background"/>
          <p:cNvPicPr>
            <a:picLocks noChangeAspect="1" noChangeArrowheads="1"/>
          </p:cNvPicPr>
          <p:nvPr/>
        </p:nvPicPr>
        <p:blipFill>
          <a:blip r:embed="rId3"/>
          <a:srcRect l="7826" t="5208" r="8694" b="14931"/>
          <a:stretch>
            <a:fillRect/>
          </a:stretch>
        </p:blipFill>
        <p:spPr bwMode="auto">
          <a:xfrm>
            <a:off x="4643438" y="3357563"/>
            <a:ext cx="4286250" cy="3081337"/>
          </a:xfrm>
          <a:prstGeom prst="rect">
            <a:avLst/>
          </a:prstGeom>
          <a:noFill/>
          <a:ln w="9525">
            <a:noFill/>
            <a:miter lim="800000"/>
            <a:headEnd/>
            <a:tailEnd/>
          </a:ln>
        </p:spPr>
      </p:pic>
      <p:sp>
        <p:nvSpPr>
          <p:cNvPr id="7" name="Прямоугольник 6"/>
          <p:cNvSpPr/>
          <p:nvPr/>
        </p:nvSpPr>
        <p:spPr>
          <a:xfrm>
            <a:off x="214313" y="4071938"/>
            <a:ext cx="4214812" cy="2462212"/>
          </a:xfrm>
          <a:prstGeom prst="rect">
            <a:avLst/>
          </a:prstGeom>
        </p:spPr>
        <p:txBody>
          <a:bodyPr>
            <a:spAutoFit/>
          </a:bodyPr>
          <a:lstStyle/>
          <a:p>
            <a:pPr algn="just">
              <a:lnSpc>
                <a:spcPct val="110000"/>
              </a:lnSpc>
              <a:spcBef>
                <a:spcPts val="0"/>
              </a:spcBef>
              <a:defRPr/>
            </a:pPr>
            <a:r>
              <a:rPr lang="ru-RU" sz="2000" kern="0" dirty="0">
                <a:solidFill>
                  <a:schemeClr val="tx2">
                    <a:lumMod val="50000"/>
                  </a:schemeClr>
                </a:solidFill>
              </a:rPr>
              <a:t>Войска 1-го Украинского фронта имеют территориальное название, ранние названия Брянский фронт, Воронежский.</a:t>
            </a:r>
          </a:p>
          <a:p>
            <a:pPr algn="just">
              <a:lnSpc>
                <a:spcPct val="110000"/>
              </a:lnSpc>
              <a:spcBef>
                <a:spcPts val="0"/>
              </a:spcBef>
              <a:defRPr/>
            </a:pPr>
            <a:r>
              <a:rPr lang="ru-RU" sz="2000" kern="0" dirty="0">
                <a:solidFill>
                  <a:schemeClr val="tx2">
                    <a:lumMod val="50000"/>
                  </a:schemeClr>
                </a:solidFill>
              </a:rPr>
              <a:t> В 1947 г. в Освенциме открыт Государственный музей </a:t>
            </a:r>
            <a:r>
              <a:rPr lang="ru-RU" sz="2000" kern="0" dirty="0" err="1">
                <a:solidFill>
                  <a:schemeClr val="tx2">
                    <a:lumMod val="50000"/>
                  </a:schemeClr>
                </a:solidFill>
              </a:rPr>
              <a:t>Аушвиц-Биркенау</a:t>
            </a:r>
            <a:r>
              <a:rPr lang="ru-RU" sz="2000" kern="0" dirty="0">
                <a:solidFill>
                  <a:schemeClr val="tx2">
                    <a:lumMod val="50000"/>
                  </a:schemeClr>
                </a:solidFill>
              </a:rPr>
              <a:t> (</a:t>
            </a:r>
            <a:r>
              <a:rPr lang="ru-RU" sz="2000" kern="0" dirty="0" err="1">
                <a:solidFill>
                  <a:schemeClr val="tx2">
                    <a:lumMod val="50000"/>
                  </a:schemeClr>
                </a:solidFill>
              </a:rPr>
              <a:t>Освенцим-Бжезинка</a:t>
            </a:r>
            <a:r>
              <a:rPr lang="ru-RU" sz="2000" kern="0" dirty="0">
                <a:solidFill>
                  <a:schemeClr val="tx2">
                    <a:lumMod val="50000"/>
                  </a:schemeClr>
                </a:solidFill>
              </a:rPr>
              <a:t>).</a:t>
            </a:r>
            <a:endParaRPr lang="ru-RU"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Picture background"/>
          <p:cNvPicPr>
            <a:picLocks noChangeAspect="1" noChangeArrowheads="1"/>
          </p:cNvPicPr>
          <p:nvPr/>
        </p:nvPicPr>
        <p:blipFill>
          <a:blip r:embed="rId2"/>
          <a:srcRect/>
          <a:stretch>
            <a:fillRect/>
          </a:stretch>
        </p:blipFill>
        <p:spPr bwMode="auto">
          <a:xfrm>
            <a:off x="928688" y="3643313"/>
            <a:ext cx="7500937" cy="3097212"/>
          </a:xfrm>
          <a:prstGeom prst="rect">
            <a:avLst/>
          </a:prstGeom>
          <a:noFill/>
          <a:ln w="9525">
            <a:noFill/>
            <a:miter lim="800000"/>
            <a:headEnd/>
            <a:tailEnd/>
          </a:ln>
        </p:spPr>
      </p:pic>
      <p:sp>
        <p:nvSpPr>
          <p:cNvPr id="20482" name="Заголовок 1"/>
          <p:cNvSpPr>
            <a:spLocks noGrp="1"/>
          </p:cNvSpPr>
          <p:nvPr>
            <p:ph type="title"/>
          </p:nvPr>
        </p:nvSpPr>
        <p:spPr>
          <a:xfrm>
            <a:off x="0" y="0"/>
            <a:ext cx="9144000" cy="1071563"/>
          </a:xfrm>
        </p:spPr>
        <p:txBody>
          <a:bodyPr rtlCol="0">
            <a:noAutofit/>
          </a:bodyPr>
          <a:lstStyle/>
          <a:p>
            <a:pPr fontAlgn="auto">
              <a:spcAft>
                <a:spcPts val="0"/>
              </a:spcAft>
              <a:defRPr/>
            </a:pP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a:t>
            </a:r>
            <a:b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b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«Маутхаузен»</a:t>
            </a:r>
            <a:r>
              <a:rPr lang="en-US"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r>
              <a:rPr lang="en-US" sz="4000" b="1" kern="0" cap="all" dirty="0" err="1"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Mauthausen</a:t>
            </a:r>
            <a:r>
              <a:rPr lang="en-US"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p>
        </p:txBody>
      </p:sp>
      <p:sp>
        <p:nvSpPr>
          <p:cNvPr id="3" name="Содержимое 2"/>
          <p:cNvSpPr>
            <a:spLocks noGrp="1"/>
          </p:cNvSpPr>
          <p:nvPr>
            <p:ph idx="1"/>
          </p:nvPr>
        </p:nvSpPr>
        <p:spPr>
          <a:xfrm>
            <a:off x="0" y="1143000"/>
            <a:ext cx="9144000" cy="3071813"/>
          </a:xfrm>
        </p:spPr>
        <p:txBody>
          <a:bodyPr rtlCol="0">
            <a:normAutofit lnSpcReduction="10000"/>
          </a:bodyPr>
          <a:lstStyle/>
          <a:p>
            <a:pPr marL="0" indent="384048" algn="just" fontAlgn="auto">
              <a:spcBef>
                <a:spcPts val="0"/>
              </a:spcBef>
              <a:spcAft>
                <a:spcPts val="0"/>
              </a:spcAft>
              <a:buFont typeface="Wingdings 2"/>
              <a:buNone/>
              <a:defRPr/>
            </a:pPr>
            <a:r>
              <a:rPr lang="ru-RU" sz="2200" kern="0" dirty="0">
                <a:solidFill>
                  <a:schemeClr val="tx2">
                    <a:lumMod val="50000"/>
                  </a:schemeClr>
                </a:solidFill>
              </a:rPr>
              <a:t>Концлагерь был создан в июле 1938 г. в 4 км от г. Маутхаузен (Австрия) в качестве филиала концлагеря Дахау. С марта 1939 г. – самостоятельный лагерь. В 1940 г. был объединен с концлагерем Гузен и стал известен как </a:t>
            </a:r>
            <a:r>
              <a:rPr lang="ru-RU" sz="2200" kern="0" dirty="0" err="1">
                <a:solidFill>
                  <a:schemeClr val="tx2">
                    <a:lumMod val="50000"/>
                  </a:schemeClr>
                </a:solidFill>
              </a:rPr>
              <a:t>Маутхаузен-Гузен</a:t>
            </a:r>
            <a:r>
              <a:rPr lang="ru-RU" sz="2200" kern="0" dirty="0">
                <a:solidFill>
                  <a:schemeClr val="tx2">
                    <a:lumMod val="50000"/>
                  </a:schemeClr>
                </a:solidFill>
              </a:rPr>
              <a:t>. Имел около 50 филиалов, разбросанных по всей территории бывшей Австрии (</a:t>
            </a:r>
            <a:r>
              <a:rPr lang="ru-RU" sz="2200" kern="0" dirty="0" err="1">
                <a:solidFill>
                  <a:schemeClr val="tx2">
                    <a:lumMod val="50000"/>
                  </a:schemeClr>
                </a:solidFill>
              </a:rPr>
              <a:t>Остмарка</a:t>
            </a:r>
            <a:r>
              <a:rPr lang="ru-RU" sz="2200" kern="0" dirty="0">
                <a:solidFill>
                  <a:schemeClr val="tx2">
                    <a:lumMod val="50000"/>
                  </a:schemeClr>
                </a:solidFill>
              </a:rPr>
              <a:t>). За время существования лагеря (до мая 1945 г.) в нем находилось около 335 тысяч человек из 15 стран. Только по сохранившимся записям, в лагере уничтожено более 122 тысяч человек, в т. ч. более 32 тысяч советских граждан. Лагерь был освобожден 5 мая 1945 г. американскими войсками.</a:t>
            </a:r>
          </a:p>
          <a:p>
            <a:pPr marL="420624" indent="-384048" fontAlgn="auto">
              <a:spcAft>
                <a:spcPts val="0"/>
              </a:spcAft>
              <a:buFont typeface="Wingdings 2"/>
              <a:buNone/>
              <a:defRPr/>
            </a:pPr>
            <a:endParaRPr lang="ru-RU" sz="2000"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85750"/>
            <a:ext cx="8929688" cy="6357938"/>
          </a:xfrm>
        </p:spPr>
        <p:txBody>
          <a:bodyPr rtlCol="0">
            <a:noAutofit/>
          </a:bodyPr>
          <a:lstStyle/>
          <a:p>
            <a:pPr marL="180975" indent="0" algn="just" fontAlgn="auto">
              <a:spcAft>
                <a:spcPts val="0"/>
              </a:spcAft>
              <a:buFont typeface="Arial" pitchFamily="34" charset="0"/>
              <a:buNone/>
              <a:defRPr/>
            </a:pPr>
            <a:r>
              <a:rPr lang="ru-RU" sz="2200" kern="0" dirty="0">
                <a:solidFill>
                  <a:schemeClr val="tx2">
                    <a:lumMod val="50000"/>
                  </a:schemeClr>
                </a:solidFill>
              </a:rPr>
              <a:t>На территории лагеря Маутхаузен был заживо заморожен фашистами — генерал-лейтенант инженерных войск, профессор Военной академии Генерального штаба, доктор военных наук, 70-летний Дмитрий Михайлович </a:t>
            </a:r>
            <a:r>
              <a:rPr lang="ru-RU" sz="2200" kern="0" dirty="0" err="1">
                <a:solidFill>
                  <a:schemeClr val="tx2">
                    <a:lumMod val="50000"/>
                  </a:schemeClr>
                </a:solidFill>
              </a:rPr>
              <a:t>Карбышев</a:t>
            </a:r>
            <a:r>
              <a:rPr lang="ru-RU" sz="2200" kern="0" dirty="0">
                <a:solidFill>
                  <a:schemeClr val="tx2">
                    <a:lumMod val="50000"/>
                  </a:schemeClr>
                </a:solidFill>
              </a:rPr>
              <a:t>, попавший в плен с тяжёлым ранением.</a:t>
            </a:r>
          </a:p>
          <a:p>
            <a:pPr marL="180975" indent="0" fontAlgn="auto">
              <a:spcAft>
                <a:spcPts val="0"/>
              </a:spcAft>
              <a:buFont typeface="Wingdings 2"/>
              <a:buNone/>
              <a:defRPr/>
            </a:pPr>
            <a:r>
              <a:rPr lang="ru-RU" sz="2200" kern="0" dirty="0" smtClean="0">
                <a:solidFill>
                  <a:schemeClr val="tx2">
                    <a:lumMod val="50000"/>
                  </a:schemeClr>
                </a:solidFill>
              </a:rPr>
              <a:t>Он </a:t>
            </a:r>
            <a:r>
              <a:rPr lang="ru-RU" sz="2200" kern="0" dirty="0">
                <a:solidFill>
                  <a:schemeClr val="tx2">
                    <a:lumMod val="50000"/>
                  </a:schemeClr>
                </a:solidFill>
              </a:rPr>
              <a:t>выдержал все нечеловеческие испытания фашистского застенка. Он принял мученическую смерть и был верен присяге и долгу, Родине.</a:t>
            </a:r>
          </a:p>
          <a:p>
            <a:pPr marL="180975" indent="0" fontAlgn="auto">
              <a:spcAft>
                <a:spcPts val="0"/>
              </a:spcAft>
              <a:buFont typeface="Wingdings 2"/>
              <a:buNone/>
              <a:defRPr/>
            </a:pPr>
            <a:r>
              <a:rPr lang="ru-RU" sz="2200" kern="0" dirty="0">
                <a:solidFill>
                  <a:schemeClr val="tx2">
                    <a:lumMod val="50000"/>
                  </a:schemeClr>
                </a:solidFill>
              </a:rPr>
              <a:t>Сначала его поливали холодной водой,</a:t>
            </a:r>
          </a:p>
          <a:p>
            <a:pPr marL="180975" indent="0" fontAlgn="auto">
              <a:spcAft>
                <a:spcPts val="0"/>
              </a:spcAft>
              <a:buFont typeface="Wingdings 2"/>
              <a:buNone/>
              <a:defRPr/>
            </a:pPr>
            <a:r>
              <a:rPr lang="ru-RU" sz="2200" kern="0" dirty="0">
                <a:solidFill>
                  <a:schemeClr val="tx2">
                    <a:lumMod val="50000"/>
                  </a:schemeClr>
                </a:solidFill>
              </a:rPr>
              <a:t> потом горячей, а на улице был мороз!</a:t>
            </a:r>
          </a:p>
          <a:p>
            <a:pPr marL="180975" indent="0" algn="just" fontAlgn="auto">
              <a:spcAft>
                <a:spcPts val="0"/>
              </a:spcAft>
              <a:buFont typeface="Wingdings 2"/>
              <a:buNone/>
              <a:defRPr/>
            </a:pPr>
            <a:r>
              <a:rPr lang="ru-RU" sz="2200" kern="0" dirty="0">
                <a:solidFill>
                  <a:schemeClr val="tx2">
                    <a:lumMod val="50000"/>
                  </a:schemeClr>
                </a:solidFill>
              </a:rPr>
              <a:t> Постепенно застывая, превращаясь </a:t>
            </a:r>
          </a:p>
          <a:p>
            <a:pPr marL="180975" indent="0" algn="just" fontAlgn="auto">
              <a:spcAft>
                <a:spcPts val="0"/>
              </a:spcAft>
              <a:buFont typeface="Wingdings 2"/>
              <a:buNone/>
              <a:defRPr/>
            </a:pPr>
            <a:r>
              <a:rPr lang="ru-RU" sz="2200" kern="0" dirty="0">
                <a:solidFill>
                  <a:schemeClr val="tx2">
                    <a:lumMod val="50000"/>
                  </a:schemeClr>
                </a:solidFill>
              </a:rPr>
              <a:t>в груду льда, он произнёс посиневшими</a:t>
            </a:r>
          </a:p>
          <a:p>
            <a:pPr marL="180975" indent="0" algn="just" fontAlgn="auto">
              <a:spcAft>
                <a:spcPts val="0"/>
              </a:spcAft>
              <a:buFont typeface="Wingdings 2"/>
              <a:buNone/>
              <a:defRPr/>
            </a:pPr>
            <a:r>
              <a:rPr lang="ru-RU" sz="2200" kern="0" dirty="0">
                <a:solidFill>
                  <a:schemeClr val="tx2">
                    <a:lumMod val="50000"/>
                  </a:schemeClr>
                </a:solidFill>
              </a:rPr>
              <a:t> губами: </a:t>
            </a:r>
            <a:r>
              <a:rPr lang="ru-RU" sz="2200" b="1" kern="0" dirty="0" smtClean="0">
                <a:solidFill>
                  <a:schemeClr val="tx2">
                    <a:lumMod val="50000"/>
                  </a:schemeClr>
                </a:solidFill>
              </a:rPr>
              <a:t>«Думайте </a:t>
            </a:r>
            <a:r>
              <a:rPr lang="ru-RU" sz="2200" b="1" kern="0" dirty="0">
                <a:solidFill>
                  <a:schemeClr val="tx2">
                    <a:lumMod val="50000"/>
                  </a:schemeClr>
                </a:solidFill>
              </a:rPr>
              <a:t>о Родине,</a:t>
            </a:r>
          </a:p>
          <a:p>
            <a:pPr marL="180975" indent="0" algn="just" fontAlgn="auto">
              <a:spcAft>
                <a:spcPts val="0"/>
              </a:spcAft>
              <a:buFont typeface="Wingdings 2"/>
              <a:buNone/>
              <a:defRPr/>
            </a:pPr>
            <a:r>
              <a:rPr lang="ru-RU" sz="2200" b="1" kern="0" dirty="0">
                <a:solidFill>
                  <a:schemeClr val="tx2">
                    <a:lumMod val="50000"/>
                  </a:schemeClr>
                </a:solidFill>
              </a:rPr>
              <a:t> и мужество не покинет </a:t>
            </a:r>
            <a:r>
              <a:rPr lang="ru-RU" sz="2200" b="1" kern="0" dirty="0" smtClean="0">
                <a:solidFill>
                  <a:schemeClr val="tx2">
                    <a:lumMod val="50000"/>
                  </a:schemeClr>
                </a:solidFill>
              </a:rPr>
              <a:t>вас»</a:t>
            </a:r>
            <a:r>
              <a:rPr lang="ru-RU" sz="2200" kern="0" dirty="0" smtClean="0">
                <a:solidFill>
                  <a:schemeClr val="tx2">
                    <a:lumMod val="50000"/>
                  </a:schemeClr>
                </a:solidFill>
              </a:rPr>
              <a:t>. </a:t>
            </a:r>
            <a:endParaRPr lang="ru-RU" sz="2200" kern="0" dirty="0">
              <a:solidFill>
                <a:schemeClr val="tx2">
                  <a:lumMod val="50000"/>
                </a:schemeClr>
              </a:solidFill>
            </a:endParaRPr>
          </a:p>
          <a:p>
            <a:pPr marL="180975" indent="0" algn="just" fontAlgn="auto">
              <a:spcAft>
                <a:spcPts val="0"/>
              </a:spcAft>
              <a:buFont typeface="Wingdings 2"/>
              <a:buNone/>
              <a:defRPr/>
            </a:pPr>
            <a:r>
              <a:rPr lang="ru-RU" sz="2200" kern="0" dirty="0">
                <a:solidFill>
                  <a:schemeClr val="tx2">
                    <a:lumMod val="50000"/>
                  </a:schemeClr>
                </a:solidFill>
              </a:rPr>
              <a:t>Он чувствовал, что его видят </a:t>
            </a:r>
          </a:p>
          <a:p>
            <a:pPr marL="180975" indent="0" algn="just" fontAlgn="auto">
              <a:spcAft>
                <a:spcPts val="0"/>
              </a:spcAft>
              <a:buFont typeface="Wingdings 2"/>
              <a:buNone/>
              <a:defRPr/>
            </a:pPr>
            <a:r>
              <a:rPr lang="ru-RU" sz="2200" kern="0" dirty="0">
                <a:solidFill>
                  <a:schemeClr val="tx2">
                    <a:lumMod val="50000"/>
                  </a:schemeClr>
                </a:solidFill>
              </a:rPr>
              <a:t>заключённые сквозь щели барака, </a:t>
            </a:r>
          </a:p>
          <a:p>
            <a:pPr marL="180975" indent="0" algn="just" fontAlgn="auto">
              <a:spcAft>
                <a:spcPts val="0"/>
              </a:spcAft>
              <a:buFont typeface="Wingdings 2"/>
              <a:buNone/>
              <a:defRPr/>
            </a:pPr>
            <a:r>
              <a:rPr lang="ru-RU" sz="2200" kern="0" dirty="0">
                <a:solidFill>
                  <a:schemeClr val="tx2">
                    <a:lumMod val="50000"/>
                  </a:schemeClr>
                </a:solidFill>
              </a:rPr>
              <a:t>и обращался к ним</a:t>
            </a:r>
            <a:r>
              <a:rPr lang="ru-RU" sz="2200" kern="0" dirty="0" smtClean="0">
                <a:solidFill>
                  <a:schemeClr val="tx2">
                    <a:lumMod val="50000"/>
                  </a:schemeClr>
                </a:solidFill>
              </a:rPr>
              <a:t>.</a:t>
            </a:r>
            <a:endParaRPr lang="ru-RU" sz="2200" kern="0" dirty="0">
              <a:solidFill>
                <a:schemeClr val="tx2">
                  <a:lumMod val="50000"/>
                </a:schemeClr>
              </a:solidFill>
            </a:endParaRPr>
          </a:p>
        </p:txBody>
      </p:sp>
      <p:pic>
        <p:nvPicPr>
          <p:cNvPr id="15363" name="Picture 7" descr="KarbyshevDmitMikh"/>
          <p:cNvPicPr>
            <a:picLocks noChangeAspect="1" noChangeArrowheads="1"/>
          </p:cNvPicPr>
          <p:nvPr/>
        </p:nvPicPr>
        <p:blipFill>
          <a:blip r:embed="rId2"/>
          <a:srcRect/>
          <a:stretch>
            <a:fillRect/>
          </a:stretch>
        </p:blipFill>
        <p:spPr bwMode="auto">
          <a:xfrm>
            <a:off x="5929313" y="2859088"/>
            <a:ext cx="2847975" cy="3784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143000"/>
          </a:xfrm>
        </p:spPr>
        <p:txBody>
          <a:bodyPr rtlCol="0">
            <a:noAutofit/>
          </a:bodyPr>
          <a:lstStyle/>
          <a:p>
            <a:pPr fontAlgn="auto">
              <a:spcAft>
                <a:spcPts val="0"/>
              </a:spcAft>
              <a:defRPr/>
            </a:pP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a:t>
            </a:r>
            <a:b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b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Равенсбрюк»</a:t>
            </a:r>
            <a:r>
              <a:rPr lang="en-US"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r>
              <a:rPr lang="en-US" sz="4000" b="1" kern="0" cap="all" dirty="0" err="1">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Ravensbruck</a:t>
            </a:r>
            <a:r>
              <a:rPr lang="en-US"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endPar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endParaRPr>
          </a:p>
        </p:txBody>
      </p:sp>
      <p:sp>
        <p:nvSpPr>
          <p:cNvPr id="22531" name="Содержимое 2"/>
          <p:cNvSpPr>
            <a:spLocks noGrp="1"/>
          </p:cNvSpPr>
          <p:nvPr>
            <p:ph idx="1"/>
          </p:nvPr>
        </p:nvSpPr>
        <p:spPr>
          <a:xfrm>
            <a:off x="214313" y="1214438"/>
            <a:ext cx="8229600" cy="5286375"/>
          </a:xfrm>
        </p:spPr>
        <p:txBody>
          <a:bodyPr rtlCol="0">
            <a:normAutofit lnSpcReduction="10000"/>
          </a:bodyPr>
          <a:lstStyle/>
          <a:p>
            <a:pPr marL="0" indent="0" algn="just" fontAlgn="auto">
              <a:spcAft>
                <a:spcPts val="0"/>
              </a:spcAft>
              <a:buFont typeface="Wingdings 2" pitchFamily="18" charset="2"/>
              <a:buNone/>
              <a:defRPr/>
            </a:pPr>
            <a:r>
              <a:rPr lang="ru-RU" sz="2200" kern="0" dirty="0" smtClean="0">
                <a:solidFill>
                  <a:schemeClr val="tx2">
                    <a:lumMod val="50000"/>
                  </a:schemeClr>
                </a:solidFill>
              </a:rPr>
              <a:t>Концлагерь был основан около города </a:t>
            </a:r>
            <a:r>
              <a:rPr lang="ru-RU" sz="2200" kern="0" dirty="0" err="1" smtClean="0">
                <a:solidFill>
                  <a:schemeClr val="tx2">
                    <a:lumMod val="50000"/>
                  </a:schemeClr>
                </a:solidFill>
              </a:rPr>
              <a:t>Фюрстенберг</a:t>
            </a:r>
            <a:r>
              <a:rPr lang="ru-RU" sz="2200" kern="0" dirty="0" smtClean="0">
                <a:solidFill>
                  <a:schemeClr val="tx2">
                    <a:lumMod val="50000"/>
                  </a:schemeClr>
                </a:solidFill>
              </a:rPr>
              <a:t> в 1938 г. как исключительно женский, но позднее вблизи был создан небольшой лагерь для мужчин и еще один для девочек. В 1939-1945 гг. через лагерь смерти прошло 132 тысячи женщин и несколько сотен детей</a:t>
            </a:r>
          </a:p>
          <a:p>
            <a:pPr marL="0" indent="0" fontAlgn="auto">
              <a:spcAft>
                <a:spcPts val="0"/>
              </a:spcAft>
              <a:buFont typeface="Wingdings 2" pitchFamily="18" charset="2"/>
              <a:buNone/>
              <a:defRPr/>
            </a:pPr>
            <a:r>
              <a:rPr lang="ru-RU" sz="2200" kern="0" dirty="0" smtClean="0">
                <a:solidFill>
                  <a:schemeClr val="tx2">
                    <a:lumMod val="50000"/>
                  </a:schemeClr>
                </a:solidFill>
              </a:rPr>
              <a:t> из 23 стран Европы.</a:t>
            </a:r>
          </a:p>
          <a:p>
            <a:pPr marL="0" indent="0" fontAlgn="auto">
              <a:spcAft>
                <a:spcPts val="0"/>
              </a:spcAft>
              <a:buFont typeface="Wingdings 2" pitchFamily="18" charset="2"/>
              <a:buNone/>
              <a:defRPr/>
            </a:pPr>
            <a:r>
              <a:rPr lang="ru-RU" sz="2200" kern="0" dirty="0" smtClean="0">
                <a:solidFill>
                  <a:schemeClr val="tx2">
                    <a:lumMod val="50000"/>
                  </a:schemeClr>
                </a:solidFill>
              </a:rPr>
              <a:t> </a:t>
            </a:r>
          </a:p>
          <a:p>
            <a:pPr marL="0" indent="0" fontAlgn="auto">
              <a:spcAft>
                <a:spcPts val="0"/>
              </a:spcAft>
              <a:buFont typeface="Wingdings 2" pitchFamily="18" charset="2"/>
              <a:buNone/>
              <a:defRPr/>
            </a:pPr>
            <a:r>
              <a:rPr lang="ru-RU" sz="2200" kern="0" dirty="0" smtClean="0">
                <a:solidFill>
                  <a:schemeClr val="tx2">
                    <a:lumMod val="50000"/>
                  </a:schemeClr>
                </a:solidFill>
              </a:rPr>
              <a:t>93 тысячи человек</a:t>
            </a:r>
          </a:p>
          <a:p>
            <a:pPr marL="0" indent="0" fontAlgn="auto">
              <a:spcAft>
                <a:spcPts val="0"/>
              </a:spcAft>
              <a:buFont typeface="Wingdings 2" pitchFamily="18" charset="2"/>
              <a:buNone/>
              <a:defRPr/>
            </a:pPr>
            <a:r>
              <a:rPr lang="ru-RU" sz="2200" kern="0" dirty="0" smtClean="0">
                <a:solidFill>
                  <a:schemeClr val="tx2">
                    <a:lumMod val="50000"/>
                  </a:schemeClr>
                </a:solidFill>
              </a:rPr>
              <a:t> было уничтожено. </a:t>
            </a:r>
          </a:p>
          <a:p>
            <a:pPr marL="0" indent="0" fontAlgn="auto">
              <a:spcAft>
                <a:spcPts val="0"/>
              </a:spcAft>
              <a:buFont typeface="Wingdings 2" pitchFamily="18" charset="2"/>
              <a:buNone/>
              <a:defRPr/>
            </a:pPr>
            <a:endParaRPr lang="ru-RU" sz="2200" kern="0" dirty="0" smtClean="0">
              <a:solidFill>
                <a:schemeClr val="tx2">
                  <a:lumMod val="50000"/>
                </a:schemeClr>
              </a:solidFill>
            </a:endParaRPr>
          </a:p>
          <a:p>
            <a:pPr marL="0" indent="0" fontAlgn="auto">
              <a:spcAft>
                <a:spcPts val="0"/>
              </a:spcAft>
              <a:buFont typeface="Wingdings 2" pitchFamily="18" charset="2"/>
              <a:buNone/>
              <a:defRPr/>
            </a:pPr>
            <a:r>
              <a:rPr lang="ru-RU" sz="2200" kern="0" dirty="0" smtClean="0">
                <a:solidFill>
                  <a:schemeClr val="tx2">
                    <a:lumMod val="50000"/>
                  </a:schemeClr>
                </a:solidFill>
              </a:rPr>
              <a:t>30 апреля 1945 г. узники</a:t>
            </a:r>
          </a:p>
          <a:p>
            <a:pPr marL="0" indent="0" fontAlgn="auto">
              <a:spcAft>
                <a:spcPts val="0"/>
              </a:spcAft>
              <a:buFont typeface="Wingdings 2" pitchFamily="18" charset="2"/>
              <a:buNone/>
              <a:defRPr/>
            </a:pPr>
            <a:r>
              <a:rPr lang="ru-RU" sz="2200" kern="0" dirty="0" smtClean="0">
                <a:solidFill>
                  <a:schemeClr val="tx2">
                    <a:lumMod val="50000"/>
                  </a:schemeClr>
                </a:solidFill>
              </a:rPr>
              <a:t> Равенсбрюка были</a:t>
            </a:r>
          </a:p>
          <a:p>
            <a:pPr marL="0" indent="0" fontAlgn="auto">
              <a:spcAft>
                <a:spcPts val="0"/>
              </a:spcAft>
              <a:buFont typeface="Wingdings 2" pitchFamily="18" charset="2"/>
              <a:buNone/>
              <a:defRPr/>
            </a:pPr>
            <a:r>
              <a:rPr lang="ru-RU" sz="2200" kern="0" dirty="0" smtClean="0">
                <a:solidFill>
                  <a:schemeClr val="tx2">
                    <a:lumMod val="50000"/>
                  </a:schemeClr>
                </a:solidFill>
              </a:rPr>
              <a:t> освобождены бойцами </a:t>
            </a:r>
          </a:p>
          <a:p>
            <a:pPr marL="0" indent="0" fontAlgn="auto">
              <a:spcAft>
                <a:spcPts val="0"/>
              </a:spcAft>
              <a:buFont typeface="Wingdings 2" pitchFamily="18" charset="2"/>
              <a:buNone/>
              <a:defRPr/>
            </a:pPr>
            <a:r>
              <a:rPr lang="ru-RU" sz="2200" kern="0" dirty="0" smtClean="0">
                <a:solidFill>
                  <a:schemeClr val="tx2">
                    <a:lumMod val="50000"/>
                  </a:schemeClr>
                </a:solidFill>
              </a:rPr>
              <a:t>советской армии.</a:t>
            </a:r>
          </a:p>
          <a:p>
            <a:pPr fontAlgn="auto">
              <a:spcAft>
                <a:spcPts val="0"/>
              </a:spcAft>
              <a:buFont typeface="Wingdings 2" pitchFamily="18" charset="2"/>
              <a:buNone/>
              <a:defRPr/>
            </a:pPr>
            <a:endParaRPr lang="ru-RU" sz="2000" dirty="0" smtClean="0"/>
          </a:p>
          <a:p>
            <a:pPr fontAlgn="auto">
              <a:spcAft>
                <a:spcPts val="0"/>
              </a:spcAft>
              <a:buFont typeface="Arial" pitchFamily="34" charset="0"/>
              <a:buChar char="•"/>
              <a:defRPr/>
            </a:pPr>
            <a:endParaRPr lang="ru-RU" sz="2000" dirty="0" smtClean="0"/>
          </a:p>
        </p:txBody>
      </p:sp>
      <p:pic>
        <p:nvPicPr>
          <p:cNvPr id="16388" name="Picture 2" descr="E:\концлагерь\p_39712_1_gallerybig.jpg"/>
          <p:cNvPicPr>
            <a:picLocks noChangeAspect="1" noChangeArrowheads="1"/>
          </p:cNvPicPr>
          <p:nvPr/>
        </p:nvPicPr>
        <p:blipFill>
          <a:blip r:embed="rId2"/>
          <a:srcRect/>
          <a:stretch>
            <a:fillRect/>
          </a:stretch>
        </p:blipFill>
        <p:spPr bwMode="auto">
          <a:xfrm>
            <a:off x="3429000" y="2667000"/>
            <a:ext cx="5541963" cy="36909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214438"/>
          </a:xfrm>
        </p:spPr>
        <p:txBody>
          <a:bodyPr rtlCol="0">
            <a:noAutofit/>
          </a:bodyPr>
          <a:lstStyle/>
          <a:p>
            <a:pPr fontAlgn="auto">
              <a:spcAft>
                <a:spcPts val="0"/>
              </a:spcAft>
              <a:defRPr/>
            </a:pP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a:t>
            </a:r>
            <a:b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br>
            <a:r>
              <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Майданек»</a:t>
            </a:r>
            <a:r>
              <a:rPr lang="en-US"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r>
              <a:rPr lang="en-US" sz="4000" b="1" kern="0" cap="all" dirty="0" err="1">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Majdanek</a:t>
            </a:r>
            <a:r>
              <a:rPr lang="en-US"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endParaRPr lang="ru-RU" sz="40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endParaRPr>
          </a:p>
        </p:txBody>
      </p:sp>
      <p:sp>
        <p:nvSpPr>
          <p:cNvPr id="23555" name="Содержимое 2"/>
          <p:cNvSpPr>
            <a:spLocks noGrp="1"/>
          </p:cNvSpPr>
          <p:nvPr>
            <p:ph idx="1"/>
          </p:nvPr>
        </p:nvSpPr>
        <p:spPr>
          <a:xfrm>
            <a:off x="0" y="1143000"/>
            <a:ext cx="9144000" cy="3143250"/>
          </a:xfrm>
        </p:spPr>
        <p:txBody>
          <a:bodyPr rtlCol="0">
            <a:noAutofit/>
          </a:bodyPr>
          <a:lstStyle/>
          <a:p>
            <a:pPr marL="0" indent="382588" algn="just" fontAlgn="auto">
              <a:spcBef>
                <a:spcPct val="0"/>
              </a:spcBef>
              <a:spcAft>
                <a:spcPts val="0"/>
              </a:spcAft>
              <a:buFont typeface="Wingdings 2" pitchFamily="18" charset="2"/>
              <a:buNone/>
              <a:defRPr/>
            </a:pPr>
            <a:r>
              <a:rPr lang="ru-RU" sz="2000" kern="0" dirty="0" smtClean="0">
                <a:solidFill>
                  <a:schemeClr val="tx2">
                    <a:lumMod val="50000"/>
                  </a:schemeClr>
                </a:solidFill>
              </a:rPr>
              <a:t>Немецко-фашистский концлагерь, был создан в пригороде польского города Люблина в августе-сентябре 1941 г.. Имел филиалы в юго-восточной Польше: </a:t>
            </a:r>
            <a:r>
              <a:rPr lang="ru-RU" sz="2000" kern="0" dirty="0" err="1" smtClean="0">
                <a:solidFill>
                  <a:schemeClr val="tx2">
                    <a:lumMod val="50000"/>
                  </a:schemeClr>
                </a:solidFill>
              </a:rPr>
              <a:t>Будзынь</a:t>
            </a:r>
            <a:r>
              <a:rPr lang="ru-RU" sz="2000" kern="0" dirty="0" smtClean="0">
                <a:solidFill>
                  <a:schemeClr val="tx2">
                    <a:lumMod val="50000"/>
                  </a:schemeClr>
                </a:solidFill>
              </a:rPr>
              <a:t> (под </a:t>
            </a:r>
            <a:r>
              <a:rPr lang="ru-RU" sz="2000" kern="0" dirty="0" err="1" smtClean="0">
                <a:solidFill>
                  <a:schemeClr val="tx2">
                    <a:lumMod val="50000"/>
                  </a:schemeClr>
                </a:solidFill>
              </a:rPr>
              <a:t>Красником</a:t>
            </a:r>
            <a:r>
              <a:rPr lang="ru-RU" sz="2000" kern="0" dirty="0" smtClean="0">
                <a:solidFill>
                  <a:schemeClr val="tx2">
                    <a:lumMod val="50000"/>
                  </a:schemeClr>
                </a:solidFill>
              </a:rPr>
              <a:t>), </a:t>
            </a:r>
            <a:r>
              <a:rPr lang="ru-RU" sz="2000" kern="0" dirty="0" err="1" smtClean="0">
                <a:solidFill>
                  <a:schemeClr val="tx2">
                    <a:lumMod val="50000"/>
                  </a:schemeClr>
                </a:solidFill>
              </a:rPr>
              <a:t>Плашув</a:t>
            </a:r>
            <a:r>
              <a:rPr lang="ru-RU" sz="2000" kern="0" dirty="0" smtClean="0">
                <a:solidFill>
                  <a:schemeClr val="tx2">
                    <a:lumMod val="50000"/>
                  </a:schemeClr>
                </a:solidFill>
              </a:rPr>
              <a:t> (около Кракова), Травники (под </a:t>
            </a:r>
            <a:r>
              <a:rPr lang="ru-RU" sz="2000" kern="0" dirty="0" err="1" smtClean="0">
                <a:solidFill>
                  <a:schemeClr val="tx2">
                    <a:lumMod val="50000"/>
                  </a:schemeClr>
                </a:solidFill>
              </a:rPr>
              <a:t>Вепшем</a:t>
            </a:r>
            <a:r>
              <a:rPr lang="ru-RU" sz="2000" kern="0" dirty="0" smtClean="0">
                <a:solidFill>
                  <a:schemeClr val="tx2">
                    <a:lumMod val="50000"/>
                  </a:schemeClr>
                </a:solidFill>
              </a:rPr>
              <a:t>), два лагеря в г. Люблин. По данным Нюрнбергского процесса, в 1941-1944 гг. в лагере фашистами уничтожено около 1,5 млн. человек различных национальностей.</a:t>
            </a:r>
          </a:p>
          <a:p>
            <a:pPr marL="0" indent="382588" algn="just" fontAlgn="auto">
              <a:spcBef>
                <a:spcPct val="0"/>
              </a:spcBef>
              <a:spcAft>
                <a:spcPts val="0"/>
              </a:spcAft>
              <a:buFont typeface="Wingdings 2" pitchFamily="18" charset="2"/>
              <a:buNone/>
              <a:defRPr/>
            </a:pPr>
            <a:r>
              <a:rPr lang="ru-RU" sz="2000" kern="0" dirty="0" smtClean="0">
                <a:solidFill>
                  <a:schemeClr val="tx2">
                    <a:lumMod val="50000"/>
                  </a:schemeClr>
                </a:solidFill>
              </a:rPr>
              <a:t>Массовое уничтожение людей началось осенью 1942 года. Тогда для этой цели немцы стали использовать ядовитый газ "Циклон Е". В ноябре того же года в лагере была проведена акция под кодовым названием "</a:t>
            </a:r>
            <a:r>
              <a:rPr lang="ru-RU" sz="2000" kern="0" dirty="0" err="1" smtClean="0">
                <a:solidFill>
                  <a:schemeClr val="tx2">
                    <a:lumMod val="50000"/>
                  </a:schemeClr>
                </a:solidFill>
              </a:rPr>
              <a:t>Эрнтефес</a:t>
            </a:r>
            <a:r>
              <a:rPr lang="ru-RU" sz="2000" kern="0" dirty="0" smtClean="0">
                <a:solidFill>
                  <a:schemeClr val="tx2">
                    <a:lumMod val="50000"/>
                  </a:schemeClr>
                </a:solidFill>
              </a:rPr>
              <a:t>". В ходе неё было уничтожено 18 тысяч евреев. В сентябре 1943 года в Майданеке был открыт крематорий. </a:t>
            </a:r>
          </a:p>
        </p:txBody>
      </p:sp>
      <p:pic>
        <p:nvPicPr>
          <p:cNvPr id="17412" name="Picture 5" descr="Picture background"/>
          <p:cNvPicPr>
            <a:picLocks noChangeAspect="1" noChangeArrowheads="1"/>
          </p:cNvPicPr>
          <p:nvPr/>
        </p:nvPicPr>
        <p:blipFill>
          <a:blip r:embed="rId2"/>
          <a:srcRect l="938"/>
          <a:stretch>
            <a:fillRect/>
          </a:stretch>
        </p:blipFill>
        <p:spPr bwMode="auto">
          <a:xfrm>
            <a:off x="4857750" y="3929063"/>
            <a:ext cx="3935413" cy="2786062"/>
          </a:xfrm>
          <a:prstGeom prst="rect">
            <a:avLst/>
          </a:prstGeom>
          <a:noFill/>
          <a:ln w="9525">
            <a:noFill/>
            <a:miter lim="800000"/>
            <a:headEnd/>
            <a:tailEnd/>
          </a:ln>
        </p:spPr>
      </p:pic>
      <p:sp>
        <p:nvSpPr>
          <p:cNvPr id="5" name="Прямоугольник 4"/>
          <p:cNvSpPr/>
          <p:nvPr/>
        </p:nvSpPr>
        <p:spPr>
          <a:xfrm>
            <a:off x="0" y="4429125"/>
            <a:ext cx="4429125" cy="1938338"/>
          </a:xfrm>
          <a:prstGeom prst="rect">
            <a:avLst/>
          </a:prstGeom>
        </p:spPr>
        <p:txBody>
          <a:bodyPr>
            <a:spAutoFit/>
          </a:bodyPr>
          <a:lstStyle/>
          <a:p>
            <a:pPr indent="382588" algn="just">
              <a:defRPr/>
            </a:pPr>
            <a:r>
              <a:rPr lang="ru-RU" sz="2000" kern="0" dirty="0">
                <a:solidFill>
                  <a:schemeClr val="tx2">
                    <a:lumMod val="50000"/>
                  </a:schemeClr>
                </a:solidFill>
                <a:latin typeface="+mn-lt"/>
                <a:cs typeface="+mn-cs"/>
              </a:rPr>
              <a:t>Основными узниками Майданека были советские военнопленные</a:t>
            </a:r>
          </a:p>
          <a:p>
            <a:pPr indent="382588" algn="just">
              <a:defRPr/>
            </a:pPr>
            <a:r>
              <a:rPr lang="ru-RU" sz="2000" kern="0" dirty="0">
                <a:solidFill>
                  <a:schemeClr val="tx2">
                    <a:lumMod val="50000"/>
                  </a:schemeClr>
                </a:solidFill>
                <a:latin typeface="+mn-lt"/>
                <a:cs typeface="+mn-cs"/>
              </a:rPr>
              <a:t> Лагерь был освобожден советскими войсками 23 июля 1944 г. В 1947 г. в Майданеке был открыт музей и исследовательский институт.</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Содержимое 2"/>
          <p:cNvSpPr>
            <a:spLocks noGrp="1"/>
          </p:cNvSpPr>
          <p:nvPr>
            <p:ph idx="1"/>
          </p:nvPr>
        </p:nvSpPr>
        <p:spPr>
          <a:xfrm>
            <a:off x="0" y="428625"/>
            <a:ext cx="8858250" cy="4143375"/>
          </a:xfrm>
        </p:spPr>
        <p:txBody>
          <a:bodyPr rtlCol="0">
            <a:noAutofit/>
          </a:bodyPr>
          <a:lstStyle/>
          <a:p>
            <a:pPr marL="0" indent="382588" algn="just" fontAlgn="auto">
              <a:spcBef>
                <a:spcPct val="0"/>
              </a:spcBef>
              <a:spcAft>
                <a:spcPts val="0"/>
              </a:spcAft>
              <a:buFont typeface="Wingdings 2" pitchFamily="18" charset="2"/>
              <a:buNone/>
              <a:defRPr/>
            </a:pPr>
            <a:r>
              <a:rPr lang="ru-RU" sz="2000" kern="0" dirty="0" smtClean="0">
                <a:solidFill>
                  <a:schemeClr val="tx2">
                    <a:lumMod val="50000"/>
                  </a:schemeClr>
                </a:solidFill>
              </a:rPr>
              <a:t>Лагерь имел площадь 95 гектаров. Первоначально был рассчитан на 50 тысяч заключённых, но впоследствии был расширен, после чего мог принять до 250 тысяч человек. Майданек был поделён на пять блоков. Это был лагерь уничтожения.</a:t>
            </a:r>
          </a:p>
          <a:p>
            <a:pPr marL="0" indent="382588" algn="just" fontAlgn="auto">
              <a:spcBef>
                <a:spcPct val="0"/>
              </a:spcBef>
              <a:spcAft>
                <a:spcPts val="0"/>
              </a:spcAft>
              <a:buFont typeface="Wingdings 2" pitchFamily="18" charset="2"/>
              <a:buNone/>
              <a:defRPr/>
            </a:pPr>
            <a:r>
              <a:rPr lang="ru-RU" sz="2000" kern="0" dirty="0" smtClean="0">
                <a:solidFill>
                  <a:schemeClr val="tx2">
                    <a:lumMod val="50000"/>
                  </a:schemeClr>
                </a:solidFill>
              </a:rPr>
              <a:t>Дезинфекционная камера, в которой уничтожали газом "циклон". Пол, потолок, стены из бетона. Квадратная, 6 на 6 метров, 2 метра в высоту. Стальная герметическая дверь, единственная. В двери вмонтирован глазок, чтобы можно было наблюдать за муками умирающих. На полу камеры круглые, закупоренные банки с надписью "циклон", под ней надпись "Для специального использования в восточных областях". </a:t>
            </a:r>
            <a:br>
              <a:rPr lang="ru-RU" sz="2000" kern="0" dirty="0" smtClean="0">
                <a:solidFill>
                  <a:schemeClr val="tx2">
                    <a:lumMod val="50000"/>
                  </a:schemeClr>
                </a:solidFill>
              </a:rPr>
            </a:br>
            <a:r>
              <a:rPr lang="ru-RU" sz="2000" kern="0" dirty="0" smtClean="0">
                <a:solidFill>
                  <a:schemeClr val="tx2">
                    <a:lumMod val="50000"/>
                  </a:schemeClr>
                </a:solidFill>
              </a:rPr>
              <a:t>Голых людей ставили в большой камере вплотную друг  к другу - в среднем 250 человек. Заперев за ними стальную дверь, обмазывали её края глиной - для герметики. </a:t>
            </a:r>
          </a:p>
        </p:txBody>
      </p:sp>
      <p:pic>
        <p:nvPicPr>
          <p:cNvPr id="18435" name="Picture 5" descr="7856687_0537"/>
          <p:cNvPicPr>
            <a:picLocks noChangeAspect="1" noChangeArrowheads="1"/>
          </p:cNvPicPr>
          <p:nvPr/>
        </p:nvPicPr>
        <p:blipFill>
          <a:blip r:embed="rId2"/>
          <a:srcRect/>
          <a:stretch>
            <a:fillRect/>
          </a:stretch>
        </p:blipFill>
        <p:spPr bwMode="auto">
          <a:xfrm>
            <a:off x="7215188" y="4179888"/>
            <a:ext cx="1717675" cy="2562225"/>
          </a:xfrm>
          <a:prstGeom prst="rect">
            <a:avLst/>
          </a:prstGeom>
          <a:noFill/>
          <a:ln w="9525">
            <a:noFill/>
            <a:miter lim="800000"/>
            <a:headEnd/>
            <a:tailEnd/>
          </a:ln>
        </p:spPr>
      </p:pic>
      <p:sp>
        <p:nvSpPr>
          <p:cNvPr id="4" name="Заголовок 1"/>
          <p:cNvSpPr>
            <a:spLocks noGrp="1"/>
          </p:cNvSpPr>
          <p:nvPr>
            <p:ph type="title"/>
          </p:nvPr>
        </p:nvSpPr>
        <p:spPr>
          <a:xfrm>
            <a:off x="0" y="0"/>
            <a:ext cx="9144000" cy="642938"/>
          </a:xfrm>
        </p:spPr>
        <p:txBody>
          <a:bodyPr rtlCol="0">
            <a:noAutofit/>
          </a:bodyPr>
          <a:lstStyle/>
          <a:p>
            <a:pPr fontAlgn="auto">
              <a:spcAft>
                <a:spcPts val="0"/>
              </a:spcAft>
              <a:defRPr/>
            </a:pPr>
            <a:r>
              <a:rPr lang="ru-RU" sz="32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a:t>
            </a:r>
            <a:r>
              <a:rPr lang="ru-RU" sz="32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r>
              <a:rPr lang="ru-RU" sz="32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Майданек</a:t>
            </a:r>
            <a:r>
              <a:rPr lang="ru-RU" sz="32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endParaRPr lang="ru-RU" sz="3200" b="1" kern="0" cap="all" dirty="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endParaRPr>
          </a:p>
        </p:txBody>
      </p:sp>
      <p:sp>
        <p:nvSpPr>
          <p:cNvPr id="5" name="Прямоугольник 4"/>
          <p:cNvSpPr/>
          <p:nvPr/>
        </p:nvSpPr>
        <p:spPr>
          <a:xfrm>
            <a:off x="0" y="4429125"/>
            <a:ext cx="7000875" cy="2246313"/>
          </a:xfrm>
          <a:prstGeom prst="rect">
            <a:avLst/>
          </a:prstGeom>
        </p:spPr>
        <p:txBody>
          <a:bodyPr>
            <a:spAutoFit/>
          </a:bodyPr>
          <a:lstStyle/>
          <a:p>
            <a:pPr indent="382588" algn="just">
              <a:defRPr/>
            </a:pPr>
            <a:r>
              <a:rPr lang="ru-RU" sz="2000" kern="0" dirty="0">
                <a:solidFill>
                  <a:schemeClr val="tx2">
                    <a:lumMod val="50000"/>
                  </a:schemeClr>
                </a:solidFill>
                <a:latin typeface="+mn-lt"/>
                <a:cs typeface="+mn-cs"/>
              </a:rPr>
              <a:t>Через выходившие в камеру трубы команда  в противогазах засыпала из коробок "циклон". </a:t>
            </a:r>
          </a:p>
          <a:p>
            <a:pPr indent="382588" algn="just">
              <a:defRPr/>
            </a:pPr>
            <a:r>
              <a:rPr lang="ru-RU" sz="2000" kern="0" dirty="0">
                <a:solidFill>
                  <a:schemeClr val="tx2">
                    <a:lumMod val="50000"/>
                  </a:schemeClr>
                </a:solidFill>
                <a:latin typeface="+mn-lt"/>
                <a:cs typeface="+mn-cs"/>
              </a:rPr>
              <a:t>После засыпки "циклона" и герметизации труб дежурный эсэсовец в глазок наблюдал за действием, как люди погибали от удушения в муках. </a:t>
            </a:r>
          </a:p>
          <a:p>
            <a:pPr indent="382588" algn="just">
              <a:defRPr/>
            </a:pPr>
            <a:r>
              <a:rPr lang="ru-RU" sz="2000" kern="0" dirty="0">
                <a:solidFill>
                  <a:schemeClr val="tx2">
                    <a:lumMod val="50000"/>
                  </a:schemeClr>
                </a:solidFill>
                <a:latin typeface="+mn-lt"/>
                <a:cs typeface="+mn-cs"/>
              </a:rPr>
              <a:t>Камера набивалась так, что мёртвые не падали, продолжали стоять. </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p:cNvSpPr>
            <a:spLocks noGrp="1"/>
          </p:cNvSpPr>
          <p:nvPr>
            <p:ph type="title"/>
          </p:nvPr>
        </p:nvSpPr>
        <p:spPr>
          <a:xfrm>
            <a:off x="0" y="0"/>
            <a:ext cx="9144000" cy="1143000"/>
          </a:xfrm>
        </p:spPr>
        <p:txBody>
          <a:bodyPr rtlCol="0">
            <a:noAutofit/>
          </a:bodyPr>
          <a:lstStyle/>
          <a:p>
            <a:pPr fontAlgn="auto">
              <a:spcAft>
                <a:spcPts val="0"/>
              </a:spcAft>
              <a:defRPr/>
            </a:pP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Концентрационный лагерь </a:t>
            </a:r>
            <a:b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b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r>
              <a:rPr lang="ru-RU" sz="4000" b="1" kern="0" cap="all" dirty="0" err="1"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Салалспилс</a:t>
            </a: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r>
              <a:rPr lang="en-US"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 (</a:t>
            </a:r>
            <a:r>
              <a:rPr lang="en-US" sz="4000" b="1" kern="0" cap="all" dirty="0" err="1"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Salalspils</a:t>
            </a:r>
            <a:r>
              <a:rPr lang="en-US"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a:t>
            </a:r>
            <a:endPar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endParaRPr>
          </a:p>
        </p:txBody>
      </p:sp>
      <p:sp>
        <p:nvSpPr>
          <p:cNvPr id="25603" name="Содержимое 5"/>
          <p:cNvSpPr>
            <a:spLocks noGrp="1"/>
          </p:cNvSpPr>
          <p:nvPr>
            <p:ph idx="1"/>
          </p:nvPr>
        </p:nvSpPr>
        <p:spPr>
          <a:xfrm>
            <a:off x="0" y="1214438"/>
            <a:ext cx="9144000" cy="5643562"/>
          </a:xfrm>
        </p:spPr>
        <p:txBody>
          <a:bodyPr rtlCol="0">
            <a:noAutofit/>
          </a:bodyPr>
          <a:lstStyle/>
          <a:p>
            <a:pPr marL="0" indent="382588" algn="just" fontAlgn="auto">
              <a:spcBef>
                <a:spcPct val="0"/>
              </a:spcBef>
              <a:spcAft>
                <a:spcPts val="0"/>
              </a:spcAft>
              <a:buFont typeface="Wingdings 2" pitchFamily="18" charset="2"/>
              <a:buNone/>
              <a:defRPr/>
            </a:pPr>
            <a:r>
              <a:rPr lang="ru-RU" sz="2000" kern="0" dirty="0" smtClean="0">
                <a:solidFill>
                  <a:schemeClr val="tx2">
                    <a:lumMod val="50000"/>
                  </a:schemeClr>
                </a:solidFill>
              </a:rPr>
              <a:t>Согласно данным Чрезвычайной комиссии по расследованию преступлений немецко-фашистских захватчиков, число истребленных детей на территории Латвии достигает цифры 35 000 человек. Одно из самых больших захоронений детей на территории Латвии находится в Саласпилсе – 7 000 детей, другое – в лесу </a:t>
            </a:r>
            <a:r>
              <a:rPr lang="ru-RU" sz="2000" kern="0" dirty="0" err="1" smtClean="0">
                <a:solidFill>
                  <a:schemeClr val="tx2">
                    <a:lumMod val="50000"/>
                  </a:schemeClr>
                </a:solidFill>
              </a:rPr>
              <a:t>Дрейлини</a:t>
            </a:r>
            <a:r>
              <a:rPr lang="ru-RU" sz="2000" kern="0" dirty="0" smtClean="0">
                <a:solidFill>
                  <a:schemeClr val="tx2">
                    <a:lumMod val="50000"/>
                  </a:schemeClr>
                </a:solidFill>
              </a:rPr>
              <a:t> в Риге, где покоятся порядка 2 000 детей.</a:t>
            </a:r>
          </a:p>
          <a:p>
            <a:pPr marL="0" indent="382588" algn="just" fontAlgn="auto">
              <a:spcBef>
                <a:spcPct val="0"/>
              </a:spcBef>
              <a:spcAft>
                <a:spcPts val="0"/>
              </a:spcAft>
              <a:buFont typeface="Wingdings 2" pitchFamily="18" charset="2"/>
              <a:buNone/>
              <a:defRPr/>
            </a:pPr>
            <a:r>
              <a:rPr lang="ru-RU" sz="2000" kern="0" dirty="0" smtClean="0">
                <a:solidFill>
                  <a:schemeClr val="tx2">
                    <a:lumMod val="50000"/>
                  </a:schemeClr>
                </a:solidFill>
              </a:rPr>
              <a:t>Дети, начиная с грудного возраста, содержались немцами отдельно и строго изолированно. Дети в отдельном бараке находились в состоянии маленьких животных, лишенных даже примитивного ухода. Ежедневно немецкая охрана в больших корзинах выносила из детского барака окоченевшие трупики погибших детей. Они сбрасывались в выгребные ямы, сжигались за оградой лагеря и частично закапывались в лесу вблизи лагеря. </a:t>
            </a:r>
          </a:p>
          <a:p>
            <a:pPr marL="0" indent="382588" algn="just" fontAlgn="auto">
              <a:spcBef>
                <a:spcPct val="0"/>
              </a:spcBef>
              <a:spcAft>
                <a:spcPts val="0"/>
              </a:spcAft>
              <a:buFont typeface="Wingdings 2" pitchFamily="18" charset="2"/>
              <a:buNone/>
              <a:defRPr/>
            </a:pPr>
            <a:r>
              <a:rPr lang="ru-RU" sz="2000" kern="0" dirty="0" smtClean="0">
                <a:solidFill>
                  <a:schemeClr val="tx2">
                    <a:lumMod val="50000"/>
                  </a:schemeClr>
                </a:solidFill>
              </a:rPr>
              <a:t>Массовую беспрерывную смертность детей вызывали эксперименты, для которых в роли лабораторных животных использовались малолетние узники Саласпилса. Немецкие врачи-убийцы больным детям делали инъекции разных жидкостей,  заставляли принимать внутрь разные средства. После всех этих приемов дети погибали. Детей кормили отравленной кашей, от которой они умирали мучительной смертью. Руководил всеми этими опытами немецкий врач </a:t>
            </a:r>
            <a:r>
              <a:rPr lang="ru-RU" sz="2000" kern="0" dirty="0" err="1" smtClean="0">
                <a:solidFill>
                  <a:schemeClr val="tx2">
                    <a:lumMod val="50000"/>
                  </a:schemeClr>
                </a:solidFill>
              </a:rPr>
              <a:t>Майзнер</a:t>
            </a:r>
            <a:r>
              <a:rPr lang="ru-RU" sz="2000" kern="0" dirty="0" smtClean="0">
                <a:solidFill>
                  <a:schemeClr val="tx2">
                    <a:lumMod val="50000"/>
                  </a:schemeClr>
                </a:solidFill>
              </a:rPr>
              <a: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313" y="0"/>
            <a:ext cx="8715375" cy="5886450"/>
          </a:xfrm>
        </p:spPr>
        <p:txBody>
          <a:bodyPr rtlCol="0">
            <a:normAutofit/>
          </a:bodyPr>
          <a:lstStyle/>
          <a:p>
            <a:pPr marL="0" indent="382588" algn="just" fontAlgn="auto">
              <a:spcBef>
                <a:spcPct val="0"/>
              </a:spcBef>
              <a:spcAft>
                <a:spcPts val="0"/>
              </a:spcAft>
              <a:buFont typeface="Arial" pitchFamily="34" charset="0"/>
              <a:buNone/>
              <a:defRPr/>
            </a:pPr>
            <a:r>
              <a:rPr lang="ru-RU" sz="2000" kern="0" dirty="0">
                <a:solidFill>
                  <a:schemeClr val="tx2">
                    <a:lumMod val="50000"/>
                  </a:schemeClr>
                </a:solidFill>
              </a:rPr>
              <a:t>Так шло систематическое истребление детей в концлагере:</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А) организация фабрики крови для нужд немецкой армии, кровь брали у детей здоровых в том числе малюток, до тех пор пока те не падали в обморок, после этого заболевших детей относили в так называемую больницу, где они умирали ( всего «выкачено» 3500 литров крови);</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Б) поили детей отравленным кофе;</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В) больных корью детей с высокой температурой купали в холодной воде, от чего они умирали;</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Г) делали детям впрыскивание различных медицинских жидкостей для эксперимента. У многих детей гноились и вытекали глаза;</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Д) голых детей в зимнее время гоняли в баню по снегу на расстоянии 500-800 метров и держали в бараках голыми по 4 дня;</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Е) детей калек и получивших </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увечья вывозили на расстрел. </a:t>
            </a:r>
            <a:endParaRPr lang="ru-RU" sz="2000" kern="0" dirty="0" smtClean="0">
              <a:solidFill>
                <a:schemeClr val="tx2">
                  <a:lumMod val="50000"/>
                </a:schemeClr>
              </a:solidFill>
            </a:endParaRPr>
          </a:p>
          <a:p>
            <a:pPr marL="0" indent="0" algn="just" fontAlgn="auto">
              <a:spcBef>
                <a:spcPct val="0"/>
              </a:spcBef>
              <a:spcAft>
                <a:spcPts val="0"/>
              </a:spcAft>
              <a:buFont typeface="Arial" pitchFamily="34" charset="0"/>
              <a:buNone/>
              <a:defRPr/>
            </a:pPr>
            <a:r>
              <a:rPr lang="ru-RU" sz="2000" kern="0" dirty="0" smtClean="0">
                <a:solidFill>
                  <a:schemeClr val="tx2">
                    <a:lumMod val="50000"/>
                  </a:schemeClr>
                </a:solidFill>
              </a:rPr>
              <a:t>Ж</a:t>
            </a:r>
            <a:r>
              <a:rPr lang="ru-RU" sz="2000" kern="0" dirty="0">
                <a:solidFill>
                  <a:schemeClr val="tx2">
                    <a:lumMod val="50000"/>
                  </a:schemeClr>
                </a:solidFill>
              </a:rPr>
              <a:t>) Детей травили газом</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 в герметично закрытых</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 фургонах </a:t>
            </a:r>
            <a:r>
              <a:rPr lang="ru-RU" sz="2000" kern="0" dirty="0" smtClean="0">
                <a:solidFill>
                  <a:schemeClr val="tx2">
                    <a:lumMod val="50000"/>
                  </a:schemeClr>
                </a:solidFill>
              </a:rPr>
              <a:t>.</a:t>
            </a:r>
            <a:endParaRPr lang="ru-RU" sz="2000" kern="0" dirty="0">
              <a:solidFill>
                <a:schemeClr val="tx2">
                  <a:lumMod val="50000"/>
                </a:schemeClr>
              </a:solidFill>
            </a:endParaRPr>
          </a:p>
        </p:txBody>
      </p:sp>
      <p:pic>
        <p:nvPicPr>
          <p:cNvPr id="20483" name="Picture 3" descr="E:\концлагерь\дети саласпилса.jpg"/>
          <p:cNvPicPr>
            <a:picLocks noChangeAspect="1" noChangeArrowheads="1"/>
          </p:cNvPicPr>
          <p:nvPr/>
        </p:nvPicPr>
        <p:blipFill>
          <a:blip r:embed="rId2"/>
          <a:srcRect/>
          <a:stretch>
            <a:fillRect/>
          </a:stretch>
        </p:blipFill>
        <p:spPr bwMode="auto">
          <a:xfrm>
            <a:off x="3595688" y="3786188"/>
            <a:ext cx="5362575" cy="29289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Содержимое 2"/>
          <p:cNvSpPr>
            <a:spLocks noGrp="1"/>
          </p:cNvSpPr>
          <p:nvPr>
            <p:ph idx="1"/>
          </p:nvPr>
        </p:nvSpPr>
        <p:spPr>
          <a:xfrm>
            <a:off x="0" y="1"/>
            <a:ext cx="9144000" cy="2428868"/>
          </a:xfrm>
        </p:spPr>
        <p:txBody>
          <a:bodyPr rtlCol="0">
            <a:normAutofit/>
          </a:bodyPr>
          <a:lstStyle/>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Перед самым приходом советских войск немцы хоронили умерших от голода и холода детей. Делали это в спешке, словно преступники, заметающие свои следы. Заставляли взрослых узников выносить маленькие тела на носилках и сваливать в ямы. Потом их самих всех расстреляли.</a:t>
            </a:r>
          </a:p>
          <a:p>
            <a:pPr marL="0" indent="0" algn="just" fontAlgn="auto">
              <a:spcBef>
                <a:spcPct val="0"/>
              </a:spcBef>
              <a:spcAft>
                <a:spcPts val="0"/>
              </a:spcAft>
              <a:buFont typeface="Arial" pitchFamily="34" charset="0"/>
              <a:buNone/>
              <a:defRPr/>
            </a:pPr>
            <a:r>
              <a:rPr lang="ru-RU" sz="2000" kern="0" dirty="0">
                <a:solidFill>
                  <a:schemeClr val="tx2">
                    <a:lumMod val="50000"/>
                  </a:schemeClr>
                </a:solidFill>
              </a:rPr>
              <a:t>Сейчас на месте концлагеря  расположен мемориальный комплекс </a:t>
            </a:r>
            <a:endParaRPr lang="ru-RU" sz="2000" kern="0" dirty="0" smtClean="0">
              <a:solidFill>
                <a:schemeClr val="tx2">
                  <a:lumMod val="50000"/>
                </a:schemeClr>
              </a:solidFill>
            </a:endParaRPr>
          </a:p>
          <a:p>
            <a:pPr marL="0" indent="0" algn="ctr" fontAlgn="auto">
              <a:spcBef>
                <a:spcPct val="0"/>
              </a:spcBef>
              <a:spcAft>
                <a:spcPts val="0"/>
              </a:spcAft>
              <a:buFont typeface="Arial" pitchFamily="34" charset="0"/>
              <a:buNone/>
              <a:defRPr/>
            </a:pPr>
            <a:r>
              <a:rPr lang="ru-RU" sz="3600" b="1" kern="0" cap="all" dirty="0" smtClean="0">
                <a:ln w="6350">
                  <a:noFill/>
                </a:ln>
                <a:solidFill>
                  <a:schemeClr val="tx2">
                    <a:lumMod val="50000"/>
                  </a:schemeClr>
                </a:solidFill>
                <a:effectLst>
                  <a:outerShdw blurRad="127000" dist="200000" dir="2700000" algn="tl" rotWithShape="0">
                    <a:srgbClr val="000000">
                      <a:alpha val="30000"/>
                    </a:srgbClr>
                  </a:outerShdw>
                </a:effectLst>
                <a:latin typeface="+mj-lt"/>
                <a:ea typeface="+mj-ea"/>
                <a:cs typeface="Times New Roman" pitchFamily="18" charset="0"/>
              </a:rPr>
              <a:t>«</a:t>
            </a:r>
            <a:r>
              <a:rPr lang="ru-RU" sz="3600" b="1" kern="0" cap="all" dirty="0">
                <a:ln w="6350">
                  <a:noFill/>
                </a:ln>
                <a:solidFill>
                  <a:schemeClr val="tx2">
                    <a:lumMod val="50000"/>
                  </a:schemeClr>
                </a:solidFill>
                <a:effectLst>
                  <a:outerShdw blurRad="127000" dist="200000" dir="2700000" algn="tl" rotWithShape="0">
                    <a:srgbClr val="000000">
                      <a:alpha val="30000"/>
                    </a:srgbClr>
                  </a:outerShdw>
                </a:effectLst>
                <a:latin typeface="+mj-lt"/>
                <a:ea typeface="+mj-ea"/>
                <a:cs typeface="Times New Roman" pitchFamily="18" charset="0"/>
              </a:rPr>
              <a:t>За этими воротами стонет земля</a:t>
            </a:r>
            <a:r>
              <a:rPr lang="ru-RU" sz="3600" b="1" kern="0" cap="all" dirty="0" smtClean="0">
                <a:ln w="6350">
                  <a:noFill/>
                </a:ln>
                <a:solidFill>
                  <a:schemeClr val="tx2">
                    <a:lumMod val="50000"/>
                  </a:schemeClr>
                </a:solidFill>
                <a:effectLst>
                  <a:outerShdw blurRad="127000" dist="200000" dir="2700000" algn="tl" rotWithShape="0">
                    <a:srgbClr val="000000">
                      <a:alpha val="30000"/>
                    </a:srgbClr>
                  </a:outerShdw>
                </a:effectLst>
                <a:latin typeface="+mj-lt"/>
                <a:ea typeface="+mj-ea"/>
                <a:cs typeface="Times New Roman" pitchFamily="18" charset="0"/>
              </a:rPr>
              <a:t>»</a:t>
            </a:r>
          </a:p>
        </p:txBody>
      </p:sp>
      <p:pic>
        <p:nvPicPr>
          <p:cNvPr id="21507" name="Picture 2" descr="Picture background"/>
          <p:cNvPicPr>
            <a:picLocks noChangeAspect="1" noChangeArrowheads="1"/>
          </p:cNvPicPr>
          <p:nvPr/>
        </p:nvPicPr>
        <p:blipFill>
          <a:blip r:embed="rId2"/>
          <a:srcRect/>
          <a:stretch>
            <a:fillRect/>
          </a:stretch>
        </p:blipFill>
        <p:spPr bwMode="auto">
          <a:xfrm>
            <a:off x="714348" y="2643182"/>
            <a:ext cx="8001000" cy="39243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p:cNvSpPr>
            <a:spLocks noGrp="1"/>
          </p:cNvSpPr>
          <p:nvPr>
            <p:ph type="title"/>
          </p:nvPr>
        </p:nvSpPr>
        <p:spPr>
          <a:xfrm>
            <a:off x="428625" y="0"/>
            <a:ext cx="8229600" cy="642938"/>
          </a:xfrm>
        </p:spPr>
        <p:txBody>
          <a:bodyPr rtlCol="0">
            <a:noAutofit/>
          </a:bodyPr>
          <a:lstStyle/>
          <a:p>
            <a:pPr fontAlgn="auto">
              <a:spcAft>
                <a:spcPts val="0"/>
              </a:spcAft>
              <a:defRPr/>
            </a:pPr>
            <a:r>
              <a:rPr lang="ru-RU" sz="4000" b="1" kern="0" cap="all" dirty="0" smtClean="0">
                <a:ln w="6350">
                  <a:noFill/>
                </a:ln>
                <a:solidFill>
                  <a:schemeClr val="tx2">
                    <a:lumMod val="50000"/>
                  </a:schemeClr>
                </a:solidFill>
                <a:effectLst>
                  <a:outerShdw blurRad="127000" dist="200000" dir="2700000" algn="tl" rotWithShape="0">
                    <a:srgbClr val="000000">
                      <a:alpha val="30000"/>
                    </a:srgbClr>
                  </a:outerShdw>
                </a:effectLst>
                <a:cs typeface="Times New Roman" pitchFamily="18" charset="0"/>
              </a:rPr>
              <a:t>Освобождение</a:t>
            </a:r>
          </a:p>
        </p:txBody>
      </p:sp>
      <p:pic>
        <p:nvPicPr>
          <p:cNvPr id="22531" name="Picture 5" descr="Picture background"/>
          <p:cNvPicPr>
            <a:picLocks noChangeAspect="1" noChangeArrowheads="1"/>
          </p:cNvPicPr>
          <p:nvPr/>
        </p:nvPicPr>
        <p:blipFill>
          <a:blip r:embed="rId2"/>
          <a:srcRect/>
          <a:stretch>
            <a:fillRect/>
          </a:stretch>
        </p:blipFill>
        <p:spPr bwMode="auto">
          <a:xfrm>
            <a:off x="142875" y="857250"/>
            <a:ext cx="3984625" cy="2500313"/>
          </a:xfrm>
          <a:prstGeom prst="rect">
            <a:avLst/>
          </a:prstGeom>
          <a:noFill/>
          <a:ln w="9525">
            <a:noFill/>
            <a:miter lim="800000"/>
            <a:headEnd/>
            <a:tailEnd/>
          </a:ln>
        </p:spPr>
      </p:pic>
      <p:pic>
        <p:nvPicPr>
          <p:cNvPr id="22532" name="Picture 9" descr="Picture background"/>
          <p:cNvPicPr>
            <a:picLocks noChangeAspect="1" noChangeArrowheads="1"/>
          </p:cNvPicPr>
          <p:nvPr/>
        </p:nvPicPr>
        <p:blipFill>
          <a:blip r:embed="rId3"/>
          <a:srcRect/>
          <a:stretch>
            <a:fillRect/>
          </a:stretch>
        </p:blipFill>
        <p:spPr bwMode="auto">
          <a:xfrm>
            <a:off x="4429124" y="714356"/>
            <a:ext cx="4552950" cy="3014663"/>
          </a:xfrm>
          <a:prstGeom prst="rect">
            <a:avLst/>
          </a:prstGeom>
          <a:noFill/>
          <a:ln w="9525">
            <a:noFill/>
            <a:miter lim="800000"/>
            <a:headEnd/>
            <a:tailEnd/>
          </a:ln>
        </p:spPr>
      </p:pic>
      <p:pic>
        <p:nvPicPr>
          <p:cNvPr id="22533" name="Picture 11" descr="Picture background"/>
          <p:cNvPicPr>
            <a:picLocks noChangeAspect="1" noChangeArrowheads="1"/>
          </p:cNvPicPr>
          <p:nvPr/>
        </p:nvPicPr>
        <p:blipFill>
          <a:blip r:embed="rId4"/>
          <a:srcRect/>
          <a:stretch>
            <a:fillRect/>
          </a:stretch>
        </p:blipFill>
        <p:spPr bwMode="auto">
          <a:xfrm>
            <a:off x="1643063" y="3786188"/>
            <a:ext cx="5929312" cy="29813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idx="1"/>
          </p:nvPr>
        </p:nvSpPr>
        <p:spPr>
          <a:xfrm>
            <a:off x="0" y="0"/>
            <a:ext cx="9144000" cy="2357430"/>
          </a:xfrm>
        </p:spPr>
        <p:txBody>
          <a:bodyPr rtlCol="0">
            <a:normAutofit/>
          </a:bodyPr>
          <a:lstStyle/>
          <a:p>
            <a:pPr marL="85725" indent="0" algn="just" fontAlgn="auto">
              <a:spcAft>
                <a:spcPts val="0"/>
              </a:spcAft>
              <a:buFont typeface="Wingdings" pitchFamily="2" charset="2"/>
              <a:buNone/>
              <a:defRPr/>
            </a:pPr>
            <a:r>
              <a:rPr lang="ru-RU" sz="2800" b="1" u="sng" dirty="0" smtClean="0">
                <a:solidFill>
                  <a:schemeClr val="tx2">
                    <a:lumMod val="50000"/>
                  </a:schemeClr>
                </a:solidFill>
                <a:effectLst>
                  <a:outerShdw blurRad="38100" dist="38100" dir="2700000" algn="tl">
                    <a:srgbClr val="000000">
                      <a:alpha val="43137"/>
                    </a:srgbClr>
                  </a:outerShdw>
                </a:effectLst>
                <a:latin typeface="+mj-lt"/>
                <a:cs typeface="Times New Roman" pitchFamily="18" charset="0"/>
              </a:rPr>
              <a:t>11 апреля</a:t>
            </a:r>
            <a:r>
              <a:rPr lang="ru-RU" sz="2800" b="1" dirty="0" smtClean="0">
                <a:solidFill>
                  <a:schemeClr val="tx2">
                    <a:lumMod val="50000"/>
                  </a:schemeClr>
                </a:solidFill>
                <a:effectLst>
                  <a:outerShdw blurRad="38100" dist="38100" dir="2700000" algn="tl">
                    <a:srgbClr val="000000">
                      <a:alpha val="43137"/>
                    </a:srgbClr>
                  </a:outerShdw>
                </a:effectLst>
                <a:latin typeface="+mj-lt"/>
                <a:cs typeface="Times New Roman" pitchFamily="18" charset="0"/>
              </a:rPr>
              <a:t> - Международный день освобождения узников нацистских концлагерей</a:t>
            </a:r>
          </a:p>
          <a:p>
            <a:pPr marL="85725" indent="0" algn="just" fontAlgn="auto">
              <a:spcAft>
                <a:spcPts val="0"/>
              </a:spcAft>
              <a:buFont typeface="Wingdings" pitchFamily="2" charset="2"/>
              <a:buNone/>
              <a:defRPr/>
            </a:pPr>
            <a:r>
              <a:rPr lang="ru-RU" sz="2800" b="1" dirty="0" smtClean="0">
                <a:solidFill>
                  <a:schemeClr val="tx2">
                    <a:lumMod val="50000"/>
                  </a:schemeClr>
                </a:solidFill>
                <a:effectLst>
                  <a:outerShdw blurRad="38100" dist="38100" dir="2700000" algn="tl">
                    <a:srgbClr val="000000">
                      <a:alpha val="43137"/>
                    </a:srgbClr>
                  </a:outerShdw>
                </a:effectLst>
                <a:latin typeface="+mj-lt"/>
                <a:cs typeface="Times New Roman" pitchFamily="18" charset="0"/>
              </a:rPr>
              <a:t>18 млн. людей из 23 стран мира с грифом «Возврату не подлежит» вошли в ворота концлагерей и лишь 7 млн. дождались свободы</a:t>
            </a:r>
          </a:p>
        </p:txBody>
      </p:sp>
      <p:sp>
        <p:nvSpPr>
          <p:cNvPr id="23555" name="Rectangle 3"/>
          <p:cNvSpPr>
            <a:spLocks noChangeArrowheads="1"/>
          </p:cNvSpPr>
          <p:nvPr/>
        </p:nvSpPr>
        <p:spPr bwMode="auto">
          <a:xfrm>
            <a:off x="3546475" y="6605588"/>
            <a:ext cx="9144000" cy="0"/>
          </a:xfrm>
          <a:prstGeom prst="rect">
            <a:avLst/>
          </a:prstGeom>
          <a:noFill/>
          <a:ln w="9525">
            <a:noFill/>
            <a:miter lim="800000"/>
            <a:headEnd/>
            <a:tailEnd/>
          </a:ln>
        </p:spPr>
        <p:txBody>
          <a:bodyPr wrap="none" anchor="ctr">
            <a:spAutoFit/>
          </a:bodyPr>
          <a:lstStyle/>
          <a:p>
            <a:endParaRPr lang="ru-RU"/>
          </a:p>
        </p:txBody>
      </p:sp>
      <p:pic>
        <p:nvPicPr>
          <p:cNvPr id="23559" name="Picture 7" descr="Picture background"/>
          <p:cNvPicPr>
            <a:picLocks noChangeAspect="1" noChangeArrowheads="1"/>
          </p:cNvPicPr>
          <p:nvPr/>
        </p:nvPicPr>
        <p:blipFill>
          <a:blip r:embed="rId2"/>
          <a:srcRect/>
          <a:stretch>
            <a:fillRect/>
          </a:stretch>
        </p:blipFill>
        <p:spPr bwMode="auto">
          <a:xfrm>
            <a:off x="214282" y="3929066"/>
            <a:ext cx="5287243" cy="2766991"/>
          </a:xfrm>
          <a:prstGeom prst="rect">
            <a:avLst/>
          </a:prstGeom>
          <a:noFill/>
        </p:spPr>
      </p:pic>
      <p:pic>
        <p:nvPicPr>
          <p:cNvPr id="23561" name="Picture 9" descr="Picture background"/>
          <p:cNvPicPr>
            <a:picLocks noChangeAspect="1" noChangeArrowheads="1"/>
          </p:cNvPicPr>
          <p:nvPr/>
        </p:nvPicPr>
        <p:blipFill>
          <a:blip r:embed="rId3"/>
          <a:srcRect/>
          <a:stretch>
            <a:fillRect/>
          </a:stretch>
        </p:blipFill>
        <p:spPr bwMode="auto">
          <a:xfrm>
            <a:off x="4286248" y="1857363"/>
            <a:ext cx="4713011" cy="3383795"/>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Заголовок 1"/>
          <p:cNvSpPr>
            <a:spLocks noGrp="1"/>
          </p:cNvSpPr>
          <p:nvPr>
            <p:ph type="title"/>
          </p:nvPr>
        </p:nvSpPr>
        <p:spPr>
          <a:xfrm>
            <a:off x="142875" y="0"/>
            <a:ext cx="9001125" cy="3429000"/>
          </a:xfrm>
        </p:spPr>
        <p:txBody>
          <a:bodyPr rtlCol="0">
            <a:noAutofit/>
          </a:bodyPr>
          <a:lstStyle/>
          <a:p>
            <a:pPr indent="457200" algn="just" fontAlgn="auto">
              <a:spcAft>
                <a:spcPts val="0"/>
              </a:spcAft>
              <a:defRPr/>
            </a:pPr>
            <a:r>
              <a:rPr lang="ru-RU" sz="2800" b="1" dirty="0" smtClean="0">
                <a:solidFill>
                  <a:schemeClr val="tx2">
                    <a:lumMod val="50000"/>
                  </a:schemeClr>
                </a:solidFill>
                <a:cs typeface="Times New Roman" pitchFamily="18" charset="0"/>
              </a:rPr>
              <a:t>Яков Гордон, узник концлагеря Освенцим</a:t>
            </a:r>
            <a:r>
              <a:rPr lang="ru-RU" sz="2400" b="1" dirty="0" smtClean="0">
                <a:solidFill>
                  <a:schemeClr val="tx2">
                    <a:lumMod val="50000"/>
                  </a:schemeClr>
                </a:solidFill>
                <a:cs typeface="Times New Roman" pitchFamily="18" charset="0"/>
              </a:rPr>
              <a:t/>
            </a:r>
            <a:br>
              <a:rPr lang="ru-RU" sz="2400" b="1" dirty="0" smtClean="0">
                <a:solidFill>
                  <a:schemeClr val="tx2">
                    <a:lumMod val="50000"/>
                  </a:schemeClr>
                </a:solidFill>
                <a:cs typeface="Times New Roman" pitchFamily="18" charset="0"/>
              </a:rPr>
            </a:br>
            <a:r>
              <a:rPr lang="ru-RU" sz="2400" b="1" dirty="0" smtClean="0">
                <a:solidFill>
                  <a:schemeClr val="tx2">
                    <a:lumMod val="50000"/>
                  </a:schemeClr>
                </a:solidFill>
                <a:cs typeface="Times New Roman" pitchFamily="18" charset="0"/>
              </a:rPr>
              <a:t/>
            </a:r>
            <a:br>
              <a:rPr lang="ru-RU" sz="2400" b="1" dirty="0" smtClean="0">
                <a:solidFill>
                  <a:schemeClr val="tx2">
                    <a:lumMod val="50000"/>
                  </a:schemeClr>
                </a:solidFill>
                <a:cs typeface="Times New Roman" pitchFamily="18" charset="0"/>
              </a:rPr>
            </a:br>
            <a:r>
              <a:rPr lang="ru-RU" sz="2400" dirty="0" smtClean="0">
                <a:solidFill>
                  <a:schemeClr val="tx2">
                    <a:lumMod val="50000"/>
                  </a:schemeClr>
                </a:solidFill>
                <a:effectLst>
                  <a:outerShdw blurRad="38100" dist="38100" dir="2700000" algn="tl">
                    <a:srgbClr val="000000">
                      <a:alpha val="43137"/>
                    </a:srgbClr>
                  </a:outerShdw>
                </a:effectLst>
                <a:cs typeface="Times New Roman" pitchFamily="18" charset="0"/>
              </a:rPr>
              <a:t> «Советских военнопленных офицеров, политработников и коммунистов, учителей и т. д. расстреливали немедленно в 11-м блоке, там, где виселица. Остальные уничтожались постепенно разными другими способами. Однажды зимой 1941-1942 гг., якобы после побега 6 военнопленных, всех остальных выстроили и трое суток держали в строю на улице «на поверке». После этой «поверки» 300 человек осталось мёртвыми».</a:t>
            </a:r>
          </a:p>
        </p:txBody>
      </p:sp>
      <p:sp>
        <p:nvSpPr>
          <p:cNvPr id="3" name="Заголовок 1"/>
          <p:cNvSpPr txBox="1">
            <a:spLocks/>
          </p:cNvSpPr>
          <p:nvPr/>
        </p:nvSpPr>
        <p:spPr bwMode="auto">
          <a:xfrm>
            <a:off x="0" y="3500436"/>
            <a:ext cx="9144000" cy="3357564"/>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bodyPr>
          <a:lstStyle/>
          <a:p>
            <a:pPr marL="0" marR="0" lvl="0" indent="457200" algn="just" defTabSz="914400" rtl="0" eaLnBrk="1" fontAlgn="auto" latinLnBrk="0" hangingPunct="1">
              <a:lnSpc>
                <a:spcPct val="100000"/>
              </a:lnSpc>
              <a:spcBef>
                <a:spcPct val="0"/>
              </a:spcBef>
              <a:spcAft>
                <a:spcPts val="0"/>
              </a:spcAft>
              <a:buClrTx/>
              <a:buSzTx/>
              <a:buFontTx/>
              <a:buNone/>
              <a:tabLst/>
              <a:defRPr/>
            </a:pPr>
            <a:r>
              <a:rPr kumimoji="0" lang="ru-RU" sz="2800" b="1" i="0" u="none" strike="noStrike" kern="1200" cap="none" spc="0" normalizeH="0" baseline="0" noProof="0" dirty="0" smtClean="0">
                <a:ln>
                  <a:noFill/>
                </a:ln>
                <a:solidFill>
                  <a:schemeClr val="tx2">
                    <a:lumMod val="50000"/>
                  </a:schemeClr>
                </a:solidFill>
                <a:effectLst/>
                <a:uLnTx/>
                <a:uFillTx/>
                <a:latin typeface="+mj-lt"/>
                <a:ea typeface="+mj-ea"/>
                <a:cs typeface="Times New Roman" pitchFamily="18" charset="0"/>
              </a:rPr>
              <a:t>Павел </a:t>
            </a:r>
            <a:r>
              <a:rPr kumimoji="0" lang="ru-RU" sz="2800" b="1" i="0" u="none" strike="noStrike" kern="1200" cap="none" spc="0" normalizeH="0" baseline="0" noProof="0" dirty="0" err="1" smtClean="0">
                <a:ln>
                  <a:noFill/>
                </a:ln>
                <a:solidFill>
                  <a:schemeClr val="tx2">
                    <a:lumMod val="50000"/>
                  </a:schemeClr>
                </a:solidFill>
                <a:effectLst/>
                <a:uLnTx/>
                <a:uFillTx/>
                <a:latin typeface="+mj-lt"/>
                <a:ea typeface="+mj-ea"/>
                <a:cs typeface="Times New Roman" pitchFamily="18" charset="0"/>
              </a:rPr>
              <a:t>Вечерский</a:t>
            </a:r>
            <a:r>
              <a:rPr kumimoji="0" lang="ru-RU" sz="2800" b="1" i="0" u="none" strike="noStrike" kern="1200" cap="none" spc="0" normalizeH="0" baseline="0" noProof="0" dirty="0" smtClean="0">
                <a:ln>
                  <a:noFill/>
                </a:ln>
                <a:solidFill>
                  <a:schemeClr val="tx2">
                    <a:lumMod val="50000"/>
                  </a:schemeClr>
                </a:solidFill>
                <a:effectLst/>
                <a:uLnTx/>
                <a:uFillTx/>
                <a:latin typeface="+mj-lt"/>
                <a:ea typeface="+mj-ea"/>
                <a:cs typeface="Times New Roman" pitchFamily="18" charset="0"/>
              </a:rPr>
              <a:t>, узник концлагеря Освенцим:</a:t>
            </a:r>
            <a:br>
              <a:rPr kumimoji="0" lang="ru-RU" sz="2800" b="1" i="0" u="none" strike="noStrike" kern="1200" cap="none" spc="0" normalizeH="0" baseline="0" noProof="0" dirty="0" smtClean="0">
                <a:ln>
                  <a:noFill/>
                </a:ln>
                <a:solidFill>
                  <a:schemeClr val="tx2">
                    <a:lumMod val="50000"/>
                  </a:schemeClr>
                </a:solidFill>
                <a:effectLst/>
                <a:uLnTx/>
                <a:uFillTx/>
                <a:latin typeface="+mj-lt"/>
                <a:ea typeface="+mj-ea"/>
                <a:cs typeface="Times New Roman" pitchFamily="18" charset="0"/>
              </a:rPr>
            </a:br>
            <a:r>
              <a:rPr kumimoji="0" lang="ru-RU" sz="2400" b="0" i="0" u="none" strike="noStrike" kern="1200" cap="none" spc="0" normalizeH="0" baseline="0" noProof="0" dirty="0" smtClean="0">
                <a:ln>
                  <a:noFill/>
                </a:ln>
                <a:solidFill>
                  <a:schemeClr val="tx2">
                    <a:lumMod val="50000"/>
                  </a:schemeClr>
                </a:solidFill>
                <a:effectLst/>
                <a:uLnTx/>
                <a:uFillTx/>
                <a:latin typeface="+mj-lt"/>
                <a:ea typeface="+mj-ea"/>
                <a:cs typeface="Times New Roman" pitchFamily="18" charset="0"/>
              </a:rPr>
              <a:t/>
            </a:r>
            <a:br>
              <a:rPr kumimoji="0" lang="ru-RU" sz="2400" b="0" i="0" u="none" strike="noStrike" kern="1200" cap="none" spc="0" normalizeH="0" baseline="0" noProof="0" dirty="0" smtClean="0">
                <a:ln>
                  <a:noFill/>
                </a:ln>
                <a:solidFill>
                  <a:schemeClr val="tx2">
                    <a:lumMod val="50000"/>
                  </a:schemeClr>
                </a:solidFill>
                <a:effectLst/>
                <a:uLnTx/>
                <a:uFillTx/>
                <a:latin typeface="+mj-lt"/>
                <a:ea typeface="+mj-ea"/>
                <a:cs typeface="Times New Roman" pitchFamily="18" charset="0"/>
              </a:rPr>
            </a:br>
            <a:r>
              <a:rPr kumimoji="0" lang="ru-RU" sz="2400" b="0" i="0" u="none" strike="noStrike" kern="1200" cap="none" spc="0" normalizeH="0" baseline="0" noProof="0" dirty="0" smtClean="0">
                <a:ln>
                  <a:noFill/>
                </a:ln>
                <a:solidFill>
                  <a:schemeClr val="tx2">
                    <a:lumMod val="50000"/>
                  </a:schemeClr>
                </a:solidFill>
                <a:effectLst>
                  <a:outerShdw blurRad="38100" dist="38100" dir="2700000" algn="tl">
                    <a:srgbClr val="000000">
                      <a:alpha val="43137"/>
                    </a:srgbClr>
                  </a:outerShdw>
                </a:effectLst>
                <a:uLnTx/>
                <a:uFillTx/>
                <a:latin typeface="+mj-lt"/>
                <a:ea typeface="+mj-ea"/>
                <a:cs typeface="Times New Roman" pitchFamily="18" charset="0"/>
              </a:rPr>
              <a:t> «В апреле 1944 г. в помощь крематориям была вырыта яма 40 метров в диаметре и 2 метра глубины, которая горела, не прекращая своего зловещего огня, в ней сжигали каждый день десятки тысяч человеческих трупов».</a:t>
            </a:r>
            <a:endParaRPr kumimoji="0" lang="ru-RU" sz="2400" b="0" i="0" u="none" strike="noStrike" kern="1200" cap="none" spc="0" normalizeH="0" baseline="0" noProof="0" dirty="0">
              <a:ln>
                <a:noFill/>
              </a:ln>
              <a:solidFill>
                <a:schemeClr val="tx2">
                  <a:lumMod val="50000"/>
                </a:schemeClr>
              </a:solidFill>
              <a:effectLst>
                <a:outerShdw blurRad="38100" dist="38100" dir="2700000" algn="tl">
                  <a:srgbClr val="000000">
                    <a:alpha val="43137"/>
                  </a:srgbClr>
                </a:outerShdw>
              </a:effectLst>
              <a:uLnTx/>
              <a:uFillTx/>
              <a:latin typeface="+mj-lt"/>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Заголовок 1"/>
          <p:cNvSpPr>
            <a:spLocks noGrp="1"/>
          </p:cNvSpPr>
          <p:nvPr>
            <p:ph type="title"/>
          </p:nvPr>
        </p:nvSpPr>
        <p:spPr>
          <a:xfrm>
            <a:off x="0" y="0"/>
            <a:ext cx="9144000" cy="3929066"/>
          </a:xfrm>
        </p:spPr>
        <p:txBody>
          <a:bodyPr rtlCol="0">
            <a:normAutofit fontScale="90000"/>
          </a:bodyPr>
          <a:lstStyle/>
          <a:p>
            <a:pPr fontAlgn="auto">
              <a:spcAft>
                <a:spcPts val="0"/>
              </a:spcAft>
              <a:defRPr/>
            </a:pPr>
            <a:r>
              <a:rPr lang="ru-RU" b="1" u="sng" dirty="0" smtClean="0">
                <a:solidFill>
                  <a:schemeClr val="tx2">
                    <a:lumMod val="50000"/>
                  </a:schemeClr>
                </a:solidFill>
                <a:cs typeface="Times New Roman" pitchFamily="18" charset="0"/>
              </a:rPr>
              <a:t>Помни,</a:t>
            </a:r>
            <a:r>
              <a:rPr lang="ru-RU" b="1" dirty="0" smtClean="0">
                <a:solidFill>
                  <a:schemeClr val="tx2">
                    <a:lumMod val="50000"/>
                  </a:schemeClr>
                </a:solidFill>
                <a:cs typeface="Times New Roman" pitchFamily="18" charset="0"/>
              </a:rPr>
              <a:t> </a:t>
            </a:r>
            <a:r>
              <a:rPr lang="ru-RU" sz="4000" dirty="0" smtClean="0">
                <a:solidFill>
                  <a:schemeClr val="tx2">
                    <a:lumMod val="50000"/>
                  </a:schemeClr>
                </a:solidFill>
                <a:cs typeface="Times New Roman" pitchFamily="18" charset="0"/>
              </a:rPr>
              <a:t>человечество, о печах дьявола, </a:t>
            </a:r>
            <a:r>
              <a:rPr lang="ru-RU" b="1" u="sng" dirty="0" smtClean="0">
                <a:solidFill>
                  <a:schemeClr val="tx2">
                    <a:lumMod val="50000"/>
                  </a:schemeClr>
                </a:solidFill>
                <a:cs typeface="Times New Roman" pitchFamily="18" charset="0"/>
              </a:rPr>
              <a:t>помни</a:t>
            </a:r>
            <a:r>
              <a:rPr lang="ru-RU" sz="4000" dirty="0" smtClean="0">
                <a:solidFill>
                  <a:schemeClr val="tx2">
                    <a:lumMod val="50000"/>
                  </a:schemeClr>
                </a:solidFill>
                <a:cs typeface="Times New Roman" pitchFamily="18" charset="0"/>
              </a:rPr>
              <a:t> о нацистских лагерях смерти!</a:t>
            </a:r>
            <a:br>
              <a:rPr lang="ru-RU" sz="4000" dirty="0" smtClean="0">
                <a:solidFill>
                  <a:schemeClr val="tx2">
                    <a:lumMod val="50000"/>
                  </a:schemeClr>
                </a:solidFill>
                <a:cs typeface="Times New Roman" pitchFamily="18" charset="0"/>
              </a:rPr>
            </a:br>
            <a:r>
              <a:rPr lang="ru-RU" b="1" u="sng" dirty="0" smtClean="0">
                <a:solidFill>
                  <a:schemeClr val="tx2">
                    <a:lumMod val="50000"/>
                  </a:schemeClr>
                </a:solidFill>
                <a:cs typeface="Times New Roman" pitchFamily="18" charset="0"/>
              </a:rPr>
              <a:t>Помни</a:t>
            </a:r>
            <a:r>
              <a:rPr lang="ru-RU" sz="4000" dirty="0" smtClean="0">
                <a:solidFill>
                  <a:schemeClr val="tx2">
                    <a:lumMod val="50000"/>
                  </a:schemeClr>
                </a:solidFill>
                <a:cs typeface="Times New Roman" pitchFamily="18" charset="0"/>
              </a:rPr>
              <a:t> о миллионах замученных, расстрелянных, сожженных!</a:t>
            </a:r>
            <a:br>
              <a:rPr lang="ru-RU" sz="4000" dirty="0" smtClean="0">
                <a:solidFill>
                  <a:schemeClr val="tx2">
                    <a:lumMod val="50000"/>
                  </a:schemeClr>
                </a:solidFill>
                <a:cs typeface="Times New Roman" pitchFamily="18" charset="0"/>
              </a:rPr>
            </a:br>
            <a:r>
              <a:rPr lang="ru-RU" sz="4000" b="1" i="1" u="sng" dirty="0" smtClean="0">
                <a:solidFill>
                  <a:schemeClr val="tx2">
                    <a:lumMod val="50000"/>
                  </a:schemeClr>
                </a:solidFill>
                <a:cs typeface="Times New Roman" pitchFamily="18" charset="0"/>
              </a:rPr>
              <a:t>Не будь равнодушным, помни и борись с фашизмом в любом его проявлении!</a:t>
            </a:r>
          </a:p>
        </p:txBody>
      </p:sp>
      <p:pic>
        <p:nvPicPr>
          <p:cNvPr id="26627" name="Picture 5" descr="Picture background"/>
          <p:cNvPicPr>
            <a:picLocks noChangeAspect="1" noChangeArrowheads="1"/>
          </p:cNvPicPr>
          <p:nvPr/>
        </p:nvPicPr>
        <p:blipFill>
          <a:blip r:embed="rId2"/>
          <a:srcRect t="16669" b="20369"/>
          <a:stretch>
            <a:fillRect/>
          </a:stretch>
        </p:blipFill>
        <p:spPr bwMode="auto">
          <a:xfrm>
            <a:off x="1143000" y="4071938"/>
            <a:ext cx="6858000" cy="2428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Picture background"/>
          <p:cNvPicPr>
            <a:picLocks noChangeAspect="1" noChangeArrowheads="1"/>
          </p:cNvPicPr>
          <p:nvPr/>
        </p:nvPicPr>
        <p:blipFill>
          <a:blip r:embed="rId2"/>
          <a:srcRect/>
          <a:stretch>
            <a:fillRect/>
          </a:stretch>
        </p:blipFill>
        <p:spPr bwMode="auto">
          <a:xfrm>
            <a:off x="0" y="1071563"/>
            <a:ext cx="9144000" cy="5786437"/>
          </a:xfrm>
          <a:prstGeom prst="rect">
            <a:avLst/>
          </a:prstGeom>
          <a:noFill/>
          <a:ln w="9525">
            <a:noFill/>
            <a:miter lim="800000"/>
            <a:headEnd/>
            <a:tailEnd/>
          </a:ln>
        </p:spPr>
      </p:pic>
      <p:sp>
        <p:nvSpPr>
          <p:cNvPr id="5" name="Заголовок 1"/>
          <p:cNvSpPr txBox="1">
            <a:spLocks/>
          </p:cNvSpPr>
          <p:nvPr/>
        </p:nvSpPr>
        <p:spPr>
          <a:xfrm>
            <a:off x="2857500" y="0"/>
            <a:ext cx="6186488" cy="2000250"/>
          </a:xfrm>
          <a:prstGeom prst="rect">
            <a:avLst/>
          </a:prstGeom>
        </p:spPr>
        <p:txBody>
          <a:bodyPr lIns="45720" rIns="45720"/>
          <a:lstStyle/>
          <a:p>
            <a:pPr algn="ctr" fontAlgn="auto">
              <a:spcAft>
                <a:spcPts val="0"/>
              </a:spcAft>
              <a:defRPr/>
            </a:pPr>
            <a:r>
              <a:rPr lang="ru-RU" sz="4800" b="1" kern="0" cap="all" dirty="0">
                <a:ln w="6350">
                  <a:noFill/>
                </a:ln>
                <a:solidFill>
                  <a:schemeClr val="tx2">
                    <a:lumMod val="50000"/>
                  </a:schemeClr>
                </a:solidFill>
                <a:effectLst>
                  <a:outerShdw blurRad="127000" dist="200000" dir="2700000" algn="tl" rotWithShape="0">
                    <a:srgbClr val="000000">
                      <a:alpha val="30000"/>
                    </a:srgbClr>
                  </a:outerShdw>
                </a:effectLst>
                <a:latin typeface="+mj-lt"/>
                <a:ea typeface="+mj-ea"/>
                <a:cs typeface="Times New Roman" pitchFamily="18" charset="0"/>
              </a:rPr>
              <a:t>Помнит сердце,</a:t>
            </a:r>
          </a:p>
          <a:p>
            <a:pPr algn="ctr" fontAlgn="auto">
              <a:spcAft>
                <a:spcPts val="0"/>
              </a:spcAft>
              <a:defRPr/>
            </a:pPr>
            <a:r>
              <a:rPr lang="ru-RU" sz="4800" b="1" kern="0" cap="all" dirty="0">
                <a:ln w="6350">
                  <a:noFill/>
                </a:ln>
                <a:solidFill>
                  <a:schemeClr val="tx2">
                    <a:lumMod val="50000"/>
                  </a:schemeClr>
                </a:solidFill>
                <a:effectLst>
                  <a:outerShdw blurRad="127000" dist="200000" dir="2700000" algn="tl" rotWithShape="0">
                    <a:srgbClr val="000000">
                      <a:alpha val="30000"/>
                    </a:srgbClr>
                  </a:outerShdw>
                </a:effectLst>
                <a:latin typeface="+mj-lt"/>
                <a:ea typeface="+mj-ea"/>
                <a:cs typeface="Times New Roman" pitchFamily="18" charset="0"/>
              </a:rPr>
              <a:t>не забудет никогда</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622</TotalTime>
  <Words>1836</Words>
  <PresentationFormat>Экран (4:3)</PresentationFormat>
  <Paragraphs>153</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Тема Office</vt:lpstr>
      <vt:lpstr>«В памяти живы…» </vt:lpstr>
      <vt:lpstr>ЦЕЛЬ: </vt:lpstr>
      <vt:lpstr>Концентрационный лагерь</vt:lpstr>
      <vt:lpstr>Отличительные знаки в  концлагерях</vt:lpstr>
      <vt:lpstr>Отличительные знаки в  концлагерях</vt:lpstr>
      <vt:lpstr>Страшная сеть концлагерей</vt:lpstr>
      <vt:lpstr>Концентрационный лагерь «Дахау» (Dachau)</vt:lpstr>
      <vt:lpstr>Концентрационный лагерь «Бухенвальд» (Buchenwald)</vt:lpstr>
      <vt:lpstr>                                                               </vt:lpstr>
      <vt:lpstr>Слайд 10</vt:lpstr>
      <vt:lpstr>Концентрационный лагерь «Освенцим» (Auschwitz-Birkenau)</vt:lpstr>
      <vt:lpstr>Слайд 12</vt:lpstr>
      <vt:lpstr>Концентрационный лагерь  «Маутхаузен» (Mauthausen) </vt:lpstr>
      <vt:lpstr>Слайд 14</vt:lpstr>
      <vt:lpstr>Концентрационный лагерь  « Равенсбрюк» (Ravensbruck) </vt:lpstr>
      <vt:lpstr>Концентрационный лагерь  « Майданек» (Majdanek)</vt:lpstr>
      <vt:lpstr>Концентрационный лагерь « Майданек»</vt:lpstr>
      <vt:lpstr>Концентрационный лагерь  « Салалспилс» (Salalspils)</vt:lpstr>
      <vt:lpstr>Слайд 19</vt:lpstr>
      <vt:lpstr>Слайд 20</vt:lpstr>
      <vt:lpstr>Освобождение</vt:lpstr>
      <vt:lpstr>Слайд 22</vt:lpstr>
      <vt:lpstr>Яков Гордон, узник концлагеря Освенцим   «Советских военнопленных офицеров, политработников и коммунистов, учителей и т. д. расстреливали немедленно в 11-м блоке, там, где виселица. Остальные уничтожались постепенно разными другими способами. Однажды зимой 1941-1942 гг., якобы после побега 6 военнопленных, всех остальных выстроили и трое суток держали в строю на улице «на поверке». После этой «поверки» 300 человек осталось мёртвыми».</vt:lpstr>
      <vt:lpstr>Помни, человечество, о печах дьявола, помни о нацистских лагерях смерти! Помни о миллионах замученных, расстрелянных, сожженных! Не будь равнодушным, помни и борись с фашизмом в любом его проявлении!</vt:lpstr>
      <vt:lpstr>Слайд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Нацистские концлагеря в годы Второй мировой войны.</dc:title>
  <dc:creator>user</dc:creator>
  <cp:lastModifiedBy>Надежда Акимова</cp:lastModifiedBy>
  <cp:revision>72</cp:revision>
  <dcterms:created xsi:type="dcterms:W3CDTF">2015-01-26T07:32:04Z</dcterms:created>
  <dcterms:modified xsi:type="dcterms:W3CDTF">2025-03-11T17:31:04Z</dcterms:modified>
</cp:coreProperties>
</file>