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sldIdLst>
    <p:sldId id="256" r:id="rId2"/>
    <p:sldId id="262" r:id="rId3"/>
    <p:sldId id="263" r:id="rId4"/>
    <p:sldId id="265" r:id="rId5"/>
    <p:sldId id="266" r:id="rId6"/>
    <p:sldId id="269" r:id="rId7"/>
    <p:sldId id="271" r:id="rId8"/>
    <p:sldId id="270" r:id="rId9"/>
    <p:sldId id="272" r:id="rId10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98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add title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0000"/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12/3/2021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2AB575F-7A6E-4474-A9DE-A3DD5823BF95}"/>
              </a:ext>
            </a:extLst>
          </p:cNvPr>
          <p:cNvSpPr txBox="1"/>
          <p:nvPr/>
        </p:nvSpPr>
        <p:spPr>
          <a:xfrm rot="10800000" flipV="1">
            <a:off x="3276600" y="2871400"/>
            <a:ext cx="5257800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000" b="1" dirty="0">
                <a:solidFill>
                  <a:schemeClr val="accent2"/>
                </a:solidFill>
                <a:latin typeface="Bahnschrift" panose="020B0502040204020203" pitchFamily="34" charset="0"/>
              </a:rPr>
              <a:t>ЧЕТЫРЕ СЕЗОНА </a:t>
            </a:r>
            <a:br>
              <a:rPr lang="ru-RU" sz="4000" b="1" dirty="0">
                <a:solidFill>
                  <a:schemeClr val="accent2"/>
                </a:solidFill>
                <a:latin typeface="Bahnschrift" panose="020B0502040204020203" pitchFamily="34" charset="0"/>
              </a:rPr>
            </a:br>
            <a:r>
              <a:rPr lang="ru-RU" sz="1800" b="1" dirty="0">
                <a:solidFill>
                  <a:schemeClr val="tx2"/>
                </a:solidFill>
                <a:latin typeface="Bahnschrift" panose="020B0502040204020203" pitchFamily="34" charset="0"/>
              </a:rPr>
              <a:t>многофункциональное дидактическое пособие </a:t>
            </a:r>
          </a:p>
          <a:p>
            <a:r>
              <a:rPr lang="ru-RU" sz="1800" b="1" dirty="0">
                <a:solidFill>
                  <a:schemeClr val="tx2"/>
                </a:solidFill>
                <a:latin typeface="Bahnschrift" panose="020B0502040204020203" pitchFamily="34" charset="0"/>
              </a:rPr>
              <a:t>по развитию речевых навыков </a:t>
            </a:r>
          </a:p>
          <a:p>
            <a:r>
              <a:rPr lang="ru-RU" sz="1800" b="1" dirty="0">
                <a:solidFill>
                  <a:schemeClr val="tx2"/>
                </a:solidFill>
                <a:latin typeface="Bahnschrift" panose="020B0502040204020203" pitchFamily="34" charset="0"/>
              </a:rPr>
              <a:t>у дошкольников</a:t>
            </a:r>
          </a:p>
          <a:p>
            <a:r>
              <a:rPr lang="ru-RU" sz="1800" b="1" dirty="0">
                <a:solidFill>
                  <a:schemeClr val="tx2"/>
                </a:solidFill>
                <a:latin typeface="Bahnschrift" panose="020B0502040204020203" pitchFamily="34" charset="0"/>
              </a:rPr>
              <a:t> с тяжелыми нарушениями речи ( ОНР)</a:t>
            </a:r>
            <a:endParaRPr lang="ru-RU" dirty="0">
              <a:solidFill>
                <a:schemeClr val="tx2"/>
              </a:solidFill>
              <a:latin typeface="Bahnschrift" panose="020B0502040204020203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5E70317-DF70-427A-B0B2-D6C8037E3DDC}"/>
              </a:ext>
            </a:extLst>
          </p:cNvPr>
          <p:cNvSpPr txBox="1"/>
          <p:nvPr/>
        </p:nvSpPr>
        <p:spPr>
          <a:xfrm rot="10800000" flipV="1">
            <a:off x="381000" y="5496943"/>
            <a:ext cx="47244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800" b="1" dirty="0">
                <a:solidFill>
                  <a:schemeClr val="accent2"/>
                </a:solidFill>
                <a:latin typeface="Bahnschrift" panose="020B0502040204020203" pitchFamily="34" charset="0"/>
              </a:rPr>
              <a:t>Авторы : </a:t>
            </a:r>
            <a:r>
              <a:rPr lang="en-US" sz="1800" b="1" dirty="0">
                <a:solidFill>
                  <a:schemeClr val="accent2"/>
                </a:solidFill>
                <a:latin typeface="Bahnschrift" panose="020B0502040204020203" pitchFamily="34" charset="0"/>
              </a:rPr>
              <a:t>Волкова Э</a:t>
            </a:r>
            <a:r>
              <a:rPr lang="ru-RU" sz="1800" b="1" dirty="0">
                <a:solidFill>
                  <a:schemeClr val="accent2"/>
                </a:solidFill>
                <a:latin typeface="Bahnschrift" panose="020B0502040204020203" pitchFamily="34" charset="0"/>
              </a:rPr>
              <a:t>.</a:t>
            </a:r>
            <a:r>
              <a:rPr lang="en-US" sz="1800" b="1" dirty="0">
                <a:solidFill>
                  <a:schemeClr val="accent2"/>
                </a:solidFill>
                <a:latin typeface="Bahnschrift" panose="020B0502040204020203" pitchFamily="34" charset="0"/>
              </a:rPr>
              <a:t> </a:t>
            </a:r>
            <a:r>
              <a:rPr lang="ru-RU" sz="1800" b="1" dirty="0">
                <a:solidFill>
                  <a:schemeClr val="accent2"/>
                </a:solidFill>
                <a:latin typeface="Bahnschrift" panose="020B0502040204020203" pitchFamily="34" charset="0"/>
              </a:rPr>
              <a:t>Ю.- у</a:t>
            </a:r>
            <a:r>
              <a:rPr lang="en-US" sz="1800" b="1" dirty="0" err="1">
                <a:solidFill>
                  <a:schemeClr val="accent2"/>
                </a:solidFill>
                <a:latin typeface="Bahnschrift" panose="020B0502040204020203" pitchFamily="34" charset="0"/>
              </a:rPr>
              <a:t>читель-логопед</a:t>
            </a:r>
            <a:endParaRPr lang="ru-RU" b="1" dirty="0">
              <a:solidFill>
                <a:schemeClr val="accent2"/>
              </a:solidFill>
              <a:latin typeface="Bahnschrift" panose="020B0502040204020203" pitchFamily="34" charset="0"/>
            </a:endParaRPr>
          </a:p>
          <a:p>
            <a:pPr algn="ctr"/>
            <a:r>
              <a:rPr lang="ru-RU" sz="1800" b="1" dirty="0">
                <a:solidFill>
                  <a:schemeClr val="accent2"/>
                </a:solidFill>
                <a:latin typeface="Bahnschrift" panose="020B0502040204020203" pitchFamily="34" charset="0"/>
              </a:rPr>
              <a:t>	Гордеева Е.П.- воспитатель </a:t>
            </a:r>
            <a:r>
              <a:rPr lang="en-US" sz="1800" b="1" dirty="0">
                <a:solidFill>
                  <a:schemeClr val="accent2"/>
                </a:solidFill>
                <a:latin typeface="Bahnschrift" panose="020B0502040204020203" pitchFamily="34" charset="0"/>
              </a:rPr>
              <a:t> </a:t>
            </a:r>
          </a:p>
          <a:p>
            <a:pPr algn="ctr"/>
            <a:r>
              <a:rPr lang="ru-RU" sz="1800" b="1" dirty="0">
                <a:solidFill>
                  <a:schemeClr val="accent2"/>
                </a:solidFill>
                <a:latin typeface="Bahnschrift" panose="020B0502040204020203" pitchFamily="34" charset="0"/>
              </a:rPr>
              <a:t>МОУ Центр развития ребенка №12</a:t>
            </a:r>
          </a:p>
          <a:p>
            <a:pPr algn="ctr"/>
            <a:r>
              <a:rPr lang="ru-RU" sz="1800" b="1" dirty="0">
                <a:solidFill>
                  <a:schemeClr val="accent2"/>
                </a:solidFill>
                <a:latin typeface="Bahnschrift" panose="020B0502040204020203" pitchFamily="34" charset="0"/>
              </a:rPr>
              <a:t> Советского района Волгограда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2070774-0539-4E9C-8E6A-C02716060E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228600"/>
            <a:ext cx="7924800" cy="1371600"/>
          </a:xfrm>
        </p:spPr>
        <p:txBody>
          <a:bodyPr>
            <a:normAutofit fontScale="90000"/>
          </a:bodyPr>
          <a:lstStyle/>
          <a:p>
            <a:pPr algn="l"/>
            <a:r>
              <a:rPr kumimoji="0" lang="ru-RU" sz="2800" b="1" i="0" u="none" strike="noStrike" cap="none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Bahnschrift" panose="020B0502040204020203" pitchFamily="34" charset="0"/>
                <a:ea typeface="Calibri" pitchFamily="34" charset="0"/>
                <a:cs typeface="Times New Roman" pitchFamily="18" charset="0"/>
              </a:rPr>
              <a:t>Цель:</a:t>
            </a:r>
            <a:br>
              <a:rPr kumimoji="0" lang="ru-RU" sz="2800" b="1" i="0" u="none" strike="noStrike" cap="none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Bahnschrift" panose="020B0502040204020203" pitchFamily="34" charset="0"/>
                <a:ea typeface="Calibri" pitchFamily="34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2"/>
                </a:solidFill>
                <a:effectLst/>
                <a:latin typeface="Bahnschrift" panose="020B0502040204020203" pitchFamily="34" charset="0"/>
                <a:ea typeface="Times New Roman" panose="02020603050405020304" pitchFamily="18" charset="0"/>
              </a:rPr>
              <a:t>Совершенствование речевого развития детей</a:t>
            </a:r>
            <a:br>
              <a:rPr lang="ru-RU" sz="2000" dirty="0">
                <a:solidFill>
                  <a:schemeClr val="tx2"/>
                </a:solidFill>
                <a:effectLst/>
                <a:latin typeface="Bahnschrift" panose="020B0502040204020203" pitchFamily="34" charset="0"/>
                <a:ea typeface="Times New Roman" panose="02020603050405020304" pitchFamily="18" charset="0"/>
              </a:rPr>
            </a:br>
            <a:r>
              <a:rPr lang="ru-RU" sz="2000" dirty="0">
                <a:solidFill>
                  <a:schemeClr val="tx2"/>
                </a:solidFill>
                <a:effectLst/>
                <a:latin typeface="Bahnschrift" panose="020B0502040204020203" pitchFamily="34" charset="0"/>
                <a:ea typeface="Times New Roman" panose="02020603050405020304" pitchFamily="18" charset="0"/>
              </a:rPr>
              <a:t> старшего дошкольного возраста с ТНР </a:t>
            </a:r>
            <a:br>
              <a:rPr lang="ru-RU" sz="2000" dirty="0">
                <a:solidFill>
                  <a:schemeClr val="tx2"/>
                </a:solidFill>
                <a:effectLst/>
                <a:latin typeface="Bahnschrift" panose="020B0502040204020203" pitchFamily="34" charset="0"/>
                <a:ea typeface="Times New Roman" panose="02020603050405020304" pitchFamily="18" charset="0"/>
              </a:rPr>
            </a:br>
            <a:r>
              <a:rPr lang="ru-RU" sz="2000" dirty="0">
                <a:solidFill>
                  <a:schemeClr val="tx2"/>
                </a:solidFill>
                <a:effectLst/>
                <a:latin typeface="Bahnschrift" panose="020B0502040204020203" pitchFamily="34" charset="0"/>
                <a:ea typeface="Times New Roman" panose="02020603050405020304" pitchFamily="18" charset="0"/>
              </a:rPr>
              <a:t>на примере представлений об особенностях каждого времени года.</a:t>
            </a:r>
            <a:r>
              <a:rPr kumimoji="0" lang="ru-RU" sz="2000" b="1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Bahnschrift" panose="020B0502040204020203" pitchFamily="34" charset="0"/>
                <a:ea typeface="Calibri" pitchFamily="34" charset="0"/>
                <a:cs typeface="Times New Roman" pitchFamily="18" charset="0"/>
              </a:rPr>
              <a:t> </a:t>
            </a:r>
            <a:br>
              <a:rPr kumimoji="0" lang="ru-RU" sz="2000" b="1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Bahnschrift" panose="020B0502040204020203" pitchFamily="34" charset="0"/>
                <a:ea typeface="Calibri" pitchFamily="34" charset="0"/>
                <a:cs typeface="Times New Roman" pitchFamily="18" charset="0"/>
              </a:rPr>
            </a:br>
            <a:endParaRPr lang="ru-RU" sz="2000" b="1" dirty="0">
              <a:solidFill>
                <a:schemeClr val="tx2"/>
              </a:solidFill>
              <a:latin typeface="Bahnschrift" panose="020B0502040204020203" pitchFamily="34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C89575E-19DC-4561-B7C6-6373DFE6E0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28800" y="1600200"/>
            <a:ext cx="6629400" cy="4572000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2600" b="1" dirty="0">
                <a:solidFill>
                  <a:schemeClr val="accent2"/>
                </a:solidFill>
                <a:effectLst/>
                <a:latin typeface="Bahnschrif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endParaRPr lang="ru-RU" sz="2600" b="1" dirty="0">
              <a:solidFill>
                <a:schemeClr val="accent2"/>
              </a:solidFill>
              <a:effectLst/>
              <a:latin typeface="Bahnschrift" panose="020B05020402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20000"/>
              </a:lnSpc>
              <a:spcAft>
                <a:spcPts val="8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ru-RU" sz="1900" dirty="0">
                <a:solidFill>
                  <a:schemeClr val="tx2"/>
                </a:solidFill>
                <a:effectLst/>
                <a:latin typeface="Bahnschrif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Обеспечить лучшее усвоение программного материала по познавательному развитию на тему: «Времена года»:  учить различать и называть времена года, находить закономерности и  сравнивать характерные  данному времени года признаки.</a:t>
            </a:r>
            <a:endParaRPr lang="ru-RU" sz="1900" dirty="0">
              <a:solidFill>
                <a:schemeClr val="tx2"/>
              </a:solidFill>
              <a:effectLst/>
              <a:latin typeface="Bahnschrift" panose="020B05020402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ru-RU" sz="1900" dirty="0">
                <a:solidFill>
                  <a:schemeClr val="tx2"/>
                </a:solidFill>
                <a:effectLst/>
                <a:latin typeface="Bahnschrif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Расширить и обогатить словарь детей  по теме «Времена года»; развивать навыки связного рассказывания.</a:t>
            </a:r>
            <a:endParaRPr lang="ru-RU" sz="1900" dirty="0">
              <a:solidFill>
                <a:schemeClr val="tx2"/>
              </a:solidFill>
              <a:effectLst/>
              <a:latin typeface="Bahnschrift" panose="020B05020402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ru-RU" sz="1900" dirty="0">
                <a:solidFill>
                  <a:schemeClr val="tx2"/>
                </a:solidFill>
                <a:effectLst/>
                <a:latin typeface="Bahnschrif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Развивать словесно- логическое мышление, образную память, воображение ,  мелкую моторику , интерес к окружающему миру.</a:t>
            </a:r>
            <a:endParaRPr lang="ru-RU" sz="1900" dirty="0">
              <a:solidFill>
                <a:schemeClr val="tx2"/>
              </a:solidFill>
              <a:effectLst/>
              <a:latin typeface="Bahnschrift" panose="020B05020402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ru-RU" sz="1900" dirty="0">
                <a:solidFill>
                  <a:schemeClr val="tx2"/>
                </a:solidFill>
                <a:effectLst/>
                <a:latin typeface="Bahnschrif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Формировать навыки сотрудничества при решении задач, воспитывать умение слушать друг друга, развивать самостоятельность.</a:t>
            </a:r>
            <a:endParaRPr lang="ru-RU" sz="1900" dirty="0">
              <a:solidFill>
                <a:schemeClr val="tx2"/>
              </a:solidFill>
              <a:effectLst/>
              <a:latin typeface="Bahnschrift" panose="020B05020402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62600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2" name="Rectangle 191">
            <a:extLst>
              <a:ext uri="{FF2B5EF4-FFF2-40B4-BE49-F238E27FC236}">
                <a16:creationId xmlns:a16="http://schemas.microsoft.com/office/drawing/2014/main" id="{9A42C7B2-7BD6-433A-95AB-5AA4F44B58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47EA62FD-96D1-4D19-B901-DC86E47F80B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10269"/>
          <a:stretch/>
        </p:blipFill>
        <p:spPr bwMode="auto">
          <a:xfrm>
            <a:off x="152400" y="104677"/>
            <a:ext cx="5495553" cy="6575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3" name="Rectangle 192">
            <a:extLst>
              <a:ext uri="{FF2B5EF4-FFF2-40B4-BE49-F238E27FC236}">
                <a16:creationId xmlns:a16="http://schemas.microsoft.com/office/drawing/2014/main" id="{0ADDB668-2CA4-4D2B-9C34-3487CA330B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4447" y="3986129"/>
            <a:ext cx="4716196" cy="2253231"/>
          </a:xfrm>
          <a:prstGeom prst="rect">
            <a:avLst/>
          </a:prstGeom>
          <a:solidFill>
            <a:schemeClr val="bg1">
              <a:alpha val="95000"/>
            </a:schemeClr>
          </a:solidFill>
          <a:ln w="12700">
            <a:solidFill>
              <a:srgbClr val="EFEFEF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4CDDA9-8789-4195-A526-CD00139277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4114800"/>
            <a:ext cx="1706606" cy="195806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>
              <a:lnSpc>
                <a:spcPct val="90000"/>
              </a:lnSpc>
            </a:pPr>
            <a:r>
              <a:rPr lang="en-US" sz="2400" b="1" kern="1200" dirty="0" err="1">
                <a:solidFill>
                  <a:schemeClr val="accent2"/>
                </a:solidFill>
                <a:latin typeface="Bahnschrift" panose="020B0502040204020203" pitchFamily="34" charset="0"/>
              </a:rPr>
              <a:t>Описани</a:t>
            </a:r>
            <a:r>
              <a:rPr lang="ru-RU" sz="2400" b="1" kern="1200" dirty="0">
                <a:solidFill>
                  <a:schemeClr val="accent2"/>
                </a:solidFill>
                <a:latin typeface="Bahnschrift" panose="020B0502040204020203" pitchFamily="34" charset="0"/>
              </a:rPr>
              <a:t>е</a:t>
            </a:r>
            <a:br>
              <a:rPr lang="en-US" sz="2400" b="1" kern="1200" dirty="0">
                <a:solidFill>
                  <a:schemeClr val="accent2"/>
                </a:solidFill>
                <a:latin typeface="Bahnschrift" panose="020B0502040204020203" pitchFamily="34" charset="0"/>
              </a:rPr>
            </a:br>
            <a:r>
              <a:rPr lang="en-US" sz="2400" b="1" kern="1200" dirty="0">
                <a:solidFill>
                  <a:schemeClr val="accent2"/>
                </a:solidFill>
                <a:latin typeface="Bahnschrift" panose="020B0502040204020203" pitchFamily="34" charset="0"/>
              </a:rPr>
              <a:t> </a:t>
            </a:r>
            <a:r>
              <a:rPr lang="en-US" sz="2400" b="1" kern="1200" dirty="0" err="1">
                <a:solidFill>
                  <a:schemeClr val="accent2"/>
                </a:solidFill>
                <a:latin typeface="Bahnschrift" panose="020B0502040204020203" pitchFamily="34" charset="0"/>
              </a:rPr>
              <a:t>пособия</a:t>
            </a:r>
            <a:br>
              <a:rPr lang="ru-RU" sz="13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sz="1300" b="1" kern="1200" dirty="0">
              <a:solidFill>
                <a:schemeClr val="accent2"/>
              </a:solidFill>
              <a:latin typeface="Bahnschrift" panose="020B0502040204020203" pitchFamily="34" charset="0"/>
            </a:endParaRPr>
          </a:p>
        </p:txBody>
      </p:sp>
      <p:pic>
        <p:nvPicPr>
          <p:cNvPr id="24" name="Объект 23">
            <a:extLst>
              <a:ext uri="{FF2B5EF4-FFF2-40B4-BE49-F238E27FC236}">
                <a16:creationId xmlns:a16="http://schemas.microsoft.com/office/drawing/2014/main" id="{9E5CC86A-B5FE-4F88-94D9-A140AF92E2C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94" r="17922" b="-1"/>
          <a:stretch/>
        </p:blipFill>
        <p:spPr>
          <a:xfrm>
            <a:off x="5830381" y="104677"/>
            <a:ext cx="3265962" cy="3324323"/>
          </a:xfrm>
          <a:prstGeom prst="rect">
            <a:avLst/>
          </a:prstGeom>
        </p:spPr>
      </p:pic>
      <p:sp>
        <p:nvSpPr>
          <p:cNvPr id="194" name="Rectangle 193">
            <a:extLst>
              <a:ext uri="{FF2B5EF4-FFF2-40B4-BE49-F238E27FC236}">
                <a16:creationId xmlns:a16="http://schemas.microsoft.com/office/drawing/2014/main" id="{2568BC19-F052-4108-93E1-6A3D1DEC07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1401" y="4784544"/>
            <a:ext cx="96012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5" name="Rectangle 194">
            <a:extLst>
              <a:ext uri="{FF2B5EF4-FFF2-40B4-BE49-F238E27FC236}">
                <a16:creationId xmlns:a16="http://schemas.microsoft.com/office/drawing/2014/main" id="{D5FD337D-4D6B-4C8B-B6F5-121097E098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12880" y="5105887"/>
            <a:ext cx="1463040" cy="13716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C53AE23-81E1-407C-85C4-D7EF84C8286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337541" y="3986129"/>
            <a:ext cx="2813101" cy="2253231"/>
          </a:xfrm>
        </p:spPr>
        <p:txBody>
          <a:bodyPr vert="horz" lIns="91440" tIns="45720" rIns="91440" bIns="45720" rtlCol="0" anchor="ctr">
            <a:normAutofit fontScale="47500" lnSpcReduction="20000"/>
          </a:bodyPr>
          <a:lstStyle/>
          <a:p>
            <a:pPr lvl="0" algn="just">
              <a:lnSpc>
                <a:spcPct val="107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ru-RU" sz="2300" dirty="0">
                <a:solidFill>
                  <a:schemeClr val="tx2"/>
                </a:solidFill>
                <a:effectLst/>
                <a:latin typeface="Bahnschrif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Пособие представляет собой мобильный, полифункциональный набор дидактических материалов развивающей направленности: магнитное панно с изображением двора в разное время года в  двух форматах : </a:t>
            </a:r>
          </a:p>
          <a:p>
            <a:pPr marL="0" lvl="0" indent="0" algn="just">
              <a:lnSpc>
                <a:spcPct val="107000"/>
              </a:lnSpc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r>
              <a:rPr lang="ru-RU" sz="2300" dirty="0">
                <a:solidFill>
                  <a:schemeClr val="tx2"/>
                </a:solidFill>
                <a:effectLst/>
                <a:latin typeface="Bahnschrif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большой – для  фронтальной и подгрупповой работы , </a:t>
            </a:r>
          </a:p>
          <a:p>
            <a:pPr marL="0" lvl="0" indent="0" algn="just">
              <a:lnSpc>
                <a:spcPct val="107000"/>
              </a:lnSpc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r>
              <a:rPr lang="ru-RU" sz="2300" dirty="0">
                <a:solidFill>
                  <a:schemeClr val="tx2"/>
                </a:solidFill>
                <a:effectLst/>
                <a:latin typeface="Bahnschrif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малый – для индивидуальной работы.</a:t>
            </a:r>
            <a:endParaRPr lang="ru-RU" sz="2300" dirty="0">
              <a:solidFill>
                <a:schemeClr val="tx2"/>
              </a:solidFill>
              <a:effectLst/>
              <a:latin typeface="Bahnschrift" panose="020B05020402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228600">
              <a:lnSpc>
                <a:spcPct val="90000"/>
              </a:lnSpc>
            </a:pPr>
            <a:endParaRPr lang="en-US" sz="1300" dirty="0"/>
          </a:p>
        </p:txBody>
      </p:sp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A8E9F07E-3E4C-454F-916E-D76A87E2145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54" b="-1"/>
          <a:stretch/>
        </p:blipFill>
        <p:spPr>
          <a:xfrm>
            <a:off x="5795763" y="3337449"/>
            <a:ext cx="3300581" cy="3442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0130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2" name="Rectangle 191">
            <a:extLst>
              <a:ext uri="{FF2B5EF4-FFF2-40B4-BE49-F238E27FC236}">
                <a16:creationId xmlns:a16="http://schemas.microsoft.com/office/drawing/2014/main" id="{9A42C7B2-7BD6-433A-95AB-5AA4F44B58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47EA62FD-96D1-4D19-B901-DC86E47F80B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10269"/>
          <a:stretch/>
        </p:blipFill>
        <p:spPr bwMode="auto">
          <a:xfrm>
            <a:off x="127375" y="76201"/>
            <a:ext cx="5479795" cy="6632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3" name="Rectangle 192">
            <a:extLst>
              <a:ext uri="{FF2B5EF4-FFF2-40B4-BE49-F238E27FC236}">
                <a16:creationId xmlns:a16="http://schemas.microsoft.com/office/drawing/2014/main" id="{0ADDB668-2CA4-4D2B-9C34-3487CA330B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4447" y="3986129"/>
            <a:ext cx="4716196" cy="2253231"/>
          </a:xfrm>
          <a:prstGeom prst="rect">
            <a:avLst/>
          </a:prstGeom>
          <a:solidFill>
            <a:schemeClr val="bg1">
              <a:alpha val="95000"/>
            </a:schemeClr>
          </a:solidFill>
          <a:ln w="12700">
            <a:solidFill>
              <a:srgbClr val="EFEFEF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4CDDA9-8789-4195-A526-CD00139277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4114800"/>
            <a:ext cx="1706606" cy="195806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>
              <a:lnSpc>
                <a:spcPct val="90000"/>
              </a:lnSpc>
            </a:pPr>
            <a:r>
              <a:rPr lang="en-US" sz="2400" b="1" kern="1200">
                <a:solidFill>
                  <a:schemeClr val="accent2"/>
                </a:solidFill>
                <a:latin typeface="Bahnschrift" panose="020B0502040204020203" pitchFamily="34" charset="0"/>
              </a:rPr>
              <a:t>Описание</a:t>
            </a:r>
            <a:br>
              <a:rPr lang="en-US" sz="2400" b="1" kern="1200">
                <a:solidFill>
                  <a:schemeClr val="accent2"/>
                </a:solidFill>
                <a:latin typeface="Bahnschrift" panose="020B0502040204020203" pitchFamily="34" charset="0"/>
              </a:rPr>
            </a:br>
            <a:r>
              <a:rPr lang="en-US" sz="2400" b="1" kern="1200">
                <a:solidFill>
                  <a:schemeClr val="accent2"/>
                </a:solidFill>
                <a:latin typeface="Bahnschrift" panose="020B0502040204020203" pitchFamily="34" charset="0"/>
              </a:rPr>
              <a:t> пособия</a:t>
            </a:r>
            <a:endParaRPr lang="en-US" sz="2400" b="1" kern="1200" dirty="0">
              <a:solidFill>
                <a:schemeClr val="accent2"/>
              </a:solidFill>
              <a:latin typeface="Bahnschrift" panose="020B0502040204020203" pitchFamily="34" charset="0"/>
            </a:endParaRPr>
          </a:p>
        </p:txBody>
      </p:sp>
      <p:sp>
        <p:nvSpPr>
          <p:cNvPr id="194" name="Rectangle 193">
            <a:extLst>
              <a:ext uri="{FF2B5EF4-FFF2-40B4-BE49-F238E27FC236}">
                <a16:creationId xmlns:a16="http://schemas.microsoft.com/office/drawing/2014/main" id="{2568BC19-F052-4108-93E1-6A3D1DEC07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1401" y="4784544"/>
            <a:ext cx="96012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5" name="Rectangle 194">
            <a:extLst>
              <a:ext uri="{FF2B5EF4-FFF2-40B4-BE49-F238E27FC236}">
                <a16:creationId xmlns:a16="http://schemas.microsoft.com/office/drawing/2014/main" id="{D5FD337D-4D6B-4C8B-B6F5-121097E098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12880" y="5105887"/>
            <a:ext cx="1463040" cy="13716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C53AE23-81E1-407C-85C4-D7EF84C8286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057400" y="4113552"/>
            <a:ext cx="3093243" cy="1958064"/>
          </a:xfr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ru-RU" sz="1100">
                <a:solidFill>
                  <a:schemeClr val="tx2"/>
                </a:solidFill>
                <a:effectLst/>
                <a:latin typeface="Bahnschrif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Включает в себя:  набор карточек с изображением изменений в природе и жизни людей в разное время года и  комплект съёмных деталей, которые ребенок сам может перемещать в нужное поле. Детали изготовлены из разных материалов: фетр, дерево, пластик, картон  и  имеют магнитное крепление. Карточки и детали можно использовать за столом и на магнитной доске.</a:t>
            </a:r>
            <a:endParaRPr lang="ru-RU" sz="1100" dirty="0">
              <a:solidFill>
                <a:schemeClr val="tx2"/>
              </a:solidFill>
              <a:effectLst/>
              <a:latin typeface="Bahnschrift" panose="020B05020402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30" name="Picture 6">
            <a:extLst>
              <a:ext uri="{FF2B5EF4-FFF2-40B4-BE49-F238E27FC236}">
                <a16:creationId xmlns:a16="http://schemas.microsoft.com/office/drawing/2014/main" id="{EBABC660-2F72-4E9D-BE78-3D0F1E9185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1067" y="3352799"/>
            <a:ext cx="3355775" cy="3355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9F7FEF43-9393-4978-AFAF-6C11A73AF0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6351" y="-31423"/>
            <a:ext cx="3465391" cy="3465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1736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2" name="Rectangle 191">
            <a:extLst>
              <a:ext uri="{FF2B5EF4-FFF2-40B4-BE49-F238E27FC236}">
                <a16:creationId xmlns:a16="http://schemas.microsoft.com/office/drawing/2014/main" id="{9A42C7B2-7BD6-433A-95AB-5AA4F44B58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3" name="Rectangle 192">
            <a:extLst>
              <a:ext uri="{FF2B5EF4-FFF2-40B4-BE49-F238E27FC236}">
                <a16:creationId xmlns:a16="http://schemas.microsoft.com/office/drawing/2014/main" id="{0ADDB668-2CA4-4D2B-9C34-3487CA330B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4447" y="3986129"/>
            <a:ext cx="4716196" cy="2253231"/>
          </a:xfrm>
          <a:prstGeom prst="rect">
            <a:avLst/>
          </a:prstGeom>
          <a:solidFill>
            <a:schemeClr val="bg1">
              <a:alpha val="95000"/>
            </a:schemeClr>
          </a:solidFill>
          <a:ln w="12700">
            <a:solidFill>
              <a:srgbClr val="EFEFEF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4CDDA9-8789-4195-A526-CD00139277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2935" y="3986129"/>
            <a:ext cx="1883563" cy="225323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4391025" algn="l"/>
              </a:tabLst>
            </a:pPr>
            <a:r>
              <a:rPr lang="ru-RU" sz="1600" b="1" dirty="0">
                <a:solidFill>
                  <a:schemeClr val="accent2"/>
                </a:solidFill>
                <a:latin typeface="Bahnschrift" panose="020B0502040204020203" pitchFamily="34" charset="0"/>
                <a:ea typeface="Calibri" pitchFamily="34" charset="0"/>
                <a:cs typeface="Times New Roman" pitchFamily="18" charset="0"/>
              </a:rPr>
              <a:t>Варианты игр  для </a:t>
            </a:r>
            <a:r>
              <a:rPr lang="ru-RU" sz="1600" b="1" dirty="0">
                <a:solidFill>
                  <a:schemeClr val="accent2"/>
                </a:solidFill>
                <a:effectLst/>
                <a:latin typeface="Bahnschrif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усвоения программного материала по познавательному развитию на тему «Времена года»</a:t>
            </a:r>
            <a:r>
              <a:rPr lang="ru-RU" sz="1600" b="1" dirty="0">
                <a:solidFill>
                  <a:schemeClr val="accent2"/>
                </a:solidFill>
                <a:latin typeface="Bahnschrift" panose="020B0502040204020203" pitchFamily="34" charset="0"/>
                <a:ea typeface="Calibri" pitchFamily="34" charset="0"/>
                <a:cs typeface="Times New Roman" pitchFamily="18" charset="0"/>
              </a:rPr>
              <a:t> :</a:t>
            </a:r>
            <a:endParaRPr lang="ru-RU" sz="1600" b="1" dirty="0">
              <a:solidFill>
                <a:schemeClr val="accent2"/>
              </a:solidFill>
              <a:latin typeface="Bahnschrift" panose="020B0502040204020203" pitchFamily="34" charset="0"/>
              <a:cs typeface="Arial" pitchFamily="34" charset="0"/>
            </a:endParaRPr>
          </a:p>
        </p:txBody>
      </p:sp>
      <p:sp>
        <p:nvSpPr>
          <p:cNvPr id="194" name="Rectangle 193">
            <a:extLst>
              <a:ext uri="{FF2B5EF4-FFF2-40B4-BE49-F238E27FC236}">
                <a16:creationId xmlns:a16="http://schemas.microsoft.com/office/drawing/2014/main" id="{2568BC19-F052-4108-93E1-6A3D1DEC07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1401" y="4784544"/>
            <a:ext cx="96012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5" name="Rectangle 194">
            <a:extLst>
              <a:ext uri="{FF2B5EF4-FFF2-40B4-BE49-F238E27FC236}">
                <a16:creationId xmlns:a16="http://schemas.microsoft.com/office/drawing/2014/main" id="{D5FD337D-4D6B-4C8B-B6F5-121097E098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12880" y="5105887"/>
            <a:ext cx="1463040" cy="13716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C53AE23-81E1-407C-85C4-D7EF84C8286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296498" y="3986129"/>
            <a:ext cx="2806187" cy="225323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400050" indent="-285750"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ru-RU" sz="1600" dirty="0">
                <a:solidFill>
                  <a:schemeClr val="tx2"/>
                </a:solidFill>
                <a:latin typeface="Bahnschrift" panose="020B0502040204020203" pitchFamily="34" charset="0"/>
              </a:rPr>
              <a:t>«Когда это бывает?»</a:t>
            </a:r>
          </a:p>
          <a:p>
            <a:pPr marL="400050" indent="-285750"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ru-RU" sz="1600" dirty="0">
                <a:solidFill>
                  <a:schemeClr val="tx2"/>
                </a:solidFill>
                <a:latin typeface="Bahnschrift" panose="020B0502040204020203" pitchFamily="34" charset="0"/>
              </a:rPr>
              <a:t>«Убери лишнее»</a:t>
            </a:r>
          </a:p>
          <a:p>
            <a:pPr marL="400050" indent="-285750"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ru-RU" sz="1600" dirty="0">
                <a:solidFill>
                  <a:schemeClr val="tx2"/>
                </a:solidFill>
                <a:latin typeface="Bahnschrift" panose="020B0502040204020203" pitchFamily="34" charset="0"/>
              </a:rPr>
              <a:t>« Нарисуй и расскажи»</a:t>
            </a:r>
          </a:p>
          <a:p>
            <a:pPr marL="400050" indent="-285750"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ru-RU" sz="1600" dirty="0">
                <a:solidFill>
                  <a:schemeClr val="tx2"/>
                </a:solidFill>
                <a:latin typeface="Bahnschrift" panose="020B0502040204020203" pitchFamily="34" charset="0"/>
              </a:rPr>
              <a:t>«Что сначала ? Что потом?</a:t>
            </a:r>
          </a:p>
          <a:p>
            <a:pPr marL="400050" indent="-285750"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ru-RU" sz="1600" dirty="0">
                <a:solidFill>
                  <a:schemeClr val="tx2"/>
                </a:solidFill>
                <a:latin typeface="Bahnschrift" panose="020B0502040204020203" pitchFamily="34" charset="0"/>
              </a:rPr>
              <a:t>« Опиши, я угадаю»</a:t>
            </a:r>
          </a:p>
          <a:p>
            <a:pPr marL="400050" indent="-285750"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ru-RU" sz="1600" dirty="0">
                <a:solidFill>
                  <a:schemeClr val="tx2"/>
                </a:solidFill>
                <a:latin typeface="Bahnschrift" panose="020B0502040204020203" pitchFamily="34" charset="0"/>
              </a:rPr>
              <a:t>«Подбери признак»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8C01B666-A21F-4095-8344-0805ED4E87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88259"/>
            <a:ext cx="3962400" cy="3897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Объект 8" descr="Изображение выглядит как текст, человек, мальчик, ребенок&#10;&#10;Автоматически созданное описание">
            <a:extLst>
              <a:ext uri="{FF2B5EF4-FFF2-40B4-BE49-F238E27FC236}">
                <a16:creationId xmlns:a16="http://schemas.microsoft.com/office/drawing/2014/main" id="{17091691-6A62-4098-9970-AD5F9A57A8C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2285" y="3916944"/>
            <a:ext cx="3772194" cy="2825681"/>
          </a:xfrm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A6E4B533-3FFA-44E8-A3D7-6E2EC8C9CD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70" y="26556"/>
            <a:ext cx="4911771" cy="3988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00488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5" name="Rectangle 134">
            <a:extLst>
              <a:ext uri="{FF2B5EF4-FFF2-40B4-BE49-F238E27FC236}">
                <a16:creationId xmlns:a16="http://schemas.microsoft.com/office/drawing/2014/main" id="{3D7E4C9F-7EC2-4C52-9146-0E1435CC2D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353BE2CB-8B56-4389-9162-A2F649A63402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85" r="7376" b="-3"/>
          <a:stretch/>
        </p:blipFill>
        <p:spPr bwMode="auto">
          <a:xfrm>
            <a:off x="6098008" y="103695"/>
            <a:ext cx="2907516" cy="3325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>
            <a:extLst>
              <a:ext uri="{FF2B5EF4-FFF2-40B4-BE49-F238E27FC236}">
                <a16:creationId xmlns:a16="http://schemas.microsoft.com/office/drawing/2014/main" id="{900EA3D2-A8E6-42C6-B110-0950857AC7A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41" r="15641"/>
          <a:stretch/>
        </p:blipFill>
        <p:spPr bwMode="auto">
          <a:xfrm>
            <a:off x="6098007" y="3318418"/>
            <a:ext cx="2907516" cy="351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137" name="Rectangle 136">
            <a:extLst>
              <a:ext uri="{FF2B5EF4-FFF2-40B4-BE49-F238E27FC236}">
                <a16:creationId xmlns:a16="http://schemas.microsoft.com/office/drawing/2014/main" id="{E677BBB0-8A66-4619-B31B-5097655C5F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8338" y="4215384"/>
            <a:ext cx="5606359" cy="2093976"/>
          </a:xfrm>
          <a:prstGeom prst="rect">
            <a:avLst/>
          </a:prstGeom>
          <a:ln w="12700">
            <a:solidFill>
              <a:srgbClr val="DEDEDE"/>
            </a:solidFill>
          </a:ln>
          <a:effectLst>
            <a:outerShdw blurRad="50800" dist="38100" dir="2700000" algn="tl" rotWithShape="0">
              <a:schemeClr val="bg2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4CDDA9-8789-4195-A526-CD00139277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93" y="4343401"/>
            <a:ext cx="2287001" cy="172780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lvl="0" fontAlgn="base">
              <a:lnSpc>
                <a:spcPct val="90000"/>
              </a:lnSpc>
              <a:spcAft>
                <a:spcPct val="0"/>
              </a:spcAft>
              <a:tabLst>
                <a:tab pos="4391025" algn="l"/>
              </a:tabLst>
            </a:pPr>
            <a:r>
              <a:rPr lang="en-US" sz="1800" b="1" kern="1200">
                <a:solidFill>
                  <a:schemeClr val="accent2"/>
                </a:solidFill>
                <a:latin typeface="Bahnschrift" panose="020B0502040204020203" pitchFamily="34" charset="0"/>
              </a:rPr>
              <a:t>Варианты игр</a:t>
            </a:r>
            <a:br>
              <a:rPr lang="ru-RU" sz="1800" b="1" kern="1200">
                <a:solidFill>
                  <a:schemeClr val="accent2"/>
                </a:solidFill>
                <a:latin typeface="Bahnschrift" panose="020B0502040204020203" pitchFamily="34" charset="0"/>
              </a:rPr>
            </a:br>
            <a:r>
              <a:rPr lang="ru-RU" sz="1800" b="1" kern="1200">
                <a:solidFill>
                  <a:schemeClr val="accent2"/>
                </a:solidFill>
                <a:latin typeface="Bahnschrift" panose="020B0502040204020203" pitchFamily="34" charset="0"/>
              </a:rPr>
              <a:t> </a:t>
            </a:r>
            <a:r>
              <a:rPr lang="ru-RU" sz="1800" b="1">
                <a:solidFill>
                  <a:schemeClr val="accent2"/>
                </a:solidFill>
                <a:latin typeface="Bahnschrift" panose="020B0502040204020203" pitchFamily="34" charset="0"/>
                <a:ea typeface="Calibri" pitchFamily="34" charset="0"/>
                <a:cs typeface="Times New Roman" pitchFamily="18" charset="0"/>
              </a:rPr>
              <a:t>для</a:t>
            </a:r>
            <a:r>
              <a:rPr kumimoji="0" lang="ru-RU" sz="1800" b="1" i="0" u="none" strike="noStrike" cap="none" normalizeH="0" baseline="0">
                <a:ln>
                  <a:noFill/>
                </a:ln>
                <a:solidFill>
                  <a:schemeClr val="accent2"/>
                </a:solidFill>
                <a:effectLst/>
                <a:latin typeface="Bahnschrift" panose="020B0502040204020203" pitchFamily="34" charset="0"/>
                <a:ea typeface="Calibri" pitchFamily="34" charset="0"/>
                <a:cs typeface="Times New Roman" pitchFamily="18" charset="0"/>
              </a:rPr>
              <a:t> закрепления обобщающих понятий и пополнения словарного запаса:</a:t>
            </a:r>
            <a:endParaRPr lang="en-US" sz="1800" b="1" kern="1200" dirty="0">
              <a:solidFill>
                <a:schemeClr val="accent2"/>
              </a:solidFill>
              <a:latin typeface="Bahnschrift" panose="020B0502040204020203" pitchFamily="34" charset="0"/>
            </a:endParaRPr>
          </a:p>
        </p:txBody>
      </p:sp>
      <p:sp>
        <p:nvSpPr>
          <p:cNvPr id="139" name="Rectangle 138">
            <a:extLst>
              <a:ext uri="{FF2B5EF4-FFF2-40B4-BE49-F238E27FC236}">
                <a16:creationId xmlns:a16="http://schemas.microsoft.com/office/drawing/2014/main" id="{FB56C437-7CF8-4D2B-8C62-6F9CEA5611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7806" y="4911519"/>
            <a:ext cx="96012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288F414E-1A16-495F-8EF5-F55A4207EE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211332" y="5255514"/>
            <a:ext cx="1463040" cy="13716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C53AE23-81E1-407C-85C4-D7EF84C8286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935994" y="4215379"/>
            <a:ext cx="3088703" cy="2033021"/>
          </a:xfr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lvl="1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tabLst>
                <a:tab pos="4391025" algn="l"/>
              </a:tabLst>
            </a:pPr>
            <a:r>
              <a:rPr kumimoji="0" lang="ru-RU" sz="5600" b="1" i="0" u="none" strike="noStrike" cap="none" normalizeH="0" baseline="0">
                <a:ln>
                  <a:noFill/>
                </a:ln>
                <a:solidFill>
                  <a:schemeClr val="tx2"/>
                </a:solidFill>
                <a:effectLst/>
                <a:latin typeface="Bahnschrift" panose="020B0502040204020203" pitchFamily="34" charset="0"/>
                <a:ea typeface="Calibri" pitchFamily="34" charset="0"/>
                <a:cs typeface="Times New Roman" pitchFamily="18" charset="0"/>
              </a:rPr>
              <a:t>«Кто где живет?»</a:t>
            </a:r>
            <a:endParaRPr kumimoji="0" lang="ru-RU" sz="5600" b="0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Bahnschrift" panose="020B0502040204020203" pitchFamily="34" charset="0"/>
              <a:cs typeface="Arial" pitchFamily="34" charset="0"/>
            </a:endParaRPr>
          </a:p>
          <a:p>
            <a:pPr lvl="1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tabLst>
                <a:tab pos="4391025" algn="l"/>
              </a:tabLst>
            </a:pPr>
            <a:r>
              <a:rPr kumimoji="0" lang="ru-RU" sz="5600" b="1" i="0" u="none" strike="noStrike" cap="none" normalizeH="0" baseline="0">
                <a:ln>
                  <a:noFill/>
                </a:ln>
                <a:solidFill>
                  <a:schemeClr val="tx2"/>
                </a:solidFill>
                <a:effectLst/>
                <a:latin typeface="Bahnschrift" panose="020B0502040204020203" pitchFamily="34" charset="0"/>
                <a:ea typeface="Calibri" pitchFamily="34" charset="0"/>
                <a:cs typeface="Times New Roman" pitchFamily="18" charset="0"/>
              </a:rPr>
              <a:t>«Кто у кого?»</a:t>
            </a:r>
            <a:endParaRPr kumimoji="0" lang="ru-RU" sz="5600" b="0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Bahnschrift" panose="020B0502040204020203" pitchFamily="34" charset="0"/>
              <a:cs typeface="Arial" pitchFamily="34" charset="0"/>
            </a:endParaRPr>
          </a:p>
          <a:p>
            <a:pPr lvl="1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tabLst>
                <a:tab pos="4391025" algn="l"/>
              </a:tabLst>
            </a:pPr>
            <a:r>
              <a:rPr kumimoji="0" lang="ru-RU" sz="5600" b="1" i="0" u="none" strike="noStrike" cap="none" normalizeH="0" baseline="0">
                <a:ln>
                  <a:noFill/>
                </a:ln>
                <a:solidFill>
                  <a:schemeClr val="tx2"/>
                </a:solidFill>
                <a:effectLst/>
                <a:latin typeface="Bahnschrift" panose="020B0502040204020203" pitchFamily="34" charset="0"/>
                <a:ea typeface="Calibri" pitchFamily="34" charset="0"/>
                <a:cs typeface="Times New Roman" pitchFamily="18" charset="0"/>
              </a:rPr>
              <a:t>«Четвертый лишний»</a:t>
            </a:r>
            <a:endParaRPr lang="ru-RU" sz="5600">
              <a:solidFill>
                <a:schemeClr val="tx2"/>
              </a:solidFill>
              <a:latin typeface="Bahnschrift" panose="020B0502040204020203" pitchFamily="34" charset="0"/>
              <a:cs typeface="Arial" pitchFamily="34" charset="0"/>
            </a:endParaRPr>
          </a:p>
          <a:p>
            <a:pPr lvl="1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tabLst>
                <a:tab pos="4391025" algn="l"/>
              </a:tabLst>
            </a:pPr>
            <a:r>
              <a:rPr kumimoji="0" lang="ru-RU" sz="5600" b="1" i="0" u="none" strike="noStrike" cap="none" normalizeH="0" baseline="0">
                <a:ln>
                  <a:noFill/>
                </a:ln>
                <a:solidFill>
                  <a:schemeClr val="tx2"/>
                </a:solidFill>
                <a:effectLst/>
                <a:latin typeface="Bahnschrift" panose="020B0502040204020203" pitchFamily="34" charset="0"/>
                <a:ea typeface="Calibri" pitchFamily="34" charset="0"/>
                <a:cs typeface="Times New Roman" pitchFamily="18" charset="0"/>
              </a:rPr>
              <a:t>«Кто , где спрятался?»</a:t>
            </a:r>
          </a:p>
          <a:p>
            <a:pPr lvl="1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tabLst>
                <a:tab pos="4391025" algn="l"/>
              </a:tabLst>
            </a:pPr>
            <a:r>
              <a:rPr kumimoji="0" lang="ru-RU" sz="5600" b="1" i="0" u="none" strike="noStrike" cap="none" normalizeH="0" baseline="0">
                <a:ln>
                  <a:noFill/>
                </a:ln>
                <a:solidFill>
                  <a:schemeClr val="tx2"/>
                </a:solidFill>
                <a:effectLst/>
                <a:latin typeface="Bahnschrift" panose="020B0502040204020203" pitchFamily="34" charset="0"/>
                <a:ea typeface="Calibri" pitchFamily="34" charset="0"/>
                <a:cs typeface="Times New Roman" pitchFamily="18" charset="0"/>
              </a:rPr>
              <a:t>«Большой-маленький»</a:t>
            </a:r>
          </a:p>
          <a:p>
            <a:pPr lvl="1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tabLst>
                <a:tab pos="4391025" algn="l"/>
              </a:tabLst>
            </a:pPr>
            <a:r>
              <a:rPr lang="ru-RU" sz="5600" b="1">
                <a:solidFill>
                  <a:schemeClr val="tx2"/>
                </a:solidFill>
                <a:latin typeface="Bahnschrift" panose="020B0502040204020203" pitchFamily="34" charset="0"/>
                <a:cs typeface="Times New Roman" pitchFamily="18" charset="0"/>
              </a:rPr>
              <a:t>« Посчитай и назови»</a:t>
            </a:r>
          </a:p>
          <a:p>
            <a:pPr lvl="1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tabLst>
                <a:tab pos="4391025" algn="l"/>
              </a:tabLst>
            </a:pPr>
            <a:r>
              <a:rPr kumimoji="0" lang="ru-RU" sz="5600" b="1" i="0" u="none" strike="noStrike" cap="none" normalizeH="0" baseline="0">
                <a:ln>
                  <a:noFill/>
                </a:ln>
                <a:solidFill>
                  <a:schemeClr val="tx2"/>
                </a:solidFill>
                <a:effectLst/>
                <a:latin typeface="Bahnschrift" panose="020B0502040204020203" pitchFamily="34" charset="0"/>
                <a:cs typeface="Times New Roman" pitchFamily="18" charset="0"/>
              </a:rPr>
              <a:t>« Что изменилось?»</a:t>
            </a:r>
          </a:p>
          <a:p>
            <a:pPr lvl="1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tabLst>
                <a:tab pos="4391025" algn="l"/>
              </a:tabLst>
            </a:pPr>
            <a:r>
              <a:rPr lang="ru-RU" sz="5600" b="1">
                <a:solidFill>
                  <a:schemeClr val="tx2"/>
                </a:solidFill>
                <a:latin typeface="Bahnschrift" panose="020B0502040204020203" pitchFamily="34" charset="0"/>
                <a:cs typeface="Times New Roman" pitchFamily="18" charset="0"/>
              </a:rPr>
              <a:t>« Назови ласково»</a:t>
            </a:r>
            <a:endParaRPr kumimoji="0" lang="ru-RU" sz="5600" b="0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Bahnschrift" panose="020B0502040204020203" pitchFamily="34" charset="0"/>
              <a:cs typeface="Arial" pitchFamily="34" charset="0"/>
            </a:endParaRPr>
          </a:p>
          <a:p>
            <a:pPr marL="457200" lvl="1" indent="0" eaLnBrk="0" fontAlgn="base" hangingPunct="0">
              <a:spcBef>
                <a:spcPct val="0"/>
              </a:spcBef>
              <a:spcAft>
                <a:spcPct val="0"/>
              </a:spcAft>
              <a:buNone/>
              <a:tabLst>
                <a:tab pos="4391025" algn="l"/>
              </a:tabLst>
            </a:pPr>
            <a:endParaRPr kumimoji="0" lang="ru-RU" sz="5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Bahnschrift" panose="020B0502040204020203" pitchFamily="34" charset="0"/>
              <a:cs typeface="Arial" pitchFamily="34" charset="0"/>
            </a:endParaRPr>
          </a:p>
          <a:p>
            <a:pPr marL="114300" indent="-228600">
              <a:lnSpc>
                <a:spcPct val="90000"/>
              </a:lnSpc>
            </a:pPr>
            <a:endParaRPr lang="en-US" sz="1500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34DFDF27-FA18-481F-8035-1707E79410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1" y="0"/>
            <a:ext cx="5948496" cy="4038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45250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5" name="Rectangle 134">
            <a:extLst>
              <a:ext uri="{FF2B5EF4-FFF2-40B4-BE49-F238E27FC236}">
                <a16:creationId xmlns:a16="http://schemas.microsoft.com/office/drawing/2014/main" id="{71A784BF-09DB-448D-99FC-B49DFC6605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7" name="Rectangle 136">
            <a:extLst>
              <a:ext uri="{FF2B5EF4-FFF2-40B4-BE49-F238E27FC236}">
                <a16:creationId xmlns:a16="http://schemas.microsoft.com/office/drawing/2014/main" id="{917859B3-4C91-478D-929D-BB6433F908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5812" y="4218905"/>
            <a:ext cx="8375585" cy="2089317"/>
          </a:xfrm>
          <a:prstGeom prst="rect">
            <a:avLst/>
          </a:prstGeom>
          <a:ln w="12700">
            <a:solidFill>
              <a:srgbClr val="DEDEDE"/>
            </a:solidFill>
          </a:ln>
          <a:effectLst>
            <a:outerShdw blurRad="50800" dist="38100" dir="2700000" algn="tl" rotWithShape="0">
              <a:schemeClr val="bg2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4CDDA9-8789-4195-A526-CD00139277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4435052"/>
            <a:ext cx="2320290" cy="164592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 fontAlgn="base">
              <a:lnSpc>
                <a:spcPct val="90000"/>
              </a:lnSpc>
              <a:spcAft>
                <a:spcPct val="0"/>
              </a:spcAft>
              <a:tabLst>
                <a:tab pos="4391025" algn="l"/>
              </a:tabLst>
            </a:pPr>
            <a:r>
              <a:rPr lang="en-US" sz="1600" b="1" kern="1200" dirty="0" err="1">
                <a:solidFill>
                  <a:schemeClr val="accent2"/>
                </a:solidFill>
                <a:latin typeface="Bahnschrift" panose="020B0502040204020203" pitchFamily="34" charset="0"/>
              </a:rPr>
              <a:t>Варианты</a:t>
            </a:r>
            <a:r>
              <a:rPr lang="en-US" sz="1600" b="1" kern="1200" dirty="0">
                <a:solidFill>
                  <a:schemeClr val="accent2"/>
                </a:solidFill>
                <a:latin typeface="Bahnschrift" panose="020B0502040204020203" pitchFamily="34" charset="0"/>
              </a:rPr>
              <a:t> </a:t>
            </a:r>
            <a:r>
              <a:rPr lang="en-US" sz="1600" b="1" kern="1200" dirty="0" err="1">
                <a:solidFill>
                  <a:schemeClr val="accent2"/>
                </a:solidFill>
                <a:latin typeface="Bahnschrift" panose="020B0502040204020203" pitchFamily="34" charset="0"/>
              </a:rPr>
              <a:t>игр</a:t>
            </a:r>
            <a:br>
              <a:rPr lang="en-US" sz="1600" b="1" kern="1200" dirty="0">
                <a:solidFill>
                  <a:schemeClr val="accent2"/>
                </a:solidFill>
                <a:latin typeface="Bahnschrift" panose="020B0502040204020203" pitchFamily="34" charset="0"/>
              </a:rPr>
            </a:br>
            <a:r>
              <a:rPr lang="en-US" sz="1600" b="1" kern="1200" dirty="0">
                <a:solidFill>
                  <a:schemeClr val="accent2"/>
                </a:solidFill>
                <a:latin typeface="Bahnschrift" panose="020B0502040204020203" pitchFamily="34" charset="0"/>
              </a:rPr>
              <a:t> </a:t>
            </a:r>
            <a:r>
              <a:rPr lang="en-US" sz="1600" b="1" kern="1200" dirty="0" err="1">
                <a:solidFill>
                  <a:schemeClr val="accent2"/>
                </a:solidFill>
                <a:latin typeface="Bahnschrift" panose="020B0502040204020203" pitchFamily="34" charset="0"/>
              </a:rPr>
              <a:t>на</a:t>
            </a:r>
            <a:r>
              <a:rPr lang="en-US" sz="1600" b="1" kern="1200" dirty="0">
                <a:solidFill>
                  <a:schemeClr val="accent2"/>
                </a:solidFill>
                <a:latin typeface="Bahnschrift" panose="020B0502040204020203" pitchFamily="34" charset="0"/>
              </a:rPr>
              <a:t> </a:t>
            </a:r>
            <a:r>
              <a:rPr lang="en-US" sz="1600" b="1" kern="1200" dirty="0" err="1">
                <a:solidFill>
                  <a:schemeClr val="accent2"/>
                </a:solidFill>
                <a:latin typeface="Bahnschrift" panose="020B0502040204020203" pitchFamily="34" charset="0"/>
              </a:rPr>
              <a:t>формирование</a:t>
            </a:r>
            <a:r>
              <a:rPr lang="en-US" sz="1600" b="1" kern="1200" dirty="0">
                <a:solidFill>
                  <a:schemeClr val="accent2"/>
                </a:solidFill>
                <a:latin typeface="Bahnschrift" panose="020B0502040204020203" pitchFamily="34" charset="0"/>
              </a:rPr>
              <a:t> </a:t>
            </a:r>
            <a:r>
              <a:rPr lang="en-US" sz="1600" b="1" kern="1200" dirty="0" err="1">
                <a:solidFill>
                  <a:schemeClr val="accent2"/>
                </a:solidFill>
                <a:latin typeface="Bahnschrift" panose="020B0502040204020203" pitchFamily="34" charset="0"/>
              </a:rPr>
              <a:t>грамматически</a:t>
            </a:r>
            <a:r>
              <a:rPr lang="en-US" sz="1600" b="1" kern="1200" dirty="0">
                <a:solidFill>
                  <a:schemeClr val="accent2"/>
                </a:solidFill>
                <a:latin typeface="Bahnschrift" panose="020B0502040204020203" pitchFamily="34" charset="0"/>
              </a:rPr>
              <a:t> </a:t>
            </a:r>
            <a:r>
              <a:rPr lang="en-US" sz="1600" b="1" kern="1200" dirty="0" err="1">
                <a:solidFill>
                  <a:schemeClr val="accent2"/>
                </a:solidFill>
                <a:latin typeface="Bahnschrift" panose="020B0502040204020203" pitchFamily="34" charset="0"/>
              </a:rPr>
              <a:t>правильной</a:t>
            </a:r>
            <a:r>
              <a:rPr lang="en-US" sz="1600" b="1" kern="1200" dirty="0">
                <a:solidFill>
                  <a:schemeClr val="accent2"/>
                </a:solidFill>
                <a:latin typeface="Bahnschrift" panose="020B0502040204020203" pitchFamily="34" charset="0"/>
              </a:rPr>
              <a:t> </a:t>
            </a:r>
            <a:r>
              <a:rPr lang="en-US" sz="1600" b="1" kern="1200" dirty="0" err="1">
                <a:solidFill>
                  <a:schemeClr val="accent2"/>
                </a:solidFill>
                <a:latin typeface="Bahnschrift" panose="020B0502040204020203" pitchFamily="34" charset="0"/>
              </a:rPr>
              <a:t>речи</a:t>
            </a:r>
            <a:r>
              <a:rPr lang="en-US" sz="1600" b="1" kern="1200" dirty="0">
                <a:solidFill>
                  <a:schemeClr val="accent2"/>
                </a:solidFill>
                <a:latin typeface="Bahnschrift" panose="020B0502040204020203" pitchFamily="34" charset="0"/>
              </a:rPr>
              <a:t> и </a:t>
            </a:r>
            <a:r>
              <a:rPr lang="en-US" sz="1600" b="1" kern="1200" dirty="0" err="1">
                <a:solidFill>
                  <a:schemeClr val="accent2"/>
                </a:solidFill>
                <a:latin typeface="Bahnschrift" panose="020B0502040204020203" pitchFamily="34" charset="0"/>
              </a:rPr>
              <a:t>навыков</a:t>
            </a:r>
            <a:r>
              <a:rPr lang="en-US" sz="1600" b="1" kern="1200" dirty="0">
                <a:solidFill>
                  <a:schemeClr val="accent2"/>
                </a:solidFill>
                <a:latin typeface="Bahnschrift" panose="020B0502040204020203" pitchFamily="34" charset="0"/>
              </a:rPr>
              <a:t> </a:t>
            </a:r>
            <a:r>
              <a:rPr lang="en-US" sz="1600" b="1" kern="1200" dirty="0" err="1">
                <a:solidFill>
                  <a:schemeClr val="accent2"/>
                </a:solidFill>
                <a:latin typeface="Bahnschrift" panose="020B0502040204020203" pitchFamily="34" charset="0"/>
              </a:rPr>
              <a:t>связного</a:t>
            </a:r>
            <a:r>
              <a:rPr lang="en-US" sz="1600" b="1" kern="1200" dirty="0">
                <a:solidFill>
                  <a:schemeClr val="accent2"/>
                </a:solidFill>
                <a:latin typeface="Bahnschrift" panose="020B0502040204020203" pitchFamily="34" charset="0"/>
              </a:rPr>
              <a:t> </a:t>
            </a:r>
            <a:r>
              <a:rPr lang="en-US" sz="1600" b="1" kern="1200" dirty="0" err="1">
                <a:solidFill>
                  <a:schemeClr val="accent2"/>
                </a:solidFill>
                <a:latin typeface="Bahnschrift" panose="020B0502040204020203" pitchFamily="34" charset="0"/>
              </a:rPr>
              <a:t>рассказывания</a:t>
            </a:r>
            <a:br>
              <a:rPr lang="en-US" sz="1600" kern="1200" dirty="0">
                <a:solidFill>
                  <a:schemeClr val="accent2"/>
                </a:solidFill>
                <a:latin typeface="Bahnschrift" panose="020B0502040204020203" pitchFamily="34" charset="0"/>
              </a:rPr>
            </a:br>
            <a:endParaRPr lang="en-US" sz="1600" b="1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7C4F1004-0F39-482B-BE3E-34D1AA5A8F48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35" r="9937" b="3"/>
          <a:stretch/>
        </p:blipFill>
        <p:spPr bwMode="auto">
          <a:xfrm>
            <a:off x="336279" y="14915"/>
            <a:ext cx="2948920" cy="4005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 descr="Изображение выглядит как карта&#10;&#10;Автоматически созданное описание">
            <a:extLst>
              <a:ext uri="{FF2B5EF4-FFF2-40B4-BE49-F238E27FC236}">
                <a16:creationId xmlns:a16="http://schemas.microsoft.com/office/drawing/2014/main" id="{6D53BFA1-2CE5-46D1-B8C8-619052A0E82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16" r="25560" b="-2"/>
          <a:stretch/>
        </p:blipFill>
        <p:spPr>
          <a:xfrm>
            <a:off x="5949269" y="70681"/>
            <a:ext cx="2948940" cy="4005071"/>
          </a:xfrm>
          <a:prstGeom prst="rect">
            <a:avLst/>
          </a:prstGeom>
        </p:spPr>
      </p:pic>
      <p:pic>
        <p:nvPicPr>
          <p:cNvPr id="16" name="Picture 3" descr="C:\Users\Lenovo\Desktop\Игра для конкурса\DSC00247.JPG">
            <a:extLst>
              <a:ext uri="{FF2B5EF4-FFF2-40B4-BE49-F238E27FC236}">
                <a16:creationId xmlns:a16="http://schemas.microsoft.com/office/drawing/2014/main" id="{0DE3A17D-E424-4DD3-BCA6-A91446CA683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/>
          <a:srcRect l="23149" r="21627" b="-2"/>
          <a:stretch/>
        </p:blipFill>
        <p:spPr bwMode="auto">
          <a:xfrm>
            <a:off x="3000329" y="187507"/>
            <a:ext cx="2948940" cy="3991656"/>
          </a:xfrm>
          <a:prstGeom prst="rect">
            <a:avLst/>
          </a:prstGeom>
          <a:solidFill>
            <a:srgbClr val="FFFFFF">
              <a:shade val="85000"/>
            </a:srgbClr>
          </a:solidFill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139" name="Rectangle 138">
            <a:extLst>
              <a:ext uri="{FF2B5EF4-FFF2-40B4-BE49-F238E27FC236}">
                <a16:creationId xmlns:a16="http://schemas.microsoft.com/office/drawing/2014/main" id="{6283FBD2-A663-469F-855C-06D86E3C11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7806" y="4911519"/>
            <a:ext cx="96012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8A1279FC-7441-4E55-B082-2774E6316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366010" y="5256704"/>
            <a:ext cx="1463040" cy="13716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C53AE23-81E1-407C-85C4-D7EF84C8286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285199" y="4435052"/>
            <a:ext cx="5328141" cy="164592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514350" lvl="1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tabLst>
                <a:tab pos="4391025" algn="l"/>
              </a:tabLst>
            </a:pPr>
            <a:r>
              <a:rPr lang="en-US" sz="1600" b="1" dirty="0" err="1">
                <a:solidFill>
                  <a:schemeClr val="tx2"/>
                </a:solidFill>
                <a:latin typeface="Bahnschrift" panose="020B0502040204020203" pitchFamily="34" charset="0"/>
              </a:rPr>
              <a:t>Наборы</a:t>
            </a:r>
            <a:r>
              <a:rPr lang="en-US" sz="1600" b="1" dirty="0">
                <a:solidFill>
                  <a:schemeClr val="tx2"/>
                </a:solidFill>
                <a:latin typeface="Bahnschrift" panose="020B0502040204020203" pitchFamily="34" charset="0"/>
              </a:rPr>
              <a:t> </a:t>
            </a:r>
            <a:r>
              <a:rPr lang="en-US" sz="1600" b="1" dirty="0" err="1">
                <a:solidFill>
                  <a:schemeClr val="tx2"/>
                </a:solidFill>
                <a:latin typeface="Bahnschrift" panose="020B0502040204020203" pitchFamily="34" charset="0"/>
              </a:rPr>
              <a:t>магнитных</a:t>
            </a:r>
            <a:r>
              <a:rPr lang="en-US" sz="1600" b="1" dirty="0">
                <a:solidFill>
                  <a:schemeClr val="tx2"/>
                </a:solidFill>
                <a:latin typeface="Bahnschrift" panose="020B0502040204020203" pitchFamily="34" charset="0"/>
              </a:rPr>
              <a:t> </a:t>
            </a:r>
            <a:r>
              <a:rPr lang="en-US" sz="1600" b="1" dirty="0" err="1">
                <a:solidFill>
                  <a:schemeClr val="tx2"/>
                </a:solidFill>
                <a:latin typeface="Bahnschrift" panose="020B0502040204020203" pitchFamily="34" charset="0"/>
              </a:rPr>
              <a:t>театров</a:t>
            </a:r>
            <a:r>
              <a:rPr lang="en-US" sz="1600" b="1" dirty="0">
                <a:solidFill>
                  <a:schemeClr val="tx2"/>
                </a:solidFill>
                <a:latin typeface="Bahnschrift" panose="020B0502040204020203" pitchFamily="34" charset="0"/>
              </a:rPr>
              <a:t> </a:t>
            </a:r>
            <a:r>
              <a:rPr lang="en-US" sz="1600" b="1" dirty="0" err="1">
                <a:solidFill>
                  <a:schemeClr val="tx2"/>
                </a:solidFill>
                <a:latin typeface="Bahnschrift" panose="020B0502040204020203" pitchFamily="34" charset="0"/>
              </a:rPr>
              <a:t>по</a:t>
            </a:r>
            <a:r>
              <a:rPr lang="en-US" sz="1600" b="1" dirty="0">
                <a:solidFill>
                  <a:schemeClr val="tx2"/>
                </a:solidFill>
                <a:latin typeface="Bahnschrift" panose="020B0502040204020203" pitchFamily="34" charset="0"/>
              </a:rPr>
              <a:t> </a:t>
            </a:r>
            <a:r>
              <a:rPr lang="en-US" sz="1600" b="1" dirty="0" err="1">
                <a:solidFill>
                  <a:schemeClr val="tx2"/>
                </a:solidFill>
                <a:latin typeface="Bahnschrift" panose="020B0502040204020203" pitchFamily="34" charset="0"/>
              </a:rPr>
              <a:t>сказкам</a:t>
            </a:r>
            <a:endParaRPr kumimoji="0" lang="en-US" sz="1600" b="0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Bahnschrift" panose="020B0502040204020203" pitchFamily="34" charset="0"/>
            </a:endParaRPr>
          </a:p>
          <a:p>
            <a:pPr marL="114300" indent="-228600">
              <a:lnSpc>
                <a:spcPct val="90000"/>
              </a:lnSpc>
            </a:pP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41982918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1FE94A4-8E7B-4E7F-9384-F582CC98FF05}"/>
              </a:ext>
            </a:extLst>
          </p:cNvPr>
          <p:cNvSpPr txBox="1"/>
          <p:nvPr/>
        </p:nvSpPr>
        <p:spPr>
          <a:xfrm>
            <a:off x="914400" y="1219200"/>
            <a:ext cx="7848600" cy="51460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SzPts val="1000"/>
              <a:tabLst>
                <a:tab pos="499110" algn="l"/>
              </a:tabLst>
            </a:pPr>
            <a:r>
              <a:rPr lang="ru-RU" sz="2000" b="1" dirty="0">
                <a:solidFill>
                  <a:schemeClr val="accent2"/>
                </a:solidFill>
                <a:effectLst/>
                <a:latin typeface="Bahnschrif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Дидактическое  многофункциональное игровое пособие «Четыре сезона» отвечает принципам ФГОС ДО: </a:t>
            </a:r>
            <a:r>
              <a:rPr lang="ru-RU" sz="2000" b="1" dirty="0" err="1">
                <a:solidFill>
                  <a:schemeClr val="accent2"/>
                </a:solidFill>
                <a:effectLst/>
                <a:latin typeface="Bahnschrif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трансформируемости</a:t>
            </a:r>
            <a:r>
              <a:rPr lang="ru-RU" sz="2000" b="1" dirty="0">
                <a:solidFill>
                  <a:schemeClr val="accent2"/>
                </a:solidFill>
                <a:effectLst/>
                <a:latin typeface="Bahnschrif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solidFill>
                  <a:schemeClr val="accent2"/>
                </a:solidFill>
                <a:effectLst/>
                <a:latin typeface="Bahnschrif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полифункциональности</a:t>
            </a:r>
            <a:r>
              <a:rPr lang="ru-RU" sz="2000" b="1" dirty="0">
                <a:solidFill>
                  <a:schemeClr val="accent2"/>
                </a:solidFill>
                <a:effectLst/>
                <a:latin typeface="Bahnschrif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, вариативности и</a:t>
            </a:r>
            <a:r>
              <a:rPr lang="ru-RU" sz="2000" b="1" dirty="0">
                <a:solidFill>
                  <a:schemeClr val="accent2"/>
                </a:solidFill>
                <a:latin typeface="Bahnschrif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chemeClr val="accent2"/>
                </a:solidFill>
                <a:effectLst/>
                <a:latin typeface="Bahnschrif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является частью РППС группы компенсирующей направленности для детей с тяжелыми нарушениями речи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  <a:buSzPts val="1000"/>
              <a:tabLst>
                <a:tab pos="499110" algn="l"/>
              </a:tabLst>
            </a:pPr>
            <a:r>
              <a:rPr lang="ru-RU" sz="2000" b="1" dirty="0">
                <a:solidFill>
                  <a:schemeClr val="accent2"/>
                </a:solidFill>
                <a:effectLst/>
                <a:latin typeface="Bahnschrift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 ОНР). </a:t>
            </a:r>
          </a:p>
          <a:p>
            <a:pPr algn="just">
              <a:spcAft>
                <a:spcPts val="800"/>
              </a:spcAft>
              <a:buSzPts val="1000"/>
              <a:tabLst>
                <a:tab pos="499110" algn="l"/>
              </a:tabLst>
            </a:pPr>
            <a:r>
              <a:rPr lang="ru-RU" b="0" i="0" u="none" strike="noStrike" baseline="0" dirty="0">
                <a:solidFill>
                  <a:schemeClr val="tx2"/>
                </a:solidFill>
                <a:latin typeface="Bahnschrift" panose="020B0502040204020203" pitchFamily="34" charset="0"/>
              </a:rPr>
              <a:t>Использование данного пособия подразумевает многообразие дидактических игр для решения различных коррекционных задач. А поскольку дети не только визуально воспринимают картинку, но и взаимодействуют с ней, наблюдается подъем интереса детей к занятиям, совершенствуются умения контролировать произносительные навыки в самостоятельной речи, повышается речевая активность, развиваются навыки взаимодействия и сотрудничества детей друг с другом и со взрослыми, что в общем положительно влияет на коррекцию имеющихся нарушений речевого развития.</a:t>
            </a:r>
            <a:endParaRPr lang="ru-RU" dirty="0">
              <a:solidFill>
                <a:schemeClr val="tx2"/>
              </a:solidFill>
              <a:effectLst/>
              <a:latin typeface="Bahnschrift" panose="020B05020402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21691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1FE94A4-8E7B-4E7F-9384-F582CC98FF05}"/>
              </a:ext>
            </a:extLst>
          </p:cNvPr>
          <p:cNvSpPr txBox="1"/>
          <p:nvPr/>
        </p:nvSpPr>
        <p:spPr>
          <a:xfrm>
            <a:off x="3200400" y="2590800"/>
            <a:ext cx="5562600" cy="5121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SzPts val="1000"/>
              <a:tabLst>
                <a:tab pos="499110" algn="l"/>
              </a:tabLst>
            </a:pPr>
            <a:r>
              <a:rPr lang="ru-RU" sz="2800" b="1" dirty="0">
                <a:solidFill>
                  <a:schemeClr val="accent2"/>
                </a:solidFill>
                <a:effectLst/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СПАСИБО ЗА ВНИМАНИЕ</a:t>
            </a:r>
          </a:p>
        </p:txBody>
      </p:sp>
    </p:spTree>
    <p:extLst>
      <p:ext uri="{BB962C8B-B14F-4D97-AF65-F5344CB8AC3E}">
        <p14:creationId xmlns:p14="http://schemas.microsoft.com/office/powerpoint/2010/main" val="30519818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796</TotalTime>
  <Words>491</Words>
  <Application>Microsoft Office PowerPoint</Application>
  <PresentationFormat>Экран (4:3)</PresentationFormat>
  <Paragraphs>42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Bahnschrift</vt:lpstr>
      <vt:lpstr>Calibri</vt:lpstr>
      <vt:lpstr>Wingdings</vt:lpstr>
      <vt:lpstr>Office Theme</vt:lpstr>
      <vt:lpstr>Презентация PowerPoint</vt:lpstr>
      <vt:lpstr>Цель: Совершенствование речевого развития детей  старшего дошкольного возраста с ТНР  на примере представлений об особенностях каждого времени года.  </vt:lpstr>
      <vt:lpstr>Описание  пособия </vt:lpstr>
      <vt:lpstr>Описание  пособия</vt:lpstr>
      <vt:lpstr>Варианты игр  для усвоения программного материала по познавательному развитию на тему «Времена года» :</vt:lpstr>
      <vt:lpstr>Варианты игр  для закрепления обобщающих понятий и пополнения словарного запаса:</vt:lpstr>
      <vt:lpstr>Варианты игр  на формирование грамматически правильной речи и навыков связного рассказывания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Lenovo</dc:creator>
  <cp:lastModifiedBy>Элеонора Волкова</cp:lastModifiedBy>
  <cp:revision>25</cp:revision>
  <dcterms:created xsi:type="dcterms:W3CDTF">2016-11-07T13:31:34Z</dcterms:created>
  <dcterms:modified xsi:type="dcterms:W3CDTF">2021-12-03T16:57:09Z</dcterms:modified>
</cp:coreProperties>
</file>