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73" r:id="rId2"/>
    <p:sldId id="288" r:id="rId3"/>
    <p:sldId id="302" r:id="rId4"/>
    <p:sldId id="303" r:id="rId5"/>
    <p:sldId id="293" r:id="rId6"/>
    <p:sldId id="304" r:id="rId7"/>
    <p:sldId id="277" r:id="rId8"/>
    <p:sldId id="282" r:id="rId9"/>
    <p:sldId id="305" r:id="rId10"/>
    <p:sldId id="311" r:id="rId11"/>
    <p:sldId id="306" r:id="rId12"/>
    <p:sldId id="307" r:id="rId13"/>
    <p:sldId id="308" r:id="rId14"/>
    <p:sldId id="309" r:id="rId15"/>
    <p:sldId id="31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54" d="100"/>
          <a:sy n="154" d="100"/>
        </p:scale>
        <p:origin x="2004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5C93A0-EE49-4290-B9EE-B5721F7CE36A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E7AB0C-73A8-4375-8EC3-655D1D735B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556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18149F-EB9E-48ED-8C9D-ABE221D311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5CE6C90-EBB2-4264-A297-E4AF13F917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FE72C44-3CB7-4A4E-9A21-CF8FDBE06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A3D644-D029-4EF5-85F9-5F18D3A08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B42C09-8C1A-4409-B355-D3F24D4FE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872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A7D06D-0B05-40B8-9F7F-0228CF690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0E77EEC-4334-4082-87CE-9D3538B8B4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1DC12A-91A4-436A-925D-B45715537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80A09B-EA8B-489D-B72E-C9EAEEDD0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1102B5-8DFC-446A-94B2-803AB0546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269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F4802A-C4EE-4DA8-9DA9-8B15CC2A0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70EBCB0-FEEC-4AD8-8386-96C666AAAA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80AAA2-3F02-4B46-AF52-49919FE13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8A9F11-40C8-4EC1-B666-4302CFC72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2908E0-300B-4DB3-84A8-9314CD5CB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372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336F2B-3D61-4C69-8E2A-94341D153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466DA13-848A-4AC9-BE69-1635544AC9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7B40651-850C-491C-B132-6F22A6C17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5A7A8F-A412-4277-8409-A0EC4EAEB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3FE39E2-78E8-433A-AB92-C437EA48A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028FB7D-87E6-4C50-999B-8D80C19C1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640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07A304-9785-454E-A7F1-EAFDC083A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B61F521-2992-4914-AFDA-598F588D9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7B73AF1-E829-40F9-9B8E-A92256B780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0470FCD-76BE-4AFB-BD54-4E3377A0C9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FC22081-95F3-4256-9366-4C0926C689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3FEA871-E1A9-49B0-A533-5B30AA6FC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202C158-0C56-461E-9DEA-0236D6D46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57466C1-F2D1-4ED5-80A8-FB4DB797F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344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D15178-AEB0-45EC-97CD-71C363D39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89AF927-4E2C-4332-A929-980F50A8D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A0A8E2-0860-4408-9DBA-DD352DDA7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327BA15-7E3D-42A7-B363-45D127E7C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31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7F9B053-A216-4BD4-BC4F-B349A45D4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199198C-C8AC-40D7-9D37-DAB45C22A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675463F-00DB-4B9E-9500-78679E46E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229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1C46BF-687A-424E-8E85-7CDBA7D02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B4539D-8A74-48A6-A686-0C0FA9606D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E76FEE1-4574-4A08-B51D-F0CBC05073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3B2334D-CEF6-46A8-B996-DFC3E71E0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E4FEA5F-BF81-4C06-8010-DD803818B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A2FC218-0F0B-4F2B-AE85-36ED0EDEF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036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59E078-0FE6-49FD-9209-A10A65E99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BF3378A-F540-4CFD-B53A-FA64462F80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6183B38-E70B-4D04-A82C-77D5E3E3B8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854DC42-FE26-47E8-8C32-6BF1BF386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4FAB460-9BA4-4F25-8382-0F1E2949B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853F3CF-8E49-49CF-8F00-33AD75A08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081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E09AF4-613A-4860-96F3-1D96F988B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F935BC1-A283-4FC0-A6B4-2CCC007D97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714AACC-FF63-4ED3-A193-BE2FAA18C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164D754-BB8F-4724-9D25-8A02D0B71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30C2533-D1CB-4D09-9D69-350F9F7B1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152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B038376-035A-4986-BA59-F5F429CD84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B15E5DE-AF1F-47F7-A472-EFFC93B0E9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018D14-B566-4FA0-A9DF-33DCD6DA1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E9672A-02C9-4991-925C-2200ECE99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826E669-B742-41C9-A0C2-C0363441B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234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l="-45000" r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D1FEA3-8306-4E3F-BA3E-C459D40D8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BBC650-FEDA-49B9-A67A-25BF9D0736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BB33CEF-A240-4E89-8C7B-6BBFA7102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95C19-074F-467C-81E5-D1F44D3E0790}" type="datetimeFigureOut">
              <a:rPr lang="ru-RU" smtClean="0"/>
              <a:pPr/>
              <a:t>24.09.2025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17F80C-E480-4922-9FAC-DFA0EA26EA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E89FFE1-192E-49AF-8E15-CCE94A5C7D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C85DC-541A-47B5-89FF-C01C9F3C9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726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data:image/jpeg;base64,/9j/4AAQSkZJRgABAQAAAQABAAD/2wCEAAkGBwgHBgkIBwgKCgkLDRYPDQwMDRsUFRAWIB0iIiAdHx8kKDQsJCYxJx8fLT0tMTU3Ojo6Iys/RD84QzQ5OjcBCgoKDQwNGg8PGjclHyU3Nzc3Nzc3Nzc3Nzc3Nzc3Nzc3Nzc3Nzc3Nzc3Nzc3Nzc3Nzc3Nzc3Nzc3Nzc3Nzc3N//AABEIAHkAfQMBIgACEQEDEQH/xAAaAAACAwEBAAAAAAAAAAAAAAADBAECBQAG/8QAOBAAAgIBAwIDBQYFAwUAAAAAAQIDEQAEEiExQRNRYQUiMnGBFJGhscHwI0JS0fEVJHIWM2Ky4f/EABkBAAIDAQAAAAAAAAAAAAAAAAMEAAECBf/EACMRAAMAAgICAwEBAQEAAAAAAAABAgMREiEEMRMiQVEyQgX/2gAMAwEAAhEDEQA/APRx6f2ggVV+ycCrLWf/AEyf9O1szR7zpVCEfC5urH/iLzSSsYj6Yx8tMAsML0GWsuKyq0clmCgljQAsk4MKFFVlWNDpiz6pYow0gKE9F6nFn9pM4IRAp8yctS2CvLEex4sO+DknjQe8wHzOY82ona90rV5DjE2JJzfxgX5X8Rry+0oV+AMx864xWT2jIfgCr+OZ5LFgqgX1JPbC/Y5o2YGORnSgeeef32yPhPTYJ5cteiz66V7qVm9Eyv2uRBbyMnlb4FmF7GV0Y+YIyyxqpJUCz37/AH5taBOq/TQ0uvNhZmsHo2aam6Oed5zR9marpDIf+JzFT+oYw5++NGmcG3XDcHtlWXnBjouqjucOtUBgmUqwyzzJBHvk6dAB1Y9gMhC8su144ogGlfmr4Ve5OMRIupkQRupjJIBVu912+uLaaKQIfFI8aXmRl42jyU129fXNDT2ssYA75CGH7Si3agyRkgPQQstkceWJFHjf35gOeVK12+eaDzgFisbNGt0wIHHY81gPc1XhqG8Nz7q7u3oa6ZifI4/69CV+NdNtLsUchgdrqTfndYFjR54zXj00EWmc6pRtPwyg8r6c9Pr/APcQ1cQhk2hyykBgSPPN4/Kx5L4oFWC4nkxaFgo3Xfv9vn6Zoz+1DqKCQMCCDvI5U/X1vM5o7r3nAH9LEf5y0Ux0j7jCJlYVteQmh/jLy4or7NbaLxXa+svWwqaqWJ2YEjebbcoNm8GzbyWNEk3xlPFO+mXbzxZzmQ7zQAauhFHvhJULtIxatdMk5APIN852w0PeN/fgZJDE1FWI/qAFfnmzCPS6WYSwq/c9cPmX7IkJWRdpFG+c1BdYClpnTxVylMFNe7jABD43izMhCcQp0on18z0GMObOTAAzkmRFRPiLOABfnf35lhEXbUQaIhJUlkkdd5K7QOeADx2AHOLz+1Ji3+3LxR3xtFE/M9f0xKfWR6vUSSxODHu2pXkOBgJtQU+BGkrqVoj88Xq6b0dbF42OZVP2FU2gs3XPTueuC8ZPGCrIqyA8DdVVzkO6jT+Ir0SvugsDz0+vPXNL2P4cSMrfE7mmaufT88BkpqdhMjWONShyB90DNMFHiksFquK/sMw/a0E6hGcFY27BvT3vvPNZtRs2qJatsasQt/z/ADHl1wzU8YLDgi+e2J4c7w3yOTeJZZ0zyMm4C7PlYPGXhJa5DV1QBPI+f44efT+FO0YtgnJ5HTF5J4Yt6U55qlhevvA5zqPNVzpjfj+L403zxvtB40W1kILFRu2gfEeo575zlJtSVXarAUwLgHd2H3fphtLp5pf4gjY8109O/wCeXh0rxo4eNVKSlQWAsXZ464FZNPpmcvD/ALEihEm1zQuuMo4pgyIenvdscmgRnkUOdzGyNuLSRER+HvreStqaPWuuG503sHGXxFj4a1sd9iEzSzfykD3VP8w7n9+ua9ZlabTQexuWd5tWzEKrSGgarr5C/wDOaOjMr6aNtQCJCPesAfh2xjbfsXcRH1j0c3XBaxQulSIsy+K5bnrQ8r7cn7sKCAwLci+RfXE9chY+L4jMGNq+2unasxe+IO6c9oTOmUuxERN8ErwGHrzzlztT4FAvrQrnCE+6SrDdyDR6N5fjiZfbLH0p7DGvTj8sWZ0/C8jJk2q10GhgLyk0bFn3q4s9B+ONMDCm1VBs0LN8k9T552n0qtG0z7qWtgvrd8jLTo0mmFvtbctkAcci/TMtphKvdVP8BsJIIlWKRksgEg9cU+3M4Kx6veSeVV+QMffSyGMIJGkLMOtfKsqug+zyGR4EiZhYoCyb6mu/fMpS337KrJGPG20BBWAK2pZELqAS3mP84KQIH3IQ0brfHIx4hVVWBA8+O9+eUEqvTh1JI55GFOX4+Z48nL8GNGEbSRB2lZlJpRwevTr0wWt/2emiiQkuXJO6Qtfrz8uB2wBnkjl8SFG3uoU9vMjsfX8MiUFoWpaJAsVZH98WWPV72PfFzb5CbT6i3dIIyQDt3zfpt/XDRRsWjaYHeB8Km1U/PFHkHiKjFyA1lthAWunPl65uaMLDojNMgcsxI8QA+6AOl+t/djkrkLeR4Sx9y+i8gGr0weRQZQ1CTZ5UR0yNIk8QbxJFBJ6Fi/54ykjuis6hDXwr0GWIw6QJLSEyVIpqr1yntEt9kRhy6k7B1sDk/iRkuN5Rdo2lrN+n08/lke0QziKIOUQpfA7kkH8sq3pGMn+RCLVPJG7howoHQjvXzw8DAoRtUW9tt7jg3+mAeF1Qlp9ygil2AdxWLmRoT8ezt7qlj868sVrT9Dv/AJ+LeOq/TeiV2iZ6FrRIXnjnvie8tGyxNEbFcNe3O9kK76Z1XUyHcAv8RbJBHHSvXkjF9Imn01lfBRyu0SRRhWXAy+6X8B53cZNrrZvQJGEMnhsZFHK97rpk6xDJEVVfh94Vzz6DMubVwoqsJNQT1Jui3oaxb/qC41WJRu4W5Df1P78sWWPI65ILxdT9kCEwk54AHHHfOXw5CpJYIavjmvkcrOjpYcbX22eel5QK1hiSB15PTH977HsWKJx6SNuXT6VEilEpReALbsa8xgZYywPhsHCmt8ZDc+XHfCok0MGnYOhO0Lscdb6AevAxyGUtCzbQj0RQ9CAcUxVVWp2Iu3DZlp7LkZAZJoowx+Eg2BdeXX0/HC7Y1jTSwFvChtnYrV2Sa4y7mbUE7yYkPmbY/oMCujZ5R4rKIIz/AA4VJNnszHufT886ilT6BXlu+qYbTznUBnWNli/kZuC3ma8vnjAbKc51gdc2CBQANO7Gj4ag1Y5s9PTthZ1DIXk2EA2WI6f2xd544pjtliDkAMrt2Pp9c6P2hDMNroryL7wEZUngffQJ/DFfIw1l1p6NS9DAaeaDbo4YivQCUUK+Xr9LvvmZKizSB4wkYIFgcUehoduc1PH8VipBG3oKoVZH6Yj7V0UDy/aHVX8Zj7rRglefP6+mYnxVjW/0p58kdyztNWmNwgcgA+oxLUoAKR2jo+7sND5fTCx6dFG1QigEE+70/Y74x/pyzKDKFCXY3Nf4ZmnEvbM4ctqt+zA1OrQ1EplcBrcsWBPopAw8AZNOAkLPwWI63fX3j16jN99Dp0gYRpvfttXEE0wKAvCDtexa3R/TjKjLFLoedbSp9aF5H/1CB91QzJTKRH8dtzZB9cNptKACpV+TwC5Yk/eT9MLM8ilRHGHHclq5xj2cGEy0u1trmt18kHCRGukKV5VUnM9I0YtkUaRksrge9/Nz1rr2yu1EV1iZhuIPSqFD+2LgbpC7AqqXtvi/XLRSJKu6Ngy3VjDrFCrkl2V+aL7c667DJzq4wpCOO+Qy0eLziLyw3VkKYBkQmyqk+dZVVVWtVAPmBl2qsqMhCk2p8JzGFO/aNnkSTQ+l1kzSCXQ6SXcdklsCxHF1x8+M7UadpzGB05V/+JHX6EA4eOBI0EUyLLGGZl3EjbuI465mltaKaT6ZmCXw2kkkull4HoP2TjkGrkmaOUwqsbvtFuAQeKPr3xfWeyxNBfs9i0RPMV+8ldR++fTjMqOVJJGjIk4PJMTAVz3qq4xLNg5exzxvHhx0+z1qMxZLIYsLAArKzwGcCNmEbbgV/L++Z+n9rskaJ4G/aALDV+mP6LW+PJLtRlPh2Obrpf0xXF49/ItlZcVKe0VePSQhWMZYR/CSbsjpx3+QwMruIZOU0sVEuygA1XXyHfz7Ydox4m9+WHC+g/dfcMXl0/jTbpiHjBBSMjhT5nzOdgVUpC6R/akUBDHowBsStpceo/p6cY7QUAAAAdABnEUc45CzskfvjIyR0yyiO+WOV75Y5CAnXKVXXM9++UXrm+ANWbUV+WFlhjnjMcqBlPY5lRY7H1GTgTmds1MWopdzWvuT9eR2cCvvHr0vI1Gn00hMk2ldGB66cj3uPKv0xlemW/lOYcr0Em3PaERpNGH/AO5qaA5XZyefOq7HtnafWiGHw4NNrTEx3MWh5N42O3yH65zdT88xxS9Bfmq19nsGs3ignw5Eo1761eQThH6YLzzYPezjzzknI7ZJyiHc+mSOh6Z2T2OWUV75Y5XvknIQ/9k="/>
          <p:cNvSpPr>
            <a:spLocks noChangeAspect="1" noChangeArrowheads="1"/>
          </p:cNvSpPr>
          <p:nvPr/>
        </p:nvSpPr>
        <p:spPr bwMode="auto">
          <a:xfrm>
            <a:off x="155575" y="-547688"/>
            <a:ext cx="1190625" cy="115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data:image/jpeg;base64,/9j/4AAQSkZJRgABAQAAAQABAAD/2wCEAAkGBwgHBgkIBwgKCgkLDRYPDQwMDRsUFRAWIB0iIiAdHx8kKDQsJCYxJx8fLT0tMTU3Ojo6Iys/RD84QzQ5OjcBCgoKDQwNGg8PGjclHyU3Nzc3Nzc3Nzc3Nzc3Nzc3Nzc3Nzc3Nzc3Nzc3Nzc3Nzc3Nzc3Nzc3Nzc3Nzc3Nzc3N//AABEIAHkAfQMBIgACEQEDEQH/xAAaAAACAwEBAAAAAAAAAAAAAAADBAECBQAG/8QAOBAAAgIBAwIDBQYFAwUAAAAAAQIDEQAEEiExQRNRYQUiMnGBFJGhscHwI0JS0fEVJHIWM2Ky4f/EABkBAAIDAQAAAAAAAAAAAAAAAAMEAAECBf/EACMRAAMAAgICAwEBAQEAAAAAAAABAgMREiEEMRMiQVEyQgX/2gAMAwEAAhEDEQA/APRx6f2ggVV+ycCrLWf/AEyf9O1szR7zpVCEfC5urH/iLzSSsYj6Yx8tMAsML0GWsuKyq0clmCgljQAsk4MKFFVlWNDpiz6pYow0gKE9F6nFn9pM4IRAp8yctS2CvLEex4sO+DknjQe8wHzOY82ona90rV5DjE2JJzfxgX5X8Rry+0oV+AMx864xWT2jIfgCr+OZ5LFgqgX1JPbC/Y5o2YGORnSgeeef32yPhPTYJ5cteiz66V7qVm9Eyv2uRBbyMnlb4FmF7GV0Y+YIyyxqpJUCz37/AH5taBOq/TQ0uvNhZmsHo2aam6Oed5zR9marpDIf+JzFT+oYw5++NGmcG3XDcHtlWXnBjouqjucOtUBgmUqwyzzJBHvk6dAB1Y9gMhC8su144ogGlfmr4Ve5OMRIupkQRupjJIBVu912+uLaaKQIfFI8aXmRl42jyU129fXNDT2ssYA75CGH7Si3agyRkgPQQstkceWJFHjf35gOeVK12+eaDzgFisbNGt0wIHHY81gPc1XhqG8Nz7q7u3oa6ZifI4/69CV+NdNtLsUchgdrqTfndYFjR54zXj00EWmc6pRtPwyg8r6c9Pr/APcQ1cQhk2hyykBgSPPN4/Kx5L4oFWC4nkxaFgo3Xfv9vn6Zoz+1DqKCQMCCDvI5U/X1vM5o7r3nAH9LEf5y0Ux0j7jCJlYVteQmh/jLy4or7NbaLxXa+svWwqaqWJ2YEjebbcoNm8GzbyWNEk3xlPFO+mXbzxZzmQ7zQAauhFHvhJULtIxatdMk5APIN852w0PeN/fgZJDE1FWI/qAFfnmzCPS6WYSwq/c9cPmX7IkJWRdpFG+c1BdYClpnTxVylMFNe7jABD43izMhCcQp0on18z0GMObOTAAzkmRFRPiLOABfnf35lhEXbUQaIhJUlkkdd5K7QOeADx2AHOLz+1Ji3+3LxR3xtFE/M9f0xKfWR6vUSSxODHu2pXkOBgJtQU+BGkrqVoj88Xq6b0dbF42OZVP2FU2gs3XPTueuC8ZPGCrIqyA8DdVVzkO6jT+Ir0SvugsDz0+vPXNL2P4cSMrfE7mmaufT88BkpqdhMjWONShyB90DNMFHiksFquK/sMw/a0E6hGcFY27BvT3vvPNZtRs2qJatsasQt/z/ADHl1wzU8YLDgi+e2J4c7w3yOTeJZZ0zyMm4C7PlYPGXhJa5DV1QBPI+f44efT+FO0YtgnJ5HTF5J4Yt6U55qlhevvA5zqPNVzpjfj+L403zxvtB40W1kILFRu2gfEeo575zlJtSVXarAUwLgHd2H3fphtLp5pf4gjY8109O/wCeXh0rxo4eNVKSlQWAsXZ464FZNPpmcvD/ALEihEm1zQuuMo4pgyIenvdscmgRnkUOdzGyNuLSRER+HvreStqaPWuuG503sHGXxFj4a1sd9iEzSzfykD3VP8w7n9+ua9ZlabTQexuWd5tWzEKrSGgarr5C/wDOaOjMr6aNtQCJCPesAfh2xjbfsXcRH1j0c3XBaxQulSIsy+K5bnrQ8r7cn7sKCAwLci+RfXE9chY+L4jMGNq+2unasxe+IO6c9oTOmUuxERN8ErwGHrzzlztT4FAvrQrnCE+6SrDdyDR6N5fjiZfbLH0p7DGvTj8sWZ0/C8jJk2q10GhgLyk0bFn3q4s9B+ONMDCm1VBs0LN8k9T552n0qtG0z7qWtgvrd8jLTo0mmFvtbctkAcci/TMtphKvdVP8BsJIIlWKRksgEg9cU+3M4Kx6veSeVV+QMffSyGMIJGkLMOtfKsqug+zyGR4EiZhYoCyb6mu/fMpS337KrJGPG20BBWAK2pZELqAS3mP84KQIH3IQ0brfHIx4hVVWBA8+O9+eUEqvTh1JI55GFOX4+Z48nL8GNGEbSRB2lZlJpRwevTr0wWt/2emiiQkuXJO6Qtfrz8uB2wBnkjl8SFG3uoU9vMjsfX8MiUFoWpaJAsVZH98WWPV72PfFzb5CbT6i3dIIyQDt3zfpt/XDRRsWjaYHeB8Km1U/PFHkHiKjFyA1lthAWunPl65uaMLDojNMgcsxI8QA+6AOl+t/djkrkLeR4Sx9y+i8gGr0weRQZQ1CTZ5UR0yNIk8QbxJFBJ6Fi/54ykjuis6hDXwr0GWIw6QJLSEyVIpqr1yntEt9kRhy6k7B1sDk/iRkuN5Rdo2lrN+n08/lke0QziKIOUQpfA7kkH8sq3pGMn+RCLVPJG7howoHQjvXzw8DAoRtUW9tt7jg3+mAeF1Qlp9ygil2AdxWLmRoT8ezt7qlj868sVrT9Dv/AJ+LeOq/TeiV2iZ6FrRIXnjnvie8tGyxNEbFcNe3O9kK76Z1XUyHcAv8RbJBHHSvXkjF9Imn01lfBRyu0SRRhWXAy+6X8B53cZNrrZvQJGEMnhsZFHK97rpk6xDJEVVfh94Vzz6DMubVwoqsJNQT1Jui3oaxb/qC41WJRu4W5Df1P78sWWPI65ILxdT9kCEwk54AHHHfOXw5CpJYIavjmvkcrOjpYcbX22eel5QK1hiSB15PTH977HsWKJx6SNuXT6VEilEpReALbsa8xgZYywPhsHCmt8ZDc+XHfCok0MGnYOhO0Lscdb6AevAxyGUtCzbQj0RQ9CAcUxVVWp2Iu3DZlp7LkZAZJoowx+Eg2BdeXX0/HC7Y1jTSwFvChtnYrV2Sa4y7mbUE7yYkPmbY/oMCujZ5R4rKIIz/AA4VJNnszHufT886ilT6BXlu+qYbTznUBnWNli/kZuC3ma8vnjAbKc51gdc2CBQANO7Gj4ag1Y5s9PTthZ1DIXk2EA2WI6f2xd544pjtliDkAMrt2Pp9c6P2hDMNroryL7wEZUngffQJ/DFfIw1l1p6NS9DAaeaDbo4YivQCUUK+Xr9LvvmZKizSB4wkYIFgcUehoduc1PH8VipBG3oKoVZH6Yj7V0UDy/aHVX8Zj7rRglefP6+mYnxVjW/0p58kdyztNWmNwgcgA+oxLUoAKR2jo+7sND5fTCx6dFG1QigEE+70/Y74x/pyzKDKFCXY3Nf4ZmnEvbM4ctqt+zA1OrQ1EplcBrcsWBPopAw8AZNOAkLPwWI63fX3j16jN99Dp0gYRpvfttXEE0wKAvCDtexa3R/TjKjLFLoedbSp9aF5H/1CB91QzJTKRH8dtzZB9cNptKACpV+TwC5Yk/eT9MLM8ilRHGHHclq5xj2cGEy0u1trmt18kHCRGukKV5VUnM9I0YtkUaRksrge9/Nz1rr2yu1EV1iZhuIPSqFD+2LgbpC7AqqXtvi/XLRSJKu6Ngy3VjDrFCrkl2V+aL7c667DJzq4wpCOO+Qy0eLziLyw3VkKYBkQmyqk+dZVVVWtVAPmBl2qsqMhCk2p8JzGFO/aNnkSTQ+l1kzSCXQ6SXcdklsCxHF1x8+M7UadpzGB05V/+JHX6EA4eOBI0EUyLLGGZl3EjbuI465mltaKaT6ZmCXw2kkkull4HoP2TjkGrkmaOUwqsbvtFuAQeKPr3xfWeyxNBfs9i0RPMV+8ldR++fTjMqOVJJGjIk4PJMTAVz3qq4xLNg5exzxvHhx0+z1qMxZLIYsLAArKzwGcCNmEbbgV/L++Z+n9rskaJ4G/aALDV+mP6LW+PJLtRlPh2Obrpf0xXF49/ItlZcVKe0VePSQhWMZYR/CSbsjpx3+QwMruIZOU0sVEuygA1XXyHfz7Ydox4m9+WHC+g/dfcMXl0/jTbpiHjBBSMjhT5nzOdgVUpC6R/akUBDHowBsStpceo/p6cY7QUAAAAdABnEUc45CzskfvjIyR0yyiO+WOV75Y5CAnXKVXXM9++UXrm+ANWbUV+WFlhjnjMcqBlPY5lRY7H1GTgTmds1MWopdzWvuT9eR2cCvvHr0vI1Gn00hMk2ldGB66cj3uPKv0xlemW/lOYcr0Em3PaERpNGH/AO5qaA5XZyefOq7HtnafWiGHw4NNrTEx3MWh5N42O3yH65zdT88xxS9Bfmq19nsGs3ignw5Eo1761eQThH6YLzzYPezjzzknI7ZJyiHc+mSOh6Z2T2OWUV75Y5XvknIQ/9k="/>
          <p:cNvSpPr>
            <a:spLocks noChangeAspect="1" noChangeArrowheads="1"/>
          </p:cNvSpPr>
          <p:nvPr/>
        </p:nvSpPr>
        <p:spPr bwMode="auto">
          <a:xfrm>
            <a:off x="307975" y="-395288"/>
            <a:ext cx="1190625" cy="115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 descr="C:\Documents and Settings\Владелец\Мои документы\Мои рисунки\карта РС(Я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8429684" cy="6289607"/>
          </a:xfrm>
          <a:prstGeom prst="rect">
            <a:avLst/>
          </a:prstGeom>
          <a:noFill/>
        </p:spPr>
      </p:pic>
      <p:pic>
        <p:nvPicPr>
          <p:cNvPr id="2051" name="Picture 3" descr="C:\Documents and Settings\Владелец\Мои документы\Мои рисунки\1_html_3774c13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14290"/>
            <a:ext cx="3728104" cy="2314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4673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ll/>
      </p:transition>
    </mc:Choice>
    <mc:Fallback xmlns="">
      <p:transition spd="slow">
        <p:pull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5214950"/>
            <a:ext cx="8429684" cy="1285883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27 сентября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государственности Республики Саха (Якутия)</a:t>
            </a:r>
          </a:p>
          <a:p>
            <a:endParaRPr lang="ru-RU" dirty="0"/>
          </a:p>
        </p:txBody>
      </p:sp>
      <p:pic>
        <p:nvPicPr>
          <p:cNvPr id="1026" name="Picture 2" descr="C:\Documents and Settings\Владелец\Рабочий стол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00043"/>
            <a:ext cx="7453338" cy="43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0311907-A9B9-4AE0-BA50-5B0066FA6AE6}"/>
              </a:ext>
            </a:extLst>
          </p:cNvPr>
          <p:cNvSpPr txBox="1"/>
          <p:nvPr/>
        </p:nvSpPr>
        <p:spPr>
          <a:xfrm>
            <a:off x="467544" y="404664"/>
            <a:ext cx="8352928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27 сентября </a:t>
            </a:r>
            <a:r>
              <a:rPr lang="ru-RU" sz="28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Якутии</a:t>
            </a:r>
            <a:r>
              <a:rPr lang="ru-RU" sz="28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отмечается </a:t>
            </a:r>
          </a:p>
          <a:p>
            <a:r>
              <a:rPr lang="ru-RU" sz="28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День государственности</a:t>
            </a:r>
            <a:b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Этот праздник занимает важное место в ряду республиканских торжеств, наряду с </a:t>
            </a:r>
          </a:p>
          <a:p>
            <a:r>
              <a:rPr lang="ru-RU" sz="28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Днем республики, </a:t>
            </a:r>
            <a:r>
              <a:rPr lang="ru-RU" sz="28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отмечаемым </a:t>
            </a:r>
            <a:r>
              <a:rPr lang="ru-RU" sz="28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27 апреля.</a:t>
            </a:r>
            <a:b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63734A-6697-45F7-A161-541A49DCBB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068960"/>
            <a:ext cx="4327239" cy="35061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12555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E8E0B2-959A-45DE-AA27-A95E2AFB6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6C637B-5AEB-4F86-8B59-496615E175CB}"/>
              </a:ext>
            </a:extLst>
          </p:cNvPr>
          <p:cNvSpPr txBox="1"/>
          <p:nvPr/>
        </p:nvSpPr>
        <p:spPr>
          <a:xfrm>
            <a:off x="208678" y="360933"/>
            <a:ext cx="4464496" cy="61863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b="0" i="0" dirty="0">
                <a:solidFill>
                  <a:srgbClr val="000000"/>
                </a:solidFill>
                <a:effectLst/>
                <a:latin typeface="Golos Text"/>
              </a:rPr>
              <a:t>Различия между этими двумя праздниками заключаются в их историческом контексте</a:t>
            </a:r>
            <a:r>
              <a:rPr lang="ru-RU" b="1" i="0" dirty="0">
                <a:solidFill>
                  <a:srgbClr val="000000"/>
                </a:solidFill>
                <a:effectLst/>
                <a:latin typeface="Golos Text"/>
              </a:rPr>
              <a:t>. </a:t>
            </a:r>
            <a:r>
              <a:rPr lang="ru-RU" b="1" i="0" dirty="0">
                <a:solidFill>
                  <a:srgbClr val="C00000"/>
                </a:solidFill>
                <a:effectLst/>
                <a:latin typeface="Golos Text"/>
              </a:rPr>
              <a:t>День республики посвящен обретению Якутской Автономной Советской Социалистической Республики в составе РСФСР.</a:t>
            </a:r>
            <a:r>
              <a:rPr lang="ru-RU" b="1" i="0" dirty="0">
                <a:solidFill>
                  <a:srgbClr val="000000"/>
                </a:solidFill>
                <a:effectLst/>
                <a:latin typeface="Golos Text"/>
              </a:rPr>
              <a:t> </a:t>
            </a:r>
            <a:r>
              <a:rPr lang="ru-RU" b="0" i="0" dirty="0">
                <a:solidFill>
                  <a:srgbClr val="000000"/>
                </a:solidFill>
                <a:effectLst/>
                <a:latin typeface="Golos Text"/>
              </a:rPr>
              <a:t>Этот статус был достигнут благодаря усилиям выдающихся деятелей, таких как </a:t>
            </a:r>
            <a:r>
              <a:rPr lang="ru-RU" b="0" i="1" dirty="0">
                <a:solidFill>
                  <a:srgbClr val="C00000"/>
                </a:solidFill>
                <a:effectLst/>
                <a:latin typeface="Golos Text"/>
              </a:rPr>
              <a:t>Максим </a:t>
            </a:r>
            <a:r>
              <a:rPr lang="ru-RU" b="0" i="1" dirty="0" err="1">
                <a:solidFill>
                  <a:srgbClr val="C00000"/>
                </a:solidFill>
                <a:effectLst/>
                <a:latin typeface="Golos Text"/>
              </a:rPr>
              <a:t>Аммосов</a:t>
            </a:r>
            <a:r>
              <a:rPr lang="ru-RU" b="0" i="1" dirty="0">
                <a:solidFill>
                  <a:srgbClr val="C00000"/>
                </a:solidFill>
                <a:effectLst/>
                <a:latin typeface="Golos Text"/>
              </a:rPr>
              <a:t>, Платон </a:t>
            </a:r>
            <a:r>
              <a:rPr lang="ru-RU" b="0" i="1" dirty="0" err="1">
                <a:solidFill>
                  <a:srgbClr val="C00000"/>
                </a:solidFill>
                <a:effectLst/>
                <a:latin typeface="Golos Text"/>
              </a:rPr>
              <a:t>Ойунский</a:t>
            </a:r>
            <a:r>
              <a:rPr lang="ru-RU" b="0" i="1" dirty="0">
                <a:solidFill>
                  <a:srgbClr val="C00000"/>
                </a:solidFill>
                <a:effectLst/>
                <a:latin typeface="Golos Text"/>
              </a:rPr>
              <a:t>, Исидор </a:t>
            </a:r>
            <a:r>
              <a:rPr lang="ru-RU" b="0" i="1" dirty="0" err="1">
                <a:solidFill>
                  <a:srgbClr val="C00000"/>
                </a:solidFill>
                <a:effectLst/>
                <a:latin typeface="Golos Text"/>
              </a:rPr>
              <a:t>Барахов</a:t>
            </a:r>
            <a:r>
              <a:rPr lang="ru-RU" b="0" i="1" dirty="0">
                <a:solidFill>
                  <a:srgbClr val="C00000"/>
                </a:solidFill>
                <a:effectLst/>
                <a:latin typeface="Golos Text"/>
              </a:rPr>
              <a:t>, Степан </a:t>
            </a:r>
            <a:r>
              <a:rPr lang="ru-RU" b="0" i="1" dirty="0" err="1">
                <a:solidFill>
                  <a:srgbClr val="C00000"/>
                </a:solidFill>
                <a:effectLst/>
                <a:latin typeface="Golos Text"/>
              </a:rPr>
              <a:t>Аржаков</a:t>
            </a:r>
            <a:r>
              <a:rPr lang="ru-RU" b="0" i="1" dirty="0">
                <a:solidFill>
                  <a:srgbClr val="C00000"/>
                </a:solidFill>
                <a:effectLst/>
                <a:latin typeface="Golos Text"/>
              </a:rPr>
              <a:t> и их соратников.</a:t>
            </a:r>
            <a:r>
              <a:rPr lang="ru-RU" b="0" i="0" dirty="0">
                <a:solidFill>
                  <a:srgbClr val="000000"/>
                </a:solidFill>
                <a:effectLst/>
                <a:latin typeface="Golos Text"/>
              </a:rPr>
              <a:t> </a:t>
            </a:r>
          </a:p>
          <a:p>
            <a:pPr algn="just"/>
            <a:endParaRPr lang="ru-RU" dirty="0">
              <a:solidFill>
                <a:srgbClr val="000000"/>
              </a:solidFill>
              <a:latin typeface="Golos Text"/>
            </a:endParaRPr>
          </a:p>
          <a:p>
            <a:pPr algn="just"/>
            <a:endParaRPr lang="ru-RU" dirty="0">
              <a:solidFill>
                <a:srgbClr val="000000"/>
              </a:solidFill>
              <a:latin typeface="Golos Text"/>
            </a:endParaRPr>
          </a:p>
          <a:p>
            <a:pPr algn="just"/>
            <a:endParaRPr lang="ru-RU" dirty="0">
              <a:solidFill>
                <a:srgbClr val="000000"/>
              </a:solidFill>
              <a:latin typeface="Golos Text"/>
            </a:endParaRPr>
          </a:p>
          <a:p>
            <a:pPr algn="just"/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Golos Text"/>
              </a:rPr>
              <a:t>В отличие от него, </a:t>
            </a:r>
            <a:r>
              <a:rPr lang="ru-RU" b="1" i="0" dirty="0">
                <a:solidFill>
                  <a:srgbClr val="C00000"/>
                </a:solidFill>
                <a:effectLst/>
                <a:latin typeface="Golos Text"/>
              </a:rPr>
              <a:t>День государственности </a:t>
            </a:r>
            <a:r>
              <a:rPr lang="ru-RU" b="0" i="0" dirty="0">
                <a:solidFill>
                  <a:srgbClr val="000000"/>
                </a:solidFill>
                <a:effectLst/>
                <a:latin typeface="Golos Text"/>
              </a:rPr>
              <a:t>отмечает новую государственность Якутии в составе обновленной федеративной России. Этот статус был закреплен </a:t>
            </a:r>
            <a:r>
              <a:rPr lang="ru-RU" b="1" i="1" dirty="0">
                <a:solidFill>
                  <a:srgbClr val="C00000"/>
                </a:solidFill>
                <a:effectLst/>
                <a:latin typeface="Golos Text"/>
              </a:rPr>
              <a:t>Декларацией о государственном суверенитете Якутии</a:t>
            </a:r>
            <a:r>
              <a:rPr lang="ru-RU" b="0" i="0" dirty="0">
                <a:solidFill>
                  <a:srgbClr val="000000"/>
                </a:solidFill>
                <a:effectLst/>
                <a:latin typeface="Golos Text"/>
              </a:rPr>
              <a:t>, принятой </a:t>
            </a:r>
            <a:r>
              <a:rPr lang="ru-RU" b="1" i="0" dirty="0">
                <a:solidFill>
                  <a:srgbClr val="C00000"/>
                </a:solidFill>
                <a:effectLst/>
                <a:latin typeface="Golos Text"/>
              </a:rPr>
              <a:t>27 сентября 1990 </a:t>
            </a:r>
            <a:r>
              <a:rPr lang="ru-RU" b="0" i="0" dirty="0">
                <a:solidFill>
                  <a:srgbClr val="000000"/>
                </a:solidFill>
                <a:effectLst/>
                <a:latin typeface="Golos Text"/>
              </a:rPr>
              <a:t>года Верховным Советом республики XII созыва.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446D212-71B9-43FB-BECB-957B450DA5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5605" y="514537"/>
            <a:ext cx="3819525" cy="29813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6CE5D54-EFF7-40C2-9B68-F52DEF8EEB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5605" y="3861048"/>
            <a:ext cx="3851920" cy="248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555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1757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ln w="190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Что такое «суверенитет»?</a:t>
            </a:r>
            <a:endParaRPr lang="ru-RU" sz="44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1438" y="1124744"/>
            <a:ext cx="848345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</a:rPr>
              <a:t>«Суверенитет»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</a:rPr>
              <a:t>– немецкое слово, в переводе означает «верховная власть». В более широком понимании – </a:t>
            </a:r>
            <a:r>
              <a:rPr lang="ru-RU" sz="2000" b="1" dirty="0">
                <a:solidFill>
                  <a:srgbClr val="C00000"/>
                </a:solidFill>
              </a:rPr>
              <a:t>государственная независимость. </a:t>
            </a:r>
          </a:p>
          <a:p>
            <a:pPr algn="just"/>
            <a:r>
              <a:rPr lang="ru-RU" sz="2000" b="1" i="1" dirty="0">
                <a:solidFill>
                  <a:schemeClr val="bg2">
                    <a:lumMod val="10000"/>
                  </a:schemeClr>
                </a:solidFill>
              </a:rPr>
              <a:t>Суверенное государство самостоятельно решает свои внутренние и внешние проблемы. Суверенное государство не позволяет вмешиваться в свои дела другим государствам.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07535" y="5013176"/>
            <a:ext cx="4176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Вот такой суверенитет был объявлен в нашей Республике 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</a:rPr>
              <a:t>27 сентября 1990 года.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520855-0A11-4CD9-AE57-D7B1646CEA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3068960"/>
            <a:ext cx="4095975" cy="2800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96DFCCF-41B1-4A05-AE4D-496CCD59E92B}"/>
              </a:ext>
            </a:extLst>
          </p:cNvPr>
          <p:cNvSpPr txBox="1"/>
          <p:nvPr/>
        </p:nvSpPr>
        <p:spPr>
          <a:xfrm>
            <a:off x="498406" y="620688"/>
            <a:ext cx="814718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chemeClr val="tx2">
                    <a:lumMod val="50000"/>
                  </a:schemeClr>
                </a:solidFill>
              </a:rPr>
              <a:t>Опираясь на Декларацию о государственном суверенитете республики, наш многонациональный народ принял </a:t>
            </a:r>
          </a:p>
          <a:p>
            <a:pPr algn="ctr"/>
            <a:r>
              <a:rPr lang="ru-RU" sz="1800" b="1" dirty="0">
                <a:solidFill>
                  <a:srgbClr val="C00000"/>
                </a:solidFill>
              </a:rPr>
              <a:t>Конституцию (Основной закон) Республики Саха.</a:t>
            </a:r>
          </a:p>
          <a:p>
            <a:pPr algn="ctr"/>
            <a:r>
              <a:rPr lang="ru-RU" sz="1800" b="1" dirty="0">
                <a:solidFill>
                  <a:srgbClr val="C00000"/>
                </a:solidFill>
              </a:rPr>
              <a:t>27 апреля 1992 года 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</a:rPr>
              <a:t>в силу вступила Конституция Республики Саха (Якутия), принятая Верховным Советом республики 4 апреля. Ныне, 27 апреля отмечается как День Республики.</a:t>
            </a:r>
          </a:p>
          <a:p>
            <a:pPr algn="just"/>
            <a:endParaRPr lang="ru-RU" sz="1800" b="1" dirty="0">
              <a:solidFill>
                <a:srgbClr val="C00000"/>
              </a:solidFill>
            </a:endParaRPr>
          </a:p>
          <a:p>
            <a:pPr algn="just"/>
            <a:endParaRPr lang="ru-RU" sz="18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DEBD24-AD27-4CC2-ADBB-2257355A9A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573" y="2564904"/>
            <a:ext cx="5122851" cy="386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973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597081D-50E2-4269-8D4D-72F56DD13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04664"/>
            <a:ext cx="6233860" cy="6264696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DA34684E-7142-42B5-9318-77BB76D14F6F}"/>
              </a:ext>
            </a:extLst>
          </p:cNvPr>
          <p:cNvSpPr txBox="1">
            <a:spLocks/>
          </p:cNvSpPr>
          <p:nvPr/>
        </p:nvSpPr>
        <p:spPr>
          <a:xfrm>
            <a:off x="5183560" y="0"/>
            <a:ext cx="3960440" cy="5616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Первым Президентом Республики 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декабре 1991 г. стал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Михаил Ефимович Николаев. </a:t>
            </a:r>
            <a:b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9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8E80DBE-5F4E-4DFC-9018-5781851E75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08" y="224643"/>
            <a:ext cx="8856984" cy="640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50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ll/>
      </p:transition>
    </mc:Choice>
    <mc:Fallback xmlns="">
      <p:transition spd="slow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24BED0F-0532-49A9-97CF-B611B73DA0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562" y="0"/>
            <a:ext cx="684487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00869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F19977-1784-4380-9E35-178D694B7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ea typeface="Segoe UI Historic" panose="020B0502040204020203" pitchFamily="34" charset="0"/>
                <a:cs typeface="Segoe UI Historic" panose="020B0502040204020203" pitchFamily="34" charset="0"/>
              </a:rPr>
              <a:t>угадайте район Якутии по его гербу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3B0CD5A-618F-45C9-93C8-E208E9CD3F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1340768"/>
            <a:ext cx="4166597" cy="4739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68858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7DD344A-81B3-4F53-9812-9310A3C18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2479" y="0"/>
            <a:ext cx="517904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4599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6EFD81E-461A-4BAB-9CC7-1959562604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7457" y="0"/>
            <a:ext cx="52490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950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565FD0-1755-4238-9E82-04C342DC6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1157" y="0"/>
            <a:ext cx="49616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281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8E5AE79-E571-40CC-A567-B2F95002AB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280" y="0"/>
            <a:ext cx="51574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83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44BEA2F-0145-4BA7-A56C-0435108A1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4170" y="0"/>
            <a:ext cx="51556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8530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429</TotalTime>
  <Words>261</Words>
  <Application>Microsoft Office PowerPoint</Application>
  <PresentationFormat>Экран (4:3)</PresentationFormat>
  <Paragraphs>19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Golos Text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угадайте район Якутии по его гербу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27 сентября - День государственности Республики Саха (Якутия)</dc:title>
  <dc:creator>Niya</dc:creator>
  <cp:lastModifiedBy>Дима</cp:lastModifiedBy>
  <cp:revision>106</cp:revision>
  <dcterms:created xsi:type="dcterms:W3CDTF">2012-12-07T08:04:24Z</dcterms:created>
  <dcterms:modified xsi:type="dcterms:W3CDTF">2025-09-24T10:59:39Z</dcterms:modified>
</cp:coreProperties>
</file>