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364" r:id="rId5"/>
    <p:sldId id="366" r:id="rId6"/>
    <p:sldId id="365" r:id="rId7"/>
    <p:sldId id="368" r:id="rId8"/>
    <p:sldId id="370" r:id="rId9"/>
    <p:sldId id="369" r:id="rId10"/>
    <p:sldId id="371" r:id="rId11"/>
    <p:sldId id="372" r:id="rId12"/>
    <p:sldId id="373" r:id="rId13"/>
    <p:sldId id="374" r:id="rId14"/>
    <p:sldId id="375" r:id="rId15"/>
    <p:sldId id="376" r:id="rId16"/>
    <p:sldId id="377" r:id="rId17"/>
  </p:sldIdLst>
  <p:sldSz cx="9144000" cy="5143500" type="screen16x9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0" userDrawn="1">
          <p15:clr>
            <a:srgbClr val="A4A3A4"/>
          </p15:clr>
        </p15:guide>
        <p15:guide id="2" pos="1162" userDrawn="1">
          <p15:clr>
            <a:srgbClr val="A4A3A4"/>
          </p15:clr>
        </p15:guide>
        <p15:guide id="3" pos="28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EFEF"/>
    <a:srgbClr val="F9F5F5"/>
    <a:srgbClr val="FABEBB"/>
    <a:srgbClr val="D0BAB5"/>
    <a:srgbClr val="616A6D"/>
    <a:srgbClr val="DCB3B3"/>
    <a:srgbClr val="96788A"/>
    <a:srgbClr val="AA9366"/>
    <a:srgbClr val="FDFDF9"/>
    <a:srgbClr val="FDFE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5" autoAdjust="0"/>
    <p:restoredTop sz="95065" autoAdjust="0"/>
  </p:normalViewPr>
  <p:slideViewPr>
    <p:cSldViewPr snapToGrid="0" showGuides="1">
      <p:cViewPr varScale="1">
        <p:scale>
          <a:sx n="99" d="100"/>
          <a:sy n="99" d="100"/>
        </p:scale>
        <p:origin x="1046" y="77"/>
      </p:cViewPr>
      <p:guideLst>
        <p:guide orient="horz" pos="2000"/>
        <p:guide pos="1162"/>
        <p:guide pos="28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6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BAB9392A-C105-4710-8001-B3A67B0597E4}" type="datetimeFigureOut">
              <a:rPr lang="zh-CN" altLang="en-US" smtClean="0"/>
              <a:pPr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DFE52076-D047-429E-A09B-4DB35F59F1D9}" type="slidenum">
              <a:rPr lang="zh-CN" altLang="en-US" smtClean="0"/>
              <a:pPr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/>
            <a:fld id="{EE1567A1-7AD5-42DF-97CC-D5DA309A0336}" type="datetimeFigureOut">
              <a:rPr lang="zh-CN" altLang="en-US" smtClean="0"/>
              <a:pPr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/>
            <a:fld id="{583CA0C9-23AA-4729-8F4B-1E84998652C5}" type="slidenum">
              <a:rPr lang="zh-CN" altLang="en-US" smtClean="0"/>
              <a:pPr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5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6.png" /><Relationship Id="rId6" Type="http://schemas.openxmlformats.org/officeDocument/2006/relationships/image" Target="../media/image2.png" /><Relationship Id="rId7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7" r="20022" b="87625"/>
          <a:stretch>
            <a:fillRect/>
          </a:stretch>
        </p:blipFill>
        <p:spPr>
          <a:xfrm>
            <a:off x="297977" y="0"/>
            <a:ext cx="7775325" cy="9144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257629" y="203200"/>
            <a:ext cx="8628743" cy="4738913"/>
          </a:xfrm>
          <a:prstGeom prst="rect">
            <a:avLst/>
          </a:prstGeom>
          <a:noFill/>
          <a:ln w="19050">
            <a:solidFill>
              <a:srgbClr val="A17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1972" y="297543"/>
            <a:ext cx="8440057" cy="4551021"/>
          </a:xfrm>
          <a:prstGeom prst="rect">
            <a:avLst/>
          </a:prstGeom>
          <a:noFill/>
          <a:ln w="9525">
            <a:solidFill>
              <a:srgbClr val="A17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9" r="80392"/>
          <a:stretch>
            <a:fillRect/>
          </a:stretch>
        </p:blipFill>
        <p:spPr>
          <a:xfrm flipH="1" flipV="1">
            <a:off x="7073153" y="0"/>
            <a:ext cx="2070847" cy="188188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9" t="85708"/>
          <a:stretch>
            <a:fillRect/>
          </a:stretch>
        </p:blipFill>
        <p:spPr>
          <a:xfrm>
            <a:off x="283864" y="4229100"/>
            <a:ext cx="7382105" cy="914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627" b="70608"/>
          <a:stretch>
            <a:fillRect/>
          </a:stretch>
        </p:blipFill>
        <p:spPr>
          <a:xfrm>
            <a:off x="0" y="-2"/>
            <a:ext cx="2008094" cy="18277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627" b="70608"/>
          <a:stretch>
            <a:fillRect/>
          </a:stretch>
        </p:blipFill>
        <p:spPr>
          <a:xfrm flipH="1" flipV="1">
            <a:off x="6974541" y="3168903"/>
            <a:ext cx="2169458" cy="19745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9" r="80392"/>
          <a:stretch>
            <a:fillRect/>
          </a:stretch>
        </p:blipFill>
        <p:spPr>
          <a:xfrm>
            <a:off x="0" y="3774859"/>
            <a:ext cx="1506071" cy="1368642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7" r="20022" b="87625"/>
          <a:stretch>
            <a:fillRect/>
          </a:stretch>
        </p:blipFill>
        <p:spPr>
          <a:xfrm>
            <a:off x="914400" y="-2"/>
            <a:ext cx="7308783" cy="859533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257629" y="203200"/>
            <a:ext cx="8628743" cy="4738913"/>
          </a:xfrm>
          <a:prstGeom prst="rect">
            <a:avLst/>
          </a:prstGeom>
          <a:noFill/>
          <a:ln w="19050">
            <a:solidFill>
              <a:srgbClr val="A17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1972" y="297543"/>
            <a:ext cx="8440057" cy="4551021"/>
          </a:xfrm>
          <a:prstGeom prst="rect">
            <a:avLst/>
          </a:prstGeom>
          <a:noFill/>
          <a:ln w="9525">
            <a:solidFill>
              <a:srgbClr val="A17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9" r="80392"/>
          <a:stretch>
            <a:fillRect/>
          </a:stretch>
        </p:blipFill>
        <p:spPr>
          <a:xfrm flipH="1" flipV="1">
            <a:off x="7914176" y="0"/>
            <a:ext cx="1229822" cy="11176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9" t="85708"/>
          <a:stretch>
            <a:fillRect/>
          </a:stretch>
        </p:blipFill>
        <p:spPr>
          <a:xfrm>
            <a:off x="283864" y="4229100"/>
            <a:ext cx="7382105" cy="914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627" b="70608"/>
          <a:stretch>
            <a:fillRect/>
          </a:stretch>
        </p:blipFill>
        <p:spPr>
          <a:xfrm>
            <a:off x="0" y="-1"/>
            <a:ext cx="1516806" cy="138056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627" b="70608"/>
          <a:stretch>
            <a:fillRect/>
          </a:stretch>
        </p:blipFill>
        <p:spPr>
          <a:xfrm flipH="1" flipV="1">
            <a:off x="7403121" y="3558987"/>
            <a:ext cx="1740878" cy="15845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9" r="80392"/>
          <a:stretch>
            <a:fillRect/>
          </a:stretch>
        </p:blipFill>
        <p:spPr>
          <a:xfrm>
            <a:off x="1" y="3944471"/>
            <a:ext cx="1319428" cy="1199030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7F6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pPr/>
            <a:fld id="{1B32FD01-6AD2-47DB-A639-46771605062F}" type="datetimeFigureOut">
              <a:rPr lang="zh-CN" altLang="en-US" smtClean="0"/>
              <a:pPr/>
              <a:t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pPr/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pPr/>
            <a:fld id="{F22ABEB3-3FA0-4F7C-8D69-FBAD2A60C7FD}" type="slidenum">
              <a:rPr lang="zh-CN" altLang="en-US" smtClean="0"/>
              <a:pPr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框 12"/>
          <p:cNvSpPr txBox="1"/>
          <p:nvPr/>
        </p:nvSpPr>
        <p:spPr>
          <a:xfrm>
            <a:off x="584835" y="1364615"/>
            <a:ext cx="8121650" cy="155956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/>
          </a:lstStyle>
          <a:p>
            <a:pPr algn="ctr"/>
            <a:r>
              <a:rPr lang="ru-RU" altLang="zh-CN" sz="3200">
                <a:solidFill>
                  <a:srgbClr val="96788A"/>
                </a:solidFill>
                <a:latin typeface="Arial Black" panose="020b0a04020102020204" charset="0"/>
                <a:ea typeface="+mj-ea"/>
                <a:cs typeface="Arial Black" panose="020b0a04020102020204" charset="0"/>
              </a:rPr>
              <a:t>Роль театрализованной </a:t>
            </a:r>
            <a:endParaRPr lang="ru-RU" altLang="zh-CN" sz="3200">
              <a:solidFill>
                <a:srgbClr val="96788A"/>
              </a:solidFill>
              <a:latin typeface="Arial Black" panose="020b0a04020102020204" charset="0"/>
              <a:ea typeface="+mj-ea"/>
              <a:cs typeface="Arial Black" panose="020b0a04020102020204" charset="0"/>
            </a:endParaRPr>
          </a:p>
          <a:p>
            <a:pPr algn="ctr"/>
            <a:r>
              <a:rPr lang="ru-RU" altLang="zh-CN" sz="3200">
                <a:solidFill>
                  <a:srgbClr val="96788A"/>
                </a:solidFill>
                <a:latin typeface="Arial Black" panose="020b0a04020102020204" charset="0"/>
                <a:ea typeface="+mj-ea"/>
                <a:cs typeface="Arial Black" panose="020b0a04020102020204" charset="0"/>
              </a:rPr>
              <a:t>деятельности в экологическом</a:t>
            </a:r>
            <a:endParaRPr lang="ru-RU" altLang="zh-CN" sz="3200">
              <a:solidFill>
                <a:srgbClr val="96788A"/>
              </a:solidFill>
              <a:latin typeface="Arial Black" panose="020b0a04020102020204" charset="0"/>
              <a:ea typeface="+mj-ea"/>
              <a:cs typeface="Arial Black" panose="020b0a04020102020204" charset="0"/>
            </a:endParaRPr>
          </a:p>
          <a:p>
            <a:pPr algn="ctr"/>
            <a:r>
              <a:rPr lang="ru-RU" altLang="zh-CN" sz="3200">
                <a:solidFill>
                  <a:srgbClr val="96788A"/>
                </a:solidFill>
                <a:latin typeface="Arial Black" panose="020b0a04020102020204" charset="0"/>
                <a:ea typeface="+mj-ea"/>
                <a:cs typeface="Arial Black" panose="020b0a04020102020204" charset="0"/>
              </a:rPr>
              <a:t> воспитании дошкольников</a:t>
            </a:r>
            <a:endParaRPr lang="ru-RU" altLang="zh-CN" sz="3200">
              <a:solidFill>
                <a:srgbClr val="96788A"/>
              </a:solidFill>
              <a:latin typeface="Arial Black" panose="020b0a04020102020204" charset="0"/>
              <a:ea typeface="+mj-ea"/>
              <a:cs typeface="Arial Black" panose="020b0a0402010202020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29285" y="2924597"/>
            <a:ext cx="6432749" cy="50673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ctr" defTabSz="914400">
              <a:lnSpc>
                <a:spcPct val="150000"/>
              </a:lnSpc>
              <a:defRPr/>
            </a:pPr>
            <a:r>
              <a:rPr lang="ru-RU" altLang="en-US" kern="0">
                <a:solidFill>
                  <a:schemeClr val="tx1">
                    <a:lumMod val="50000"/>
                    <a:lumOff val="50000"/>
                  </a:schemeClr>
                </a:solidFill>
              </a:rPr>
              <a:t>Подготовила Кубащенко Н.В</a:t>
            </a:r>
            <a:r>
              <a:rPr lang="en-US" altLang="ru-RU" kern="0">
                <a:solidFill>
                  <a:schemeClr val="tx1">
                    <a:lumMod val="50000"/>
                    <a:lumOff val="50000"/>
                  </a:schemeClr>
                </a:solidFill>
              </a:rPr>
              <a:t>.,</a:t>
            </a:r>
            <a:r>
              <a:rPr lang="ru-RU" altLang="ru-RU" kern="0">
                <a:solidFill>
                  <a:schemeClr val="tx1">
                    <a:lumMod val="50000"/>
                    <a:lumOff val="50000"/>
                  </a:schemeClr>
                </a:solidFill>
              </a:rPr>
              <a:t> Бескова Л.С.</a:t>
            </a:r>
            <a:endParaRPr lang="ru-RU" altLang="ru-RU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579755" y="460375"/>
            <a:ext cx="81597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Участие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детей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подготовке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проведении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театрализованного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представления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—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важная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часть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педагогического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процесса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помогает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им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развивать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творческие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способности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учиться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работать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команде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решать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конфликты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мирным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путём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понимать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важность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сохранения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природы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1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Выбор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темы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старались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предложить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несколько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выбор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детям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театрализованного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представления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которая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будет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связана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природой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выбирали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историю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,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сюжет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или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идею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из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нескольких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предложенных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нами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которую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воплощали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сцене</a:t>
            </a:r>
            <a:r>
              <a:rPr lang="en-US" altLang="ru-RU" sz="1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1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240" y="1844040"/>
            <a:ext cx="5104765" cy="287147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1219835" y="679450"/>
            <a:ext cx="363410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Подготовка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костюмов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реквизитов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активно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помогают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костюмов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реквизитов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из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природных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материалов</a:t>
            </a:r>
            <a:r>
              <a:rPr lang="ru-RU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бумаги и картона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собирают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листья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ветки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шишки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другие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материалы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которые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использовались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представлении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декорации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или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их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части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помогали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их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создавать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рисовали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клеяли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раскрашивали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380" y="374015"/>
            <a:ext cx="2471420" cy="439547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1143000" y="460375"/>
            <a:ext cx="70631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Репетиции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группы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№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1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активно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участвуют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репетициях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чтобы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подготовиться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представлению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учат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свои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запоминая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движения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мимику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также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работают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над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синхронностью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действий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430" y="1473835"/>
            <a:ext cx="4295775" cy="322199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1143000" y="460375"/>
            <a:ext cx="706310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Таким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образом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театрализованная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деятельность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является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эффективным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средством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экологического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воспитания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дошкольников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Она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позволяет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детям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только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развить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свои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творческие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способности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научиться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понимать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беречь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природу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485" y="1667510"/>
            <a:ext cx="4003675" cy="300355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rcRect t="18144"/>
          <a:stretch>
            <a:fillRect/>
          </a:stretch>
        </p:blipFill>
        <p:spPr>
          <a:xfrm>
            <a:off x="5855970" y="1684020"/>
            <a:ext cx="2052320" cy="298704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1311275" y="2075815"/>
            <a:ext cx="65220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  <a:endParaRPr lang="ru-RU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Текстовое поле 6"/>
          <p:cNvSpPr txBox="1"/>
          <p:nvPr/>
        </p:nvSpPr>
        <p:spPr>
          <a:xfrm>
            <a:off x="1003300" y="725170"/>
            <a:ext cx="4232910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Театрализованные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игры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помогают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детям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лучше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понять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экологические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проблемы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осознать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важность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бережного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отношения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позволяют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детям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увидеть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мир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глазами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других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живых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существ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способствует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развитию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эмпатии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сочувствия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особенно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важно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контексте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экологического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воспитания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помогает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детям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понять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живые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существа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имеют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право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жизнь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должны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быть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защищены</a:t>
            </a:r>
            <a:r>
              <a:rPr lang="en-US" altLang="ru-RU" sz="19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19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690" y="251460"/>
            <a:ext cx="2609215" cy="464058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Текстовое поле 6"/>
          <p:cNvSpPr txBox="1"/>
          <p:nvPr/>
        </p:nvSpPr>
        <p:spPr>
          <a:xfrm>
            <a:off x="944880" y="711835"/>
            <a:ext cx="719391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2800" i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Выбор</a:t>
            </a:r>
            <a:r>
              <a:rPr lang="en-US" altLang="ru-RU" sz="2800" i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 i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темы</a:t>
            </a:r>
            <a:r>
              <a:rPr lang="en-US" altLang="ru-RU" sz="2800" i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Тема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театрализованного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представления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должна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быть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связана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экологией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может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быть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история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животных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растениях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или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природных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явлениях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Вот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несколько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театрализованной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деятельности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экологическом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воспитании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которые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разыгрывали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детьми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своей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группе</a:t>
            </a:r>
            <a:r>
              <a:rPr lang="en-US" altLang="ru-RU" sz="2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en-US" altLang="ru-RU" sz="2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35" y="1403985"/>
            <a:ext cx="4435475" cy="332613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5" name="Текстовое поле 4"/>
          <p:cNvSpPr txBox="1"/>
          <p:nvPr/>
        </p:nvSpPr>
        <p:spPr>
          <a:xfrm>
            <a:off x="1203960" y="559435"/>
            <a:ext cx="6812280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/>
          </a:lstStyle>
          <a:p>
            <a:pPr algn="ctr"/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«Пожар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лесу»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-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сказка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необходимости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соблюдения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правил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экологической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безопасности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нахождении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лесу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891540" y="544195"/>
            <a:ext cx="7430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«Лесная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сказка»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-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мультфильм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важности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сортировки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отходов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155" y="1192530"/>
            <a:ext cx="2669540" cy="339153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75" y="1191895"/>
            <a:ext cx="3072765" cy="339217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891540" y="544195"/>
            <a:ext cx="74301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«Приключения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Саши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Евы»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-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поучительная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история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вреде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мусора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окружающей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среды</a:t>
            </a:r>
            <a:r>
              <a:rPr lang="en-US" altLang="ru-RU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10" y="1457325"/>
            <a:ext cx="3846195" cy="287147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610" y="1457325"/>
            <a:ext cx="3787140" cy="287210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4126230" y="788035"/>
            <a:ext cx="3901440" cy="370522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/>
          </a:lstStyle>
          <a:p>
            <a:pPr algn="ctr"/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Подбор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реквизитов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декора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театрализованной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деятельности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контексте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экологического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воспитания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дошкольников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старались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использовать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различные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материалы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Листья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яркие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листья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разных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размеров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могут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быть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прикреплены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костюмам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помощью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липучек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20" y="414655"/>
            <a:ext cx="2425700" cy="431355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790" y="1336675"/>
            <a:ext cx="2588260" cy="345186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565" y="1336675"/>
            <a:ext cx="2597150" cy="346329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Текстовое поле 5"/>
          <p:cNvSpPr txBox="1"/>
          <p:nvPr/>
        </p:nvSpPr>
        <p:spPr>
          <a:xfrm>
            <a:off x="709295" y="414655"/>
            <a:ext cx="78555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Реквизит: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Камни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ракушки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Соберали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просили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родителей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принести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камни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ракушки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разных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размеров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которые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элементы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декора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Текстовое поле 5"/>
          <p:cNvSpPr txBox="1"/>
          <p:nvPr/>
        </p:nvSpPr>
        <p:spPr>
          <a:xfrm>
            <a:off x="1120140" y="483235"/>
            <a:ext cx="6950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Бумага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картон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Использовали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цветную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бумагу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картон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создания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ярких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красочных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элементов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костюмов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декораций</a:t>
            </a:r>
            <a:r>
              <a:rPr lang="en-US" altLang="ru-RU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en-US" altLang="ru-RU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970" y="1207135"/>
            <a:ext cx="6067425" cy="341376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1清新课件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6788A"/>
      </a:accent1>
      <a:accent2>
        <a:srgbClr val="DCB3B3"/>
      </a:accent2>
      <a:accent3>
        <a:srgbClr val="616A6D"/>
      </a:accent3>
      <a:accent4>
        <a:srgbClr val="D0BAB5"/>
      </a:accent4>
      <a:accent5>
        <a:srgbClr val="FABEBB"/>
      </a:accent5>
      <a:accent6>
        <a:srgbClr val="70AD47"/>
      </a:accent6>
      <a:hlink>
        <a:srgbClr val="000000"/>
      </a:hlink>
      <a:folHlink>
        <a:srgbClr val="954F72"/>
      </a:folHlink>
    </a:clrScheme>
    <a:fontScheme name="方正清刻本悦宋简体">
      <a:majorFont>
        <a:latin typeface="Arial"/>
        <a:ea typeface="Arial"/>
        <a:cs typeface="Arial"/>
      </a:majorFont>
      <a:minorFont>
        <a:latin typeface="Calibri Light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Arial"/>
        <a:font script="Hebr" typeface="Arial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游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Arial"/>
        <a:font script="Hebr" typeface="Arial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游ゴシック"/>
        <a:font script="Hang" typeface="맑은 고딕"/>
        <a:font script="Hans" typeface="Ari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On-screen Show (16:9)</PresentationFormat>
  <Paragraphs>20</Paragraphs>
  <Slides>14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20">
      <vt:lpstr>Arial</vt:lpstr>
      <vt:lpstr>Calibri Light</vt:lpstr>
      <vt:lpstr>等线 Light</vt:lpstr>
      <vt:lpstr>Calibri</vt:lpstr>
      <vt:lpstr>Arial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熊猫 哒哒</dc:creator>
  <cp:lastModifiedBy>Мария</cp:lastModifiedBy>
  <cp:revision>333</cp:revision>
  <dcterms:created xsi:type="dcterms:W3CDTF">2018-06-01T01:11:00Z</dcterms:created>
  <dcterms:modified xsi:type="dcterms:W3CDTF">2025-08-28T19:21:44Z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1DA5CFA3546A41B09D9D9CF535E03CF6_11</vt:lpwstr>
  </property>
  <property fmtid="{D5CDD505-2E9C-101B-9397-08002B2CF9AE}" pid="3" name="KSOProductBuildVer">
    <vt:lpwstr>1049-12.2.0.21931</vt:lpwstr>
  </property>
</Properties>
</file>