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70" r:id="rId5"/>
    <p:sldId id="260" r:id="rId6"/>
    <p:sldId id="266" r:id="rId7"/>
    <p:sldId id="272" r:id="rId8"/>
    <p:sldId id="269" r:id="rId9"/>
    <p:sldId id="267" r:id="rId10"/>
    <p:sldId id="273" r:id="rId11"/>
    <p:sldId id="274" r:id="rId12"/>
    <p:sldId id="275" r:id="rId13"/>
    <p:sldId id="276" r:id="rId14"/>
    <p:sldId id="27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35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5FAD1-AF16-4B29-9218-6A00D584BB11}" type="datetimeFigureOut">
              <a:rPr lang="ru-RU" smtClean="0"/>
              <a:pPr/>
              <a:t>12.03.2018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86F4F-1ABB-436E-90F5-A913286F6B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121444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Ирина\Pictures\img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14282" y="5286412"/>
            <a:ext cx="835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Моя семья, что может быть дороже</a:t>
            </a:r>
            <a:endParaRPr lang="ru-RU" sz="3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5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флаг и герб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731770"/>
          </a:xfrm>
          <a:prstGeom prst="rect">
            <a:avLst/>
          </a:prstGeom>
        </p:spPr>
      </p:pic>
      <p:pic>
        <p:nvPicPr>
          <p:cNvPr id="7" name="Рисунок 6" descr="dlyavasroditeli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2214554"/>
            <a:ext cx="8215370" cy="4430854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Содержимое 3" descr="bv1008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714348" y="785794"/>
            <a:ext cx="5857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 такое семья?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5786" y="2285992"/>
            <a:ext cx="74295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3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– это неотъемлемая часть общества, которая способствует формированию гармоничной личности.</a:t>
            </a:r>
          </a:p>
          <a:p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Без неё человек становится одиноким, оторванным от общества. Каждому хочется, чтобы дома его ждали близкие и любимые люди, поддерживали и давали чувство опоры.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9033" y="365194"/>
            <a:ext cx="2400998" cy="2317120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bv1008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1-1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428736"/>
            <a:ext cx="4143404" cy="50720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8715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 возникла семья: экскурс в историю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7637" y="1196752"/>
            <a:ext cx="478634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заре эволюции люди жили общинами или одиночками. Первые союзы стали зарождаться, когда древние женщины перестали выбирать альфа-самцов и переключили внимание на мужчин-добытчиков, которые были более верными.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Смена приоритетов произошла по практическим соображениям – надежный мужчина мог обеспечивать питанием женщину и детей на протяжении всей жизни. С ним было спокойнее и теплее.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Пока альфа-самцы дрались за женщин, добытчики носили своим избранницам мясо, шкуры и устраивали жилище. Поэтому представительницы слабого пола быстро сообразили, с кем жить выгоднее. </a:t>
            </a:r>
          </a:p>
          <a:p>
            <a:endParaRPr lang="ru-RU" sz="2000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bv1008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274638"/>
            <a:ext cx="8858312" cy="6286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85720" y="285728"/>
            <a:ext cx="8715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Притча о появлении слова "семья"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5513279.jpg"/>
          <p:cNvPicPr>
            <a:picLocks noChangeAspect="1"/>
          </p:cNvPicPr>
          <p:nvPr/>
        </p:nvPicPr>
        <p:blipFill>
          <a:blip r:embed="rId3"/>
          <a:srcRect r="18868"/>
          <a:stretch>
            <a:fillRect/>
          </a:stretch>
        </p:blipFill>
        <p:spPr>
          <a:xfrm>
            <a:off x="285720" y="1214422"/>
            <a:ext cx="4214842" cy="495777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14877" y="1214422"/>
            <a:ext cx="421484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 появилось слово «семья»?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Когда-то о нем не слыхала земля...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Но Еве сказал перед свадьбой Адам: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Сейчас я тебе семь вопросов задам.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Кто деток родит мне, богиня моя?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 Ева тихонько ответила: - Я.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Кто их воспитает, царица моя?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 Ева покорно ответила: - Я. 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Кто пищу сготовит, о радость моя?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 Ева все так же ответила: - Я.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Кто платье сошьет, постирает белье, Меня приласкает, украсит жилье? 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Ответь на вопросы, подруга моя!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Я... Я... - тихо молвила Ева,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Я... Я...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Сказала она знаменитых семь «Я».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Вот так на земле появилась семья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5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3002" y="0"/>
            <a:ext cx="2400998" cy="23171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5786" y="642918"/>
            <a:ext cx="5881675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Родительские установки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385468"/>
            <a:ext cx="2136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Горе ты мое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85769" y="1864408"/>
            <a:ext cx="54069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Счастье ты мое, радость ты моя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1197" y="2596196"/>
            <a:ext cx="3676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Плакса-вакса, нытик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02455" y="2636175"/>
            <a:ext cx="360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Поплачь, будет легче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1508" y="3174912"/>
            <a:ext cx="3891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 все готов раздать…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8920" y="3685069"/>
            <a:ext cx="5743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Молодец, что делишься с другими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0564" y="4319281"/>
            <a:ext cx="4307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Ничего не умеешь делать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35593" y="4853910"/>
            <a:ext cx="7496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 еще, у тебя обязательно получится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4766" y="5421570"/>
            <a:ext cx="3025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Неряха, грязнуля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32097" y="5923168"/>
            <a:ext cx="52105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приятно на тебя смотреть,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когда ты чистый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176504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5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3002" y="0"/>
            <a:ext cx="2400998" cy="23171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5786" y="642918"/>
            <a:ext cx="5881675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Родительские установки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404" y="1366812"/>
            <a:ext cx="5861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 обижаешь маму, я уеду от тебя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4940" y="1874633"/>
            <a:ext cx="8019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никогда тебя не оставлю, ты самый любимый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3815" y="2632871"/>
            <a:ext cx="53111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Уйди с глаз моих, встань в угол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73683" y="3185685"/>
            <a:ext cx="7642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Иди ко мне, давай во всем разберемся вместе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9574" y="3871691"/>
            <a:ext cx="4373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бы ты без меня делал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95460" y="4424505"/>
            <a:ext cx="4544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бы мы без тебя делали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404" y="4986666"/>
            <a:ext cx="62125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Ничего не бойся, никому не уступай, 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всем давай сдачу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99641" y="5984888"/>
            <a:ext cx="5817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Держи себя в руках, уважай людей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8243543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78" y="27776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" name="Группа 2"/>
          <p:cNvGrpSpPr/>
          <p:nvPr/>
        </p:nvGrpSpPr>
        <p:grpSpPr>
          <a:xfrm>
            <a:off x="3608255" y="3267323"/>
            <a:ext cx="1688912" cy="1468044"/>
            <a:chOff x="3255598" y="2122254"/>
            <a:chExt cx="1688912" cy="1468044"/>
          </a:xfrm>
        </p:grpSpPr>
        <p:sp>
          <p:nvSpPr>
            <p:cNvPr id="4" name="Овал 3"/>
            <p:cNvSpPr/>
            <p:nvPr/>
          </p:nvSpPr>
          <p:spPr>
            <a:xfrm>
              <a:off x="3255598" y="2122254"/>
              <a:ext cx="1688912" cy="1468044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Овал 4"/>
            <p:cNvSpPr/>
            <p:nvPr/>
          </p:nvSpPr>
          <p:spPr>
            <a:xfrm>
              <a:off x="3502933" y="2337244"/>
              <a:ext cx="1194242" cy="10380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i="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Семья</a:t>
              </a:r>
              <a:endParaRPr lang="ru-RU" sz="2200" b="1" i="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4196374" y="2746329"/>
            <a:ext cx="538982" cy="366553"/>
            <a:chOff x="3830564" y="1603545"/>
            <a:chExt cx="538982" cy="366553"/>
          </a:xfrm>
        </p:grpSpPr>
        <p:sp>
          <p:nvSpPr>
            <p:cNvPr id="7" name="Стрелка вправо 6"/>
            <p:cNvSpPr/>
            <p:nvPr/>
          </p:nvSpPr>
          <p:spPr>
            <a:xfrm rot="16200000">
              <a:off x="3916778" y="1517331"/>
              <a:ext cx="366553" cy="53898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трелка вправо 4"/>
            <p:cNvSpPr/>
            <p:nvPr/>
          </p:nvSpPr>
          <p:spPr>
            <a:xfrm rot="16200000">
              <a:off x="3971761" y="1680110"/>
              <a:ext cx="256587" cy="3233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300" kern="1200" dirty="0"/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3457004" y="1149874"/>
            <a:ext cx="2134676" cy="1426718"/>
            <a:chOff x="3038717" y="-2147455"/>
            <a:chExt cx="2122671" cy="1426718"/>
          </a:xfrm>
        </p:grpSpPr>
        <p:sp>
          <p:nvSpPr>
            <p:cNvPr id="10" name="Овал 9"/>
            <p:cNvSpPr/>
            <p:nvPr/>
          </p:nvSpPr>
          <p:spPr>
            <a:xfrm>
              <a:off x="3038717" y="-2147455"/>
              <a:ext cx="2122671" cy="1426718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Овал 4"/>
            <p:cNvSpPr/>
            <p:nvPr/>
          </p:nvSpPr>
          <p:spPr>
            <a:xfrm>
              <a:off x="3349574" y="-1882001"/>
              <a:ext cx="1500955" cy="10088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i="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Любовь</a:t>
              </a:r>
              <a:endParaRPr lang="ru-RU" sz="2200" b="1" i="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210418" y="3050930"/>
            <a:ext cx="437450" cy="538982"/>
            <a:chOff x="4838823" y="2039275"/>
            <a:chExt cx="223336" cy="538982"/>
          </a:xfrm>
        </p:grpSpPr>
        <p:sp>
          <p:nvSpPr>
            <p:cNvPr id="13" name="Стрелка вправо 12"/>
            <p:cNvSpPr/>
            <p:nvPr/>
          </p:nvSpPr>
          <p:spPr>
            <a:xfrm rot="19633598">
              <a:off x="4838823" y="2039275"/>
              <a:ext cx="223336" cy="53898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1655646"/>
                <a:satOff val="6635"/>
                <a:lumOff val="1438"/>
                <a:alphaOff val="0"/>
              </a:schemeClr>
            </a:fillRef>
            <a:effectRef idx="1">
              <a:schemeClr val="accent5">
                <a:hueOff val="-1655646"/>
                <a:satOff val="6635"/>
                <a:lumOff val="143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Стрелка вправо 4"/>
            <p:cNvSpPr/>
            <p:nvPr/>
          </p:nvSpPr>
          <p:spPr>
            <a:xfrm rot="19633598">
              <a:off x="4844156" y="2165205"/>
              <a:ext cx="156335" cy="3233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300" kern="1200" dirty="0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5652809" y="2037190"/>
            <a:ext cx="1998961" cy="1426718"/>
            <a:chOff x="4875642" y="1144421"/>
            <a:chExt cx="1998961" cy="1426718"/>
          </a:xfrm>
        </p:grpSpPr>
        <p:sp>
          <p:nvSpPr>
            <p:cNvPr id="16" name="Овал 15"/>
            <p:cNvSpPr/>
            <p:nvPr/>
          </p:nvSpPr>
          <p:spPr>
            <a:xfrm>
              <a:off x="4875642" y="1144421"/>
              <a:ext cx="1998961" cy="1426718"/>
            </a:xfrm>
            <a:prstGeom prst="ellipse">
              <a:avLst/>
            </a:prstGeom>
            <a:solidFill>
              <a:srgbClr val="FF000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-1655646"/>
                <a:satOff val="6635"/>
                <a:lumOff val="143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Овал 4"/>
            <p:cNvSpPr/>
            <p:nvPr/>
          </p:nvSpPr>
          <p:spPr>
            <a:xfrm>
              <a:off x="5168384" y="1209068"/>
              <a:ext cx="1413479" cy="10088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i="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Уважение</a:t>
              </a:r>
              <a:endParaRPr lang="ru-RU" sz="2200" b="1" i="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5376348" y="3823041"/>
            <a:ext cx="490858" cy="538982"/>
            <a:chOff x="4985068" y="2751253"/>
            <a:chExt cx="140962" cy="538982"/>
          </a:xfrm>
        </p:grpSpPr>
        <p:sp>
          <p:nvSpPr>
            <p:cNvPr id="19" name="Стрелка вправо 18"/>
            <p:cNvSpPr/>
            <p:nvPr/>
          </p:nvSpPr>
          <p:spPr>
            <a:xfrm rot="585993">
              <a:off x="4985068" y="2751253"/>
              <a:ext cx="140962" cy="53898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311292"/>
                <a:satOff val="13270"/>
                <a:lumOff val="2876"/>
                <a:alphaOff val="0"/>
              </a:schemeClr>
            </a:fillRef>
            <a:effectRef idx="1">
              <a:schemeClr val="accent5">
                <a:hueOff val="-3311292"/>
                <a:satOff val="13270"/>
                <a:lumOff val="28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Стрелка вправо 4"/>
            <p:cNvSpPr/>
            <p:nvPr/>
          </p:nvSpPr>
          <p:spPr>
            <a:xfrm rot="585993">
              <a:off x="4985374" y="2855462"/>
              <a:ext cx="98673" cy="3233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300" kern="1200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951809" y="3634043"/>
            <a:ext cx="2030149" cy="1426718"/>
            <a:chOff x="5161394" y="2500327"/>
            <a:chExt cx="2030149" cy="1426718"/>
          </a:xfrm>
        </p:grpSpPr>
        <p:sp>
          <p:nvSpPr>
            <p:cNvPr id="22" name="Овал 21"/>
            <p:cNvSpPr/>
            <p:nvPr/>
          </p:nvSpPr>
          <p:spPr>
            <a:xfrm>
              <a:off x="5161394" y="2500327"/>
              <a:ext cx="2030149" cy="1426718"/>
            </a:xfrm>
            <a:prstGeom prst="ellipse">
              <a:avLst/>
            </a:prstGeom>
            <a:solidFill>
              <a:srgbClr val="FFFF0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-3311292"/>
                <a:satOff val="13270"/>
                <a:lumOff val="28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Овал 4"/>
            <p:cNvSpPr/>
            <p:nvPr/>
          </p:nvSpPr>
          <p:spPr>
            <a:xfrm>
              <a:off x="5458702" y="2709265"/>
              <a:ext cx="1435533" cy="10088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i="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Терпение</a:t>
              </a:r>
              <a:endParaRPr lang="ru-RU" sz="2200" b="1" i="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4713405" y="4719538"/>
            <a:ext cx="538982" cy="355118"/>
            <a:chOff x="4409267" y="3597539"/>
            <a:chExt cx="538982" cy="355118"/>
          </a:xfrm>
        </p:grpSpPr>
        <p:sp>
          <p:nvSpPr>
            <p:cNvPr id="25" name="Стрелка вправо 24"/>
            <p:cNvSpPr/>
            <p:nvPr/>
          </p:nvSpPr>
          <p:spPr>
            <a:xfrm rot="3467757">
              <a:off x="4501199" y="3505607"/>
              <a:ext cx="355118" cy="53898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1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Стрелка вправо 4"/>
            <p:cNvSpPr/>
            <p:nvPr/>
          </p:nvSpPr>
          <p:spPr>
            <a:xfrm rot="3467757">
              <a:off x="4526078" y="3568330"/>
              <a:ext cx="248583" cy="3233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300" kern="1200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4625778" y="5079752"/>
            <a:ext cx="1931805" cy="1458704"/>
            <a:chOff x="4145287" y="4017855"/>
            <a:chExt cx="1931805" cy="1426718"/>
          </a:xfrm>
        </p:grpSpPr>
        <p:sp>
          <p:nvSpPr>
            <p:cNvPr id="28" name="Овал 27"/>
            <p:cNvSpPr/>
            <p:nvPr/>
          </p:nvSpPr>
          <p:spPr>
            <a:xfrm>
              <a:off x="4145287" y="4017855"/>
              <a:ext cx="1931805" cy="1426718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Овал 4"/>
            <p:cNvSpPr/>
            <p:nvPr/>
          </p:nvSpPr>
          <p:spPr>
            <a:xfrm>
              <a:off x="4587042" y="4209466"/>
              <a:ext cx="1365993" cy="10088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i="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Дружба</a:t>
              </a:r>
              <a:endParaRPr lang="ru-RU" sz="2200" b="1" i="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3570639" y="4689571"/>
            <a:ext cx="538982" cy="380027"/>
            <a:chOff x="3348086" y="3602811"/>
            <a:chExt cx="538982" cy="274898"/>
          </a:xfrm>
        </p:grpSpPr>
        <p:sp>
          <p:nvSpPr>
            <p:cNvPr id="31" name="Стрелка вправо 30"/>
            <p:cNvSpPr/>
            <p:nvPr/>
          </p:nvSpPr>
          <p:spPr>
            <a:xfrm rot="7117539">
              <a:off x="3480128" y="3470769"/>
              <a:ext cx="274898" cy="53898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6622584"/>
                <a:satOff val="26541"/>
                <a:lumOff val="5752"/>
                <a:alphaOff val="0"/>
              </a:schemeClr>
            </a:fillRef>
            <a:effectRef idx="1">
              <a:schemeClr val="accent5">
                <a:hueOff val="-6622584"/>
                <a:satOff val="26541"/>
                <a:lumOff val="575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Стрелка вправо 4"/>
            <p:cNvSpPr/>
            <p:nvPr/>
          </p:nvSpPr>
          <p:spPr>
            <a:xfrm rot="17917539">
              <a:off x="3541117" y="3542371"/>
              <a:ext cx="192429" cy="3233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300" kern="1200" dirty="0"/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2405755" y="5148867"/>
            <a:ext cx="1854528" cy="1444625"/>
            <a:chOff x="2089555" y="3929096"/>
            <a:chExt cx="2071210" cy="1426718"/>
          </a:xfrm>
        </p:grpSpPr>
        <p:sp>
          <p:nvSpPr>
            <p:cNvPr id="34" name="Овал 33"/>
            <p:cNvSpPr/>
            <p:nvPr/>
          </p:nvSpPr>
          <p:spPr>
            <a:xfrm>
              <a:off x="2089555" y="3929096"/>
              <a:ext cx="2071210" cy="1426718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-6622584"/>
                <a:satOff val="26541"/>
                <a:lumOff val="575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Овал 4"/>
            <p:cNvSpPr/>
            <p:nvPr/>
          </p:nvSpPr>
          <p:spPr>
            <a:xfrm>
              <a:off x="2392877" y="4138034"/>
              <a:ext cx="1464566" cy="10088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i="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Верность</a:t>
              </a:r>
              <a:endParaRPr lang="ru-RU" sz="2200" b="1" i="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3168353" y="3903567"/>
            <a:ext cx="390074" cy="538982"/>
            <a:chOff x="3018296" y="2720094"/>
            <a:chExt cx="175681" cy="538982"/>
          </a:xfrm>
        </p:grpSpPr>
        <p:sp>
          <p:nvSpPr>
            <p:cNvPr id="37" name="Стрелка вправо 36"/>
            <p:cNvSpPr/>
            <p:nvPr/>
          </p:nvSpPr>
          <p:spPr>
            <a:xfrm rot="10341648">
              <a:off x="3018296" y="2720094"/>
              <a:ext cx="175681" cy="53898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8278230"/>
                <a:satOff val="33176"/>
                <a:lumOff val="7190"/>
                <a:alphaOff val="0"/>
              </a:schemeClr>
            </a:fillRef>
            <a:effectRef idx="1">
              <a:schemeClr val="accent5">
                <a:hueOff val="-8278230"/>
                <a:satOff val="33176"/>
                <a:lumOff val="719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Стрелка вправо 4"/>
            <p:cNvSpPr/>
            <p:nvPr/>
          </p:nvSpPr>
          <p:spPr>
            <a:xfrm rot="21141648">
              <a:off x="3070766" y="2824387"/>
              <a:ext cx="122977" cy="3233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300" kern="1200" dirty="0"/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1032904" y="3680757"/>
            <a:ext cx="1971168" cy="1426718"/>
            <a:chOff x="982272" y="2428898"/>
            <a:chExt cx="1971168" cy="1426718"/>
          </a:xfrm>
        </p:grpSpPr>
        <p:sp>
          <p:nvSpPr>
            <p:cNvPr id="40" name="Овал 39"/>
            <p:cNvSpPr/>
            <p:nvPr/>
          </p:nvSpPr>
          <p:spPr>
            <a:xfrm>
              <a:off x="982272" y="2428898"/>
              <a:ext cx="1971168" cy="142671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-8278230"/>
                <a:satOff val="33176"/>
                <a:lumOff val="719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Овал 4"/>
            <p:cNvSpPr/>
            <p:nvPr/>
          </p:nvSpPr>
          <p:spPr>
            <a:xfrm>
              <a:off x="1270943" y="2637836"/>
              <a:ext cx="1393826" cy="10088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i="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Взаимопонимание</a:t>
              </a:r>
              <a:endParaRPr lang="ru-RU" sz="2200" b="1" i="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3268326" y="3117307"/>
            <a:ext cx="413219" cy="538982"/>
            <a:chOff x="3065537" y="2011180"/>
            <a:chExt cx="280301" cy="538982"/>
          </a:xfrm>
        </p:grpSpPr>
        <p:sp>
          <p:nvSpPr>
            <p:cNvPr id="43" name="Стрелка вправо 42"/>
            <p:cNvSpPr/>
            <p:nvPr/>
          </p:nvSpPr>
          <p:spPr>
            <a:xfrm rot="12765893">
              <a:off x="3065537" y="2011180"/>
              <a:ext cx="280301" cy="53898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1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Стрелка вправо 4"/>
            <p:cNvSpPr/>
            <p:nvPr/>
          </p:nvSpPr>
          <p:spPr>
            <a:xfrm rot="23565893">
              <a:off x="3142938" y="2141730"/>
              <a:ext cx="196211" cy="3233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300" kern="1200" dirty="0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1347771" y="1992753"/>
            <a:ext cx="2105094" cy="1546361"/>
            <a:chOff x="1160859" y="928690"/>
            <a:chExt cx="2105094" cy="1426718"/>
          </a:xfrm>
        </p:grpSpPr>
        <p:sp>
          <p:nvSpPr>
            <p:cNvPr id="47" name="Овал 46"/>
            <p:cNvSpPr/>
            <p:nvPr/>
          </p:nvSpPr>
          <p:spPr>
            <a:xfrm>
              <a:off x="1160859" y="928690"/>
              <a:ext cx="2105094" cy="1426718"/>
            </a:xfrm>
            <a:prstGeom prst="ellipse">
              <a:avLst/>
            </a:prstGeom>
            <a:solidFill>
              <a:srgbClr val="00B05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Овал 4"/>
            <p:cNvSpPr/>
            <p:nvPr/>
          </p:nvSpPr>
          <p:spPr>
            <a:xfrm>
              <a:off x="1469143" y="1137628"/>
              <a:ext cx="1488526" cy="10088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i="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Долг перед близкими</a:t>
              </a:r>
              <a:endParaRPr lang="ru-RU" sz="2200" b="1" i="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Прямоугольник 51"/>
          <p:cNvSpPr/>
          <p:nvPr/>
        </p:nvSpPr>
        <p:spPr>
          <a:xfrm>
            <a:off x="628064" y="268805"/>
            <a:ext cx="7616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Составляющие счастливой семьи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494018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4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81" y="-11323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57158" y="428604"/>
            <a:ext cx="600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Народная мудрость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3002" y="0"/>
            <a:ext cx="2400998" cy="23171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8714" y="154582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Вся семья вместе,…..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14760" y="1548463"/>
            <a:ext cx="344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 и душа на месте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6123" y="2218741"/>
            <a:ext cx="38684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любовь да совет….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9029" y="2218741"/>
            <a:ext cx="2536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 и горя нет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5426" y="2942531"/>
            <a:ext cx="3855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что и клад, коли….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19445" y="2923678"/>
            <a:ext cx="20356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семье лад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flipH="1">
            <a:off x="1187623" y="3496348"/>
            <a:ext cx="3568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гостях хорошо….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74759" y="3516727"/>
            <a:ext cx="2365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дома лучше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6531" y="4153345"/>
            <a:ext cx="4609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красна изба углами, а…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36511" y="4147918"/>
            <a:ext cx="299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расна пирогами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70461" y="4789963"/>
            <a:ext cx="3802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не в тягость, а…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39203" y="4789963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радость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67534" y="5376007"/>
            <a:ext cx="4793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Всякой матери свое дитя…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48180" y="5376007"/>
            <a:ext cx="1018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мило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8871" y="6009032"/>
            <a:ext cx="5226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свете все найдешь, кроме…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48180" y="5986193"/>
            <a:ext cx="2672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тца с матерью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368620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otchet_kartinka_na_saj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571612"/>
            <a:ext cx="6858048" cy="52863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472" y="642918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Тест «Какой вы родитель»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5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14282" y="928670"/>
            <a:ext cx="47565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Могу и всегда так поступаю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28992" y="1428736"/>
            <a:ext cx="1399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 балла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3042" y="2428868"/>
            <a:ext cx="5445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Могу, но не всегда так поступаю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72132" y="2928934"/>
            <a:ext cx="1399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 балла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2198" y="3929066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Не могу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15206" y="4429132"/>
            <a:ext cx="1220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 балл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Карандаш-учитель-696x5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2857472"/>
            <a:ext cx="4643470" cy="4000528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5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Карандаш-учитель-696x5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2857472"/>
            <a:ext cx="4643470" cy="40005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82" y="857232"/>
            <a:ext cx="3208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 30 до 39 баллов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43306" y="214290"/>
            <a:ext cx="535785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Ребенок – самая большая ценность в Вашей жизни. Вы стремитесь не только понять, но и узнать его, относитесь к нему с уважением, придерживаетесь прогрессивных методов воспитании и постоянной линии поведения. Другими словами, Вы действуйте правильно и можете надеяться на хороший результат.</a:t>
            </a:r>
          </a:p>
          <a:p>
            <a:endParaRPr lang="ru-RU" sz="3200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5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Карандаш-учитель-696x5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2643182"/>
            <a:ext cx="4643470" cy="40005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282" y="714356"/>
            <a:ext cx="3208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 16 до 30 баллов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868" y="214290"/>
            <a:ext cx="571504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Забота о ребенке для Вас вопрос первостепенной важности. Вы обладаете способностями воспитателя, но на практике не всегда применяете их последовательно и целенаправленно. Порой Вы чересчур строги, в других случаях излишне мягки; кроме того, Вы склонны к компромиссам, которые ослабевают воспитательный эффект. Следует задуматься над своим подходом в воспитании ребенка.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5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Карандаш-учитель-696x5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2857472"/>
            <a:ext cx="4643470" cy="40005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282" y="571480"/>
            <a:ext cx="2870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Менее 16 баллов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3274" y="142852"/>
            <a:ext cx="55007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 Вас серьезные проблемы с воспитанием ребенка. Вам недостает либо знаний, либо терпения, а возможно, и того и другого. Советуем Вам обратиться к помощи специалистов, педагогов и психологов, познакомиться с публикациями по вопросам семейного воспитания.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4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Содержимое 3" descr="bv10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75"/>
            <a:ext cx="9144000" cy="683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1354073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571876"/>
            <a:ext cx="6572296" cy="307183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48804" y="332656"/>
            <a:ext cx="57606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8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</a:p>
          <a:p>
            <a:pPr algn="ctr"/>
            <a:r>
              <a:rPr lang="ru-RU" sz="8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внимание</a:t>
            </a:r>
            <a:endParaRPr lang="ru-RU" sz="8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572179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692</Words>
  <Application>Microsoft Office PowerPoint</Application>
  <PresentationFormat>Экран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Ирина</cp:lastModifiedBy>
  <cp:revision>110</cp:revision>
  <dcterms:created xsi:type="dcterms:W3CDTF">2018-02-25T16:23:23Z</dcterms:created>
  <dcterms:modified xsi:type="dcterms:W3CDTF">2018-03-12T18:39:56Z</dcterms:modified>
</cp:coreProperties>
</file>