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56" r:id="rId2"/>
    <p:sldId id="258" r:id="rId3"/>
    <p:sldId id="259" r:id="rId4"/>
    <p:sldId id="276" r:id="rId5"/>
    <p:sldId id="260" r:id="rId6"/>
    <p:sldId id="278" r:id="rId7"/>
    <p:sldId id="262" r:id="rId8"/>
    <p:sldId id="261" r:id="rId9"/>
    <p:sldId id="263" r:id="rId10"/>
    <p:sldId id="270" r:id="rId11"/>
    <p:sldId id="273" r:id="rId12"/>
    <p:sldId id="271" r:id="rId13"/>
    <p:sldId id="275" r:id="rId14"/>
    <p:sldId id="265" r:id="rId15"/>
    <p:sldId id="264" r:id="rId16"/>
    <p:sldId id="266" r:id="rId17"/>
    <p:sldId id="267" r:id="rId18"/>
    <p:sldId id="268" r:id="rId19"/>
    <p:sldId id="269" r:id="rId20"/>
    <p:sldId id="25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232D5E-B814-4D8F-B640-EE4FA00BBEB2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52B0F2-0C0D-418B-A10C-37F56276C5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634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C80647F0-D6B9-41E2-B126-40E3D1785FEC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2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42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15C74E9A-44D8-4516-9870-5A1A3682CE37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3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913E8B67-6A8A-47DD-B232-D77C33CD6AAF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6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24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24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F5AEBF55-B460-4C90-ACB5-64DA2F0FEB88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7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44F49E5C-D554-4E7E-964D-27A872930391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8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55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55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D8BA433B-199B-4200-8869-AEF164965CBF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9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D3E359D4-1343-44C9-B288-FC6E45F44C15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14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27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071CAF3D-4FBE-4FAB-A218-F92792A55812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15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06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06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6E68110F-EF7D-4F1C-8DBB-246361E6B7ED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16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F511E153-CA57-4D62-AF40-1DA4C836559D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17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01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901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30B0C77D-20C6-4CE2-A685-A65B9B8CC464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18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11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911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/>
            <a:fld id="{0549FC8A-DA0F-4677-8030-49EF3E208836}" type="slidenum">
              <a:rPr lang="ru-RU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pPr eaLnBrk="1" hangingPunct="1"/>
              <a:t>19</a:t>
            </a:fld>
            <a:endParaRPr lang="ru-RU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21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921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1412776"/>
            <a:ext cx="6172200" cy="1894362"/>
          </a:xfrm>
        </p:spPr>
        <p:txBody>
          <a:bodyPr/>
          <a:lstStyle/>
          <a:p>
            <a:r>
              <a:rPr lang="ru-RU" dirty="0"/>
              <a:t>Основные о</a:t>
            </a:r>
            <a:r>
              <a:rPr lang="ru-RU" b="1" dirty="0"/>
              <a:t>шибки при написании исследовательских работ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Абдулова В. П.</a:t>
            </a:r>
          </a:p>
          <a:p>
            <a:r>
              <a:rPr lang="ru-RU" dirty="0"/>
              <a:t>учитель английского языка</a:t>
            </a:r>
          </a:p>
          <a:p>
            <a:r>
              <a:rPr lang="ru-RU" dirty="0"/>
              <a:t>МАОУ «СШ «Земля родная»</a:t>
            </a:r>
          </a:p>
        </p:txBody>
      </p:sp>
    </p:spTree>
    <p:extLst>
      <p:ext uri="{BB962C8B-B14F-4D97-AF65-F5344CB8AC3E}">
        <p14:creationId xmlns:p14="http://schemas.microsoft.com/office/powerpoint/2010/main" val="1469155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spcBef>
                <a:spcPts val="800"/>
              </a:spcBef>
              <a:buClr>
                <a:srgbClr val="C00000"/>
              </a:buClr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Следует четко представлять, </a:t>
            </a:r>
          </a:p>
          <a:p>
            <a:pPr algn="ctr" eaLnBrk="1" hangingPunct="1">
              <a:spcBef>
                <a:spcPts val="800"/>
              </a:spcBef>
              <a:buClr>
                <a:srgbClr val="C00000"/>
              </a:buClr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какую работу вы выполняете – </a:t>
            </a:r>
          </a:p>
          <a:p>
            <a:pPr algn="ctr" eaLnBrk="1" hangingPunct="1">
              <a:spcBef>
                <a:spcPts val="800"/>
              </a:spcBef>
              <a:buClr>
                <a:srgbClr val="C00000"/>
              </a:buClr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проектную или исследовательскую.</a:t>
            </a:r>
          </a:p>
        </p:txBody>
      </p:sp>
    </p:spTree>
    <p:extLst>
      <p:ext uri="{BB962C8B-B14F-4D97-AF65-F5344CB8AC3E}">
        <p14:creationId xmlns:p14="http://schemas.microsoft.com/office/powerpoint/2010/main" val="4314286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457200" y="252413"/>
            <a:ext cx="8229600" cy="728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3600" b="1" dirty="0">
                <a:ln/>
                <a:solidFill>
                  <a:schemeClr val="accent3"/>
                </a:solidFill>
                <a:latin typeface="Calibri" pitchFamily="34" charset="0"/>
              </a:rPr>
              <a:t>Типичные ошибки в исследовательских работах школьников</a:t>
            </a: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487361" y="119675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608013" indent="-608013" eaLnBrk="0" hangingPunct="0"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Неудачный выбор темы или названия исследования.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Неправильная формулировка цели и задач исследования.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понимание разницы между объектом и предметом исследования.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Неверно сформулирована гипотеза.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Неверно определены методы исследования.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Ошибки в оформлении основной части работы.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Выполнение работы на единичных индивидах. отсутствие контрольной группы.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статистической обработки результатов.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Неграмотная формулировка выводов.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Неправильное оформление списка литературы</a:t>
            </a:r>
          </a:p>
          <a:p>
            <a:pPr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ссылок на литературные источники в тексте работы.</a:t>
            </a:r>
          </a:p>
        </p:txBody>
      </p:sp>
    </p:spTree>
    <p:extLst>
      <p:ext uri="{BB962C8B-B14F-4D97-AF65-F5344CB8AC3E}">
        <p14:creationId xmlns:p14="http://schemas.microsoft.com/office/powerpoint/2010/main" val="18152261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136904" cy="6069288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 Замена исследовательской работы рефератом, то есть обзором  различных научных произведений;</a:t>
            </a:r>
          </a:p>
          <a:p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7.Замена исследования работой компилятивного характера, то есть соединением логично выстроенных в одно целое отрезков из разных научных  текстов;</a:t>
            </a:r>
          </a:p>
          <a:p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8.Вместо рассчитанной на долговременный срок работы иногда в спешном порядке на конференцию представляется текст, созданный в кратчайшие сроки по методу  «штурмовщины»;</a:t>
            </a:r>
          </a:p>
          <a:p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9.Неспособность участников конференции грамотно вести дискуссию по защите результатов своего исследования и отвечать на вопросы  аудитории, что часто является признаком отсутствия этапа предварительного обсуждения на школьном уровне</a:t>
            </a:r>
          </a:p>
          <a:p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10.В учебно-исследовательских работах недопустимо использование литературного, публицистического, официально-делового и разговорного  стилей изложения материала.</a:t>
            </a:r>
          </a:p>
          <a:p>
            <a:endParaRPr lang="ru-RU" dirty="0">
              <a:solidFill>
                <a:srgbClr val="000000"/>
              </a:solidFill>
              <a:latin typeface="yandex-san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4673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Рисуно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0387098"/>
              </p:ext>
            </p:extLst>
          </p:nvPr>
        </p:nvGraphicFramePr>
        <p:xfrm>
          <a:off x="323528" y="1196753"/>
          <a:ext cx="8352160" cy="5472608"/>
        </p:xfrm>
        <a:graphic>
          <a:graphicData uri="http://schemas.openxmlformats.org/drawingml/2006/table">
            <a:tbl>
              <a:tblPr/>
              <a:tblGrid>
                <a:gridCol w="4176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11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НЕУДАЧНЫЕ 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НАЗВАНИЯ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АДЕКВАТНЫЕ  ПРАВИЛЬНЫЕ НАЗВАНИЯ </a:t>
                      </a:r>
                      <a:r>
                        <a:rPr lang="en-US" sz="1200" i="1" dirty="0">
                          <a:solidFill>
                            <a:srgbClr val="FF0000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(ПОСЛЕ ОЗНАКОМЛЕНИЯ С СОДЕРЖАНИЕМ РАБОТ)</a:t>
                      </a:r>
                      <a:endParaRPr lang="ru-RU" sz="11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7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Метеориты – гости из космоса (</a:t>
                      </a:r>
                      <a:r>
                        <a:rPr lang="en-US" sz="1200" i="1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журналистское, очень широкое)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Изучение метеоритов в современной науке и их классификация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57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Внимание, Акулы! (</a:t>
                      </a:r>
                      <a:r>
                        <a:rPr lang="en-US" sz="1200" i="1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журналистское, очень широкое, не связывает с предметом исследования)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Исследование причин и факторов нападения акул на человека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33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Как компьютер появился на свет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(примитивное, ненаучное, не связывает с предметом исследования)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История  преодоления проблем  при создании компьютеров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33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Радуга в доме </a:t>
                      </a:r>
                      <a:r>
                        <a:rPr lang="en-US" sz="1200" i="1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(ненаучное, примитивное, журналистское, не связывает с предметом исследования)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Исследования условий возникновения радуги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33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Как понять Шопена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(</a:t>
                      </a:r>
                      <a:r>
                        <a:rPr lang="en-US" sz="1200" i="1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журналистское, очень широкое, не связывает с предметом исследования)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NewRomanPSMT"/>
                          <a:cs typeface="Times New Roman"/>
                        </a:rPr>
                        <a:t>Изучение особенностей восприятия  музыки Шопена младшими школьниками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929" marR="679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313" name="Прямоугольник 2"/>
          <p:cNvSpPr>
            <a:spLocks noChangeArrowheads="1"/>
          </p:cNvSpPr>
          <p:nvPr/>
        </p:nvSpPr>
        <p:spPr bwMode="auto">
          <a:xfrm>
            <a:off x="467544" y="247290"/>
            <a:ext cx="79295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/>
                <a:solidFill>
                  <a:schemeClr val="accent3"/>
                </a:solidFill>
              </a:rPr>
              <a:t>Примеры неудачных названий и их </a:t>
            </a:r>
            <a:r>
              <a:rPr lang="ru-RU" sz="2400" b="1" dirty="0" err="1">
                <a:ln/>
                <a:solidFill>
                  <a:schemeClr val="accent3"/>
                </a:solidFill>
              </a:rPr>
              <a:t>переформулировка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157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55031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</a:rPr>
              <a:t>Некорректные названия </a:t>
            </a: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187624" y="1268760"/>
            <a:ext cx="7704856" cy="481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Быстрое питание – скорое заболевание.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Курильщик – сам себе могильщик.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 жажды умирая над ручьем (</a:t>
            </a:r>
            <a:r>
              <a:rPr lang="ru-RU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фитоиндикация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качества воды)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Мои сияющие глазки.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Пейте дети молоко, будете здоровы.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Арахис в роток – здоровья лоток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Затаился ли свинец?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Влияние атомных станций на здоровье человека.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состояния воздуха.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Лечебные свойства музыки.</a:t>
            </a:r>
          </a:p>
          <a:p>
            <a:pPr eaLnBrk="1" hangingPunct="1">
              <a:spcBef>
                <a:spcPts val="5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Проблемы веса.</a:t>
            </a:r>
          </a:p>
          <a:p>
            <a:pPr>
              <a:spcBef>
                <a:spcPts val="500"/>
              </a:spcBef>
              <a:buFont typeface="Arial" pitchFamily="34" charset="0"/>
              <a:buNone/>
            </a:pPr>
            <a:endParaRPr lang="ru-RU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8245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Неправильное оглавление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marL="741363" indent="-28416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Введение ………………………………………………………...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1.1. Актуальность темы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1.2. Гипотеза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1.3. Цель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1.4. Задачи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1.5. Предмет работы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1.6. Практическая ценность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1.7. Объект исследования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Основная часть………………………………………………….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Методы  исследования…………………………………………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Результаты исследования………………………………………</a:t>
            </a:r>
          </a:p>
          <a:p>
            <a:pPr lvl="1"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–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1……………………………………</a:t>
            </a:r>
          </a:p>
          <a:p>
            <a:pPr lvl="1"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–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2……………………………………</a:t>
            </a:r>
          </a:p>
          <a:p>
            <a:pPr lvl="1"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–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3…………………………………….</a:t>
            </a:r>
          </a:p>
          <a:p>
            <a:pPr lvl="1"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–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Исследование 4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Заключение……………………………………………………..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Список  литературы……………………………………………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Приложения</a:t>
            </a:r>
          </a:p>
          <a:p>
            <a:pPr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None/>
            </a:pPr>
            <a:endParaRPr lang="ru-RU" sz="1600" b="1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1583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Пример верного оглавления 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251520" y="89399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marL="741363" indent="-28416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Оглавление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Введение 	3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Глава 1. Классификация устаревших слов, найденных в русских народных сказках	5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–"/>
            </a:pP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Историзмы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5</a:t>
            </a:r>
          </a:p>
          <a:p>
            <a:pPr lvl="1" eaLnBrk="1" hangingPunct="1">
              <a:lnSpc>
                <a:spcPct val="80000"/>
              </a:lnSpc>
              <a:spcBef>
                <a:spcPts val="500"/>
              </a:spcBef>
              <a:buFont typeface="Arial" pitchFamily="34" charset="0"/>
              <a:buChar char="–"/>
            </a:pP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Архаизмы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6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Глава 2. Понимание и толкование устаревших слов детьми и взрослыми	8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Глава 3. Ошибки в толковании историзмов и архаизмов	11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Глава 4. Создание краткого словаря - справочника толкования устаревших слов для читателей русских народных сказок	12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Заключение	13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Список используемой литературы	15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None/>
            </a:pPr>
            <a:endParaRPr lang="ru-RU" sz="22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430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Введение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57200" y="1196752"/>
            <a:ext cx="822960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r>
              <a:rPr lang="ru-RU" sz="2400" b="1" dirty="0">
                <a:solidFill>
                  <a:srgbClr val="C0504D"/>
                </a:solidFill>
                <a:latin typeface="Calibri" pitchFamily="34" charset="0"/>
              </a:rPr>
              <a:t>          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Вводные предложения не должны перегружать введение; кроме того, они по смыслу должны быть связаны с темой работы. 	</a:t>
            </a:r>
            <a:endParaRPr lang="ru-RU" sz="2400" b="1" dirty="0">
              <a:solidFill>
                <a:srgbClr val="C0504D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Слишком большой объем раздела. Введение не должно быть более 1,5-2 страниц. (во введении присутствует часть обзора литературы).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четкой формулировки проблемы, актуальности работы.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Некорректная формулировка цели и задач исследования.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(цель полностью совпадает с названием работы, не соответствует теме работы, слишком глобальная цель, выходящая за рамки исследования)</a:t>
            </a:r>
          </a:p>
        </p:txBody>
      </p:sp>
    </p:spTree>
    <p:extLst>
      <p:ext uri="{BB962C8B-B14F-4D97-AF65-F5344CB8AC3E}">
        <p14:creationId xmlns:p14="http://schemas.microsoft.com/office/powerpoint/2010/main" val="13066075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cap="none" dirty="0">
                <a:ln/>
                <a:solidFill>
                  <a:schemeClr val="accent3"/>
                </a:solidFill>
              </a:rPr>
              <a:t>Объект и предмет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836712"/>
            <a:ext cx="7467600" cy="52772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взаимозамена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предмета и объекта;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обширность предмета, выходящая за рамки объекта;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аморфность, размытость предмета;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разрыв между объектом и предметом, которые выделяются в разных научных отраслях, что в конечном итоге приводит к нарушению целостности исследования, аморфности изложения отсутствию системности;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тавтология (предмет исследования идентичен названию «Теоретические основы музыкально-эстетического образования школьников»).</a:t>
            </a:r>
          </a:p>
        </p:txBody>
      </p:sp>
    </p:spTree>
    <p:extLst>
      <p:ext uri="{BB962C8B-B14F-4D97-AF65-F5344CB8AC3E}">
        <p14:creationId xmlns:p14="http://schemas.microsoft.com/office/powerpoint/2010/main" val="3353861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736954"/>
              </p:ext>
            </p:extLst>
          </p:nvPr>
        </p:nvGraphicFramePr>
        <p:xfrm>
          <a:off x="251520" y="188643"/>
          <a:ext cx="8496944" cy="6480720"/>
        </p:xfrm>
        <a:graphic>
          <a:graphicData uri="http://schemas.openxmlformats.org/drawingml/2006/table">
            <a:tbl>
              <a:tblPr/>
              <a:tblGrid>
                <a:gridCol w="4248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2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>
                          <a:effectLst/>
                        </a:rPr>
                        <a:t>Объект исследования:</a:t>
                      </a:r>
                    </a:p>
                  </a:txBody>
                  <a:tcPr marL="48988" marR="48988" marT="48988" marB="48988" anchor="ctr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>
                          <a:effectLst/>
                        </a:rPr>
                        <a:t>Предмет исследования:</a:t>
                      </a:r>
                    </a:p>
                  </a:txBody>
                  <a:tcPr marL="48988" marR="48988" marT="48988" marB="48988" anchor="ctr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625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магнит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свойства магнитов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639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гора Чатырдаг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легенды и мифы о горе Чатырдаг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65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тригонометрические уравнения и их системы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способы отбора корней в тригонометрических уравнениях и системах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4639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учащиеся и преподаватели школы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зависимость от СМС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65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английские предложения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способы и причины расположения слов в английских предложениях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625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семейно-родовые обычаи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родинный ритуал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9066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социальные сироты, находящиеся в реабилитационном центре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процесс социальной поддержки и защиты детей-сирот и детей, оставшихся без попечения родителей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4639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глаз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свойства и структура глаза как оптического инструмента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4639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микроклимат учебных помещений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условия микроклимата в учебных помещениях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54639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>
                          <a:effectLst/>
                        </a:rPr>
                        <a:t>магнитное поле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dirty="0">
                          <a:effectLst/>
                        </a:rPr>
                        <a:t>магнитное поле в школьных учебных кабинетах</a:t>
                      </a:r>
                    </a:p>
                  </a:txBody>
                  <a:tcPr marL="48988" marR="6998" marT="6998" marB="6998">
                    <a:lnL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AD0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3633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cap="none" dirty="0">
                <a:ln/>
                <a:solidFill>
                  <a:schemeClr val="accent3"/>
                </a:solidFill>
              </a:rPr>
              <a:t>Гипотеза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208912" cy="3672408"/>
          </a:xfrm>
        </p:spPr>
        <p:txBody>
          <a:bodyPr/>
          <a:lstStyle/>
          <a:p>
            <a:r>
              <a:rPr lang="ru-RU" sz="3600" dirty="0"/>
              <a:t>слишком очевидный характер гипотезы,</a:t>
            </a:r>
          </a:p>
          <a:p>
            <a:r>
              <a:rPr lang="ru-RU" sz="3600" dirty="0"/>
              <a:t> отсутствует такой критерий, как </a:t>
            </a:r>
            <a:r>
              <a:rPr lang="ru-RU" sz="3600" dirty="0" err="1"/>
              <a:t>проверяемость</a:t>
            </a:r>
            <a:r>
              <a:rPr lang="ru-RU" sz="3600" dirty="0"/>
              <a:t> гипотезы.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772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460432" cy="5760640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	</a:t>
            </a:r>
            <a:r>
              <a:rPr 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Температура воздуха в приземном слое атмосферы ночью понижается, а днем повышается.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Уровень успеваемости учащихся напрямую связан с их физической подготовкой: лучшая успеваемости у тех студентов, кто регулярно занимается физической подготовкой.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Регулярные занятия физкультурой положительно влияют на здоровье младших школьников.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	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Увеличение количества автомобильного транспорта ведет к повышению загрязнения воздуха выхлопными газами.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5.	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Высокие люди имеют больше шансов занять руководящие должности в РФ.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6.	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при прорастании семян гороха включать классическую музыку, то их прорастание происходит быстрее, чем если включать рок-музыку.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7.	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Пилотируемый полет к Сатурну возможен при условии изобретения фотонного двигателя.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776864" cy="720080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altLang="ru-RU" sz="2800" b="1" cap="none" dirty="0">
                <a:ln/>
                <a:solidFill>
                  <a:schemeClr val="accent3"/>
                </a:solidFill>
              </a:rPr>
              <a:t>Примеры корректных и некорректных гипотез</a:t>
            </a:r>
          </a:p>
        </p:txBody>
      </p:sp>
    </p:spTree>
    <p:extLst>
      <p:ext uri="{BB962C8B-B14F-4D97-AF65-F5344CB8AC3E}">
        <p14:creationId xmlns:p14="http://schemas.microsoft.com/office/powerpoint/2010/main" val="1736768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49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Материалы и методы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57200" y="112474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Нет описания объектов исследования.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Неправильно сформированы выборки для исследования, отсутствует контрольная группа.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Слишком краткое описание методик, отсутствие ссылок на методическую литературу.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благодарностей ( если  были предоставлены аппаратура, реактивы, результаты, полученные  другим человеком).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следует упоминать как методы «анализ и синтез, индукцию и дедукцию», разговор со школьным врачом, библиотекарем, экскурсию в лабораторию, «изучение литературы» по теме (вместо этого- сравнительный анализ письменных источников или источниковедческий анализ), метод произвольной выборки (метод сплошной выборки)</a:t>
            </a:r>
          </a:p>
          <a:p>
            <a:pPr marL="342900" indent="-342900" eaLnBrk="1" hangingPunct="1">
              <a:spcBef>
                <a:spcPts val="500"/>
              </a:spcBef>
              <a:buFont typeface="Wingdings" pitchFamily="2" charset="2"/>
              <a:buChar char="ü"/>
            </a:pP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1474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Теоритическая часть</a:t>
            </a: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457200" y="846138"/>
            <a:ext cx="82296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marL="342900" indent="-342900">
              <a:buFont typeface="Wingdings" pitchFamily="2" charset="2"/>
              <a:buChar char="v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логического построения обзора литературы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абзацы и главы не должны «жить своей жизнью», они  все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должны быть объединены логически. 	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v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Слишком краткий или чрезмерно обширный.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Подробное цитирование широко известных фактов (на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уровне школьного учебника).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Содержание представляет собой реферат – копирование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текстов из научных трудов, без их анализа и часто без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соответствующих сносок; глава представляет собой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«Словарь» терминов и понятий или классификацию без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логического начала и завершения. Или глава носит характер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школьного сочинения на заданную тему, а не исследование.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Отсутствие ссылок на литературные источники</a:t>
            </a:r>
          </a:p>
          <a:p>
            <a:pPr marL="0" indent="0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непосредственно в тексте.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v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Использование информации (особенно из Интернета) без осмысления и анализа.</a:t>
            </a:r>
          </a:p>
          <a:p>
            <a:pPr>
              <a:spcBef>
                <a:spcPts val="500"/>
              </a:spcBef>
              <a:buFont typeface="Arial" pitchFamily="34" charset="0"/>
              <a:buNone/>
            </a:pPr>
            <a:endParaRPr lang="ru-RU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539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Выводы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Несоответствие выводов заявленным во введении цели и задачам исследования.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Дублирование разделов (в работе есть  и «Выводы», и «Заключение»)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Включение в выводы текста, соответствующего разделам «Методы», «Результаты», «Обзор литературы».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Формулировка глобальных выводов на  основе единичных экспериментов.</a:t>
            </a:r>
          </a:p>
          <a:p>
            <a:pPr>
              <a:spcBef>
                <a:spcPts val="600"/>
              </a:spcBef>
              <a:buFont typeface="Arial" pitchFamily="34" charset="0"/>
              <a:buNone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3794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Стиль научного текста</a:t>
            </a: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1.Для научного  текста  характерен сухой и сдержанный  стиль, особая лексика и речевые конструкции.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 Не принято писать текст от первого лица (допустимо для младших школьников). Можно использовать выражения «мы,   в наших экспериментах,  нами установлено». Наиболее часто применяют безличные выражения.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Научный текст должен отражать логику и последовательность выполнения  исследования, подводить читателя к  пониманию сути работы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None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7561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 dirty="0">
                <a:ln/>
                <a:solidFill>
                  <a:schemeClr val="accent3"/>
                </a:solidFill>
                <a:latin typeface="Calibri" pitchFamily="34" charset="0"/>
              </a:rPr>
              <a:t>Стиль научного текста</a:t>
            </a: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Научные тексты отличаются употреблением специальной терминологии. Но  не   следует перегружать текст излишне сложными и многочисленными терминами ( особенно для младшей школы).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В научном тексте недопустимы  проявления личных чувств и эмоций автора. 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Весь   текст должен быть написан в едином стиле и соответствовать возрасту и уровню автора. 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None/>
            </a:pP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1078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4400" b="1">
                <a:solidFill>
                  <a:srgbClr val="222268"/>
                </a:solidFill>
                <a:latin typeface="Calibri" pitchFamily="34" charset="0"/>
              </a:rPr>
              <a:t>Проверка текста работы</a:t>
            </a: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itchFamily="34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Перед отправкой работы надо внимательнейшим образом  вычитать текст, найти и исправить все ошибки, опечатки. 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Некоторые авторы и руководители подходят к  вычитыванию текста без должной ответственности. А в ряде случаев вообще не затрудняют себя проверкой работы. 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Font typeface="Arial" pitchFamily="34" charset="0"/>
              <a:buChar char="•"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результате  в   текстах встречаются (иногда в изобилии)  фактические, терминологические и грамматические ошибки, что недопустимо.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buClr>
                <a:srgbClr val="C00000"/>
              </a:buClr>
              <a:buFont typeface="Arial" pitchFamily="34" charset="0"/>
              <a:buNone/>
            </a:pPr>
            <a:endParaRPr lang="ru-RU" sz="22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5542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84984"/>
            <a:ext cx="7467600" cy="1143000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4800" b="1" cap="none" dirty="0">
                <a:ln/>
                <a:solidFill>
                  <a:schemeClr val="accent3"/>
                </a:solidFill>
              </a:rPr>
              <a:t>Спасибо за внимание!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104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507</TotalTime>
  <Words>1393</Words>
  <Application>Microsoft Office PowerPoint</Application>
  <PresentationFormat>Экран (4:3)</PresentationFormat>
  <Paragraphs>178</Paragraphs>
  <Slides>20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Calibri</vt:lpstr>
      <vt:lpstr>Century Schoolbook</vt:lpstr>
      <vt:lpstr>Times New Roman</vt:lpstr>
      <vt:lpstr>Wingdings</vt:lpstr>
      <vt:lpstr>Wingdings 2</vt:lpstr>
      <vt:lpstr>yandex-sans</vt:lpstr>
      <vt:lpstr>Эркер</vt:lpstr>
      <vt:lpstr>Основные ошибки при написании исследовательских работ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Объект и предмет </vt:lpstr>
      <vt:lpstr>Презентация PowerPoint</vt:lpstr>
      <vt:lpstr>Гипотеза</vt:lpstr>
      <vt:lpstr>Примеры корректных и некорректных гипотез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ошибки при написании исследовательских работ</dc:title>
  <dc:creator>Viola</dc:creator>
  <cp:lastModifiedBy>Виолетта Абдулова</cp:lastModifiedBy>
  <cp:revision>14</cp:revision>
  <dcterms:created xsi:type="dcterms:W3CDTF">2019-01-31T19:13:19Z</dcterms:created>
  <dcterms:modified xsi:type="dcterms:W3CDTF">2021-12-04T16:04:27Z</dcterms:modified>
</cp:coreProperties>
</file>