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0" r:id="rId11"/>
    <p:sldId id="271" r:id="rId12"/>
    <p:sldId id="274" r:id="rId13"/>
    <p:sldId id="265" r:id="rId14"/>
    <p:sldId id="266" r:id="rId15"/>
    <p:sldId id="278" r:id="rId16"/>
    <p:sldId id="267" r:id="rId17"/>
    <p:sldId id="277" r:id="rId18"/>
    <p:sldId id="276" r:id="rId19"/>
    <p:sldId id="269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092" y="3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57E882AE-61F6-4F98-AC0A-42C5B6ACB4CC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5B364A8-F9DC-4F5B-A2DE-B1D5A9D2C6F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E882AE-61F6-4F98-AC0A-42C5B6ACB4CC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B364A8-F9DC-4F5B-A2DE-B1D5A9D2C6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57E882AE-61F6-4F98-AC0A-42C5B6ACB4CC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5B364A8-F9DC-4F5B-A2DE-B1D5A9D2C6F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E882AE-61F6-4F98-AC0A-42C5B6ACB4CC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55B364A8-F9DC-4F5B-A2DE-B1D5A9D2C6F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E882AE-61F6-4F98-AC0A-42C5B6ACB4CC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55B364A8-F9DC-4F5B-A2DE-B1D5A9D2C6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E882AE-61F6-4F98-AC0A-42C5B6ACB4CC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B364A8-F9DC-4F5B-A2DE-B1D5A9D2C6F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E882AE-61F6-4F98-AC0A-42C5B6ACB4CC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B364A8-F9DC-4F5B-A2DE-B1D5A9D2C6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9" name="Дата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57E882AE-61F6-4F98-AC0A-42C5B6ACB4CC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5B364A8-F9DC-4F5B-A2DE-B1D5A9D2C6F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57E882AE-61F6-4F98-AC0A-42C5B6ACB4CC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55B364A8-F9DC-4F5B-A2DE-B1D5A9D2C6F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E882AE-61F6-4F98-AC0A-42C5B6ACB4CC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B364A8-F9DC-4F5B-A2DE-B1D5A9D2C6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E882AE-61F6-4F98-AC0A-42C5B6ACB4CC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5B364A8-F9DC-4F5B-A2DE-B1D5A9D2C6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с двумя скругленными противолежащими углами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57E882AE-61F6-4F98-AC0A-42C5B6ACB4CC}" type="datetimeFigureOut">
              <a:rPr lang="ru-RU" smtClean="0"/>
              <a:pPr/>
              <a:t>11.03.2021</a:t>
            </a:fld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55B364A8-F9DC-4F5B-A2DE-B1D5A9D2C6F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1600" b="1" dirty="0">
                <a:solidFill>
                  <a:schemeClr val="bg1"/>
                </a:solidFill>
              </a:rPr>
              <a:t>Урок русского языка </a:t>
            </a:r>
            <a:r>
              <a:rPr lang="ru-RU" sz="1600" b="1" dirty="0" smtClean="0">
                <a:solidFill>
                  <a:schemeClr val="bg1"/>
                </a:solidFill>
              </a:rPr>
              <a:t>№10, 11</a:t>
            </a:r>
            <a:r>
              <a:rPr lang="ru-RU" sz="1600" dirty="0" smtClean="0">
                <a:solidFill>
                  <a:schemeClr val="bg1"/>
                </a:solidFill>
              </a:rPr>
              <a:t>  </a:t>
            </a:r>
            <a:r>
              <a:rPr lang="ru-RU" sz="1600" dirty="0">
                <a:solidFill>
                  <a:schemeClr val="bg1"/>
                </a:solidFill>
              </a:rPr>
              <a:t>Интегрированный урок. Темы: «Знаменательные и незнаменательные части речи и их роль в построении текста. Основные выразительные средства морфологии.» </a:t>
            </a:r>
            <a:r>
              <a:rPr lang="ru-RU" sz="1600" dirty="0">
                <a:effectLst/>
              </a:rPr>
              <a:t>«Человек — Природа» (основная деятельность ветеринарного фельдшера связана с работой с животными</a:t>
            </a:r>
            <a:r>
              <a:rPr lang="ru-RU" sz="1600" dirty="0" smtClean="0">
                <a:effectLst/>
              </a:rPr>
              <a:t>)</a:t>
            </a:r>
            <a:r>
              <a:rPr lang="ru-RU" sz="1600" dirty="0">
                <a:solidFill>
                  <a:schemeClr val="bg1"/>
                </a:solidFill>
              </a:rPr>
              <a:t>.</a:t>
            </a:r>
            <a:br>
              <a:rPr lang="ru-RU" sz="1600" dirty="0">
                <a:solidFill>
                  <a:schemeClr val="bg1"/>
                </a:solidFill>
              </a:rPr>
            </a:br>
            <a:endParaRPr lang="ru-RU" sz="1600" dirty="0"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b="1"/>
              <a:t>Морфология и выбор профессии</a:t>
            </a:r>
            <a:r>
              <a:rPr lang="ru-RU"/>
              <a:t>.</a:t>
            </a:r>
          </a:p>
          <a:p>
            <a:r>
              <a:rPr lang="ru-RU" b="1"/>
              <a:t>Вид</a:t>
            </a:r>
            <a:r>
              <a:rPr lang="ru-RU" b="1" smtClean="0"/>
              <a:t>: (</a:t>
            </a:r>
            <a:r>
              <a:rPr lang="ru-RU" sz="2600" b="1" smtClean="0"/>
              <a:t>ФОРМА) -  </a:t>
            </a:r>
            <a:r>
              <a:rPr lang="ru-RU" smtClean="0"/>
              <a:t>урок </a:t>
            </a:r>
            <a:r>
              <a:rPr lang="ru-RU" sz="2600" smtClean="0"/>
              <a:t>ПОВТОРЕНИЯ,</a:t>
            </a:r>
            <a:r>
              <a:rPr lang="ru-RU" smtClean="0"/>
              <a:t> </a:t>
            </a:r>
            <a:r>
              <a:rPr lang="ru-RU"/>
              <a:t>обобщения и систематизации полученных знаний.</a:t>
            </a:r>
          </a:p>
          <a:p>
            <a:r>
              <a:rPr lang="ru-RU" b="1"/>
              <a:t>Тип</a:t>
            </a:r>
            <a:r>
              <a:rPr lang="ru-RU" b="1" smtClean="0"/>
              <a:t>: </a:t>
            </a:r>
            <a:r>
              <a:rPr lang="ru-RU" sz="2300" b="1" smtClean="0"/>
              <a:t>КОМБИНИРОВАННЫЙ</a:t>
            </a:r>
            <a:r>
              <a:rPr lang="ru-RU" b="1" smtClean="0"/>
              <a:t>, </a:t>
            </a:r>
            <a:r>
              <a:rPr lang="ru-RU" smtClean="0"/>
              <a:t>урок-практикум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400" b="1" dirty="0">
                <a:solidFill>
                  <a:schemeClr val="bg1"/>
                </a:solidFill>
              </a:rPr>
              <a:t>Эпиграф</a:t>
            </a:r>
            <a:r>
              <a:rPr lang="ru-RU" sz="1400" dirty="0">
                <a:solidFill>
                  <a:schemeClr val="bg1"/>
                </a:solidFill>
              </a:rPr>
              <a:t>:</a:t>
            </a:r>
            <a:r>
              <a:rPr lang="ru-RU" sz="1400" b="1" i="1" dirty="0">
                <a:solidFill>
                  <a:schemeClr val="bg1"/>
                </a:solidFill>
              </a:rPr>
              <a:t>1</a:t>
            </a:r>
            <a:r>
              <a:rPr lang="ru-RU" sz="1400" b="1" i="1" dirty="0" smtClean="0">
                <a:solidFill>
                  <a:schemeClr val="bg1"/>
                </a:solidFill>
              </a:rPr>
              <a:t>. « </a:t>
            </a:r>
            <a:r>
              <a:rPr lang="ru-RU" sz="1400" b="1" i="1" dirty="0">
                <a:solidFill>
                  <a:schemeClr val="bg1"/>
                </a:solidFill>
              </a:rPr>
              <a:t>Профессия </a:t>
            </a:r>
            <a:r>
              <a:rPr lang="ru-RU" sz="1400" b="1" i="1" dirty="0" smtClean="0">
                <a:solidFill>
                  <a:schemeClr val="bg1"/>
                </a:solidFill>
              </a:rPr>
              <a:t>ветеринарный фельдшер весьма </a:t>
            </a:r>
            <a:r>
              <a:rPr lang="ru-RU" sz="1400" b="1" i="1" dirty="0">
                <a:solidFill>
                  <a:schemeClr val="bg1"/>
                </a:solidFill>
              </a:rPr>
              <a:t>популярна и очень востребована</a:t>
            </a:r>
            <a:r>
              <a:rPr lang="ru-RU" sz="1400" b="1" i="1" dirty="0" smtClean="0">
                <a:solidFill>
                  <a:schemeClr val="bg1"/>
                </a:solidFill>
              </a:rPr>
              <a:t>.» </a:t>
            </a:r>
            <a:br>
              <a:rPr lang="ru-RU" sz="1400" b="1" i="1" dirty="0" smtClean="0">
                <a:solidFill>
                  <a:schemeClr val="bg1"/>
                </a:solidFill>
              </a:rPr>
            </a:br>
            <a:r>
              <a:rPr lang="ru-RU" sz="1400" b="1" i="1" dirty="0" smtClean="0">
                <a:solidFill>
                  <a:schemeClr val="bg1"/>
                </a:solidFill>
              </a:rPr>
              <a:t>2</a:t>
            </a:r>
            <a:r>
              <a:rPr lang="ru-RU" sz="1400" b="1" i="1" dirty="0">
                <a:solidFill>
                  <a:schemeClr val="bg1"/>
                </a:solidFill>
              </a:rPr>
              <a:t>. «Неправильное употребление слов ведет за собой ошибки в области мысли и потом в практике жизни.»</a:t>
            </a:r>
            <a:br>
              <a:rPr lang="ru-RU" sz="1400" b="1" i="1" dirty="0">
                <a:solidFill>
                  <a:schemeClr val="bg1"/>
                </a:solidFill>
              </a:rPr>
            </a:br>
            <a:r>
              <a:rPr lang="ru-RU" sz="1400" b="1" i="1" dirty="0">
                <a:solidFill>
                  <a:schemeClr val="bg1"/>
                </a:solidFill>
              </a:rPr>
              <a:t>Д.И. Писарев</a:t>
            </a:r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b="1"/>
              <a:t>Образовательные цели</a:t>
            </a:r>
            <a:r>
              <a:rPr lang="ru-RU"/>
              <a:t>: повторить изученное о частях речи;  употребление различных частей речи в профессиональной терминологии; отработать навыки узнавания орфограммы, условий ее выбора. .</a:t>
            </a:r>
          </a:p>
          <a:p>
            <a:r>
              <a:rPr lang="ru-RU" b="1"/>
              <a:t>Развивающие: </a:t>
            </a:r>
            <a:r>
              <a:rPr lang="ru-RU"/>
              <a:t>Развитие положительной мотивации к процессу обучения ;Формирование позитивной Я - концепции; Совершенствование речемыслительной деятельности; Развитие умений опознавать, анализировать, сопоставлять, классифицировать и обобщать языковые явления;Развитие умения логически верно излагать мысли; Развитие творческих способностей, критического, образного мышления, коммуникативных умений и навыков, способности к сотрудничеству с другими людьми.</a:t>
            </a:r>
          </a:p>
          <a:p>
            <a:r>
              <a:rPr lang="ru-RU" b="1"/>
              <a:t>Воспитательные: </a:t>
            </a:r>
            <a:r>
              <a:rPr lang="ru-RU"/>
              <a:t>Развитие системы ценностных отношений к русскому языку; Совершенствование навыков этичного межличностного общения; Воспитание бережного отношения к слову , ответственного отношения к собственной речи.</a:t>
            </a:r>
          </a:p>
          <a:p>
            <a:r>
              <a:rPr lang="ru-RU" b="1"/>
              <a:t>Оборудование урока:</a:t>
            </a:r>
            <a:r>
              <a:rPr lang="ru-RU"/>
              <a:t> ИКТ - презентация; орфографические словари, таблицы.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584176"/>
          </a:xfrm>
        </p:spPr>
        <p:txBody>
          <a:bodyPr>
            <a:normAutofit fontScale="90000"/>
          </a:bodyPr>
          <a:lstStyle/>
          <a:p>
            <a:pPr algn="l"/>
            <a:r>
              <a:rPr lang="ru-RU" sz="2000" b="1" smtClean="0"/>
              <a:t>.</a:t>
            </a:r>
            <a:r>
              <a:rPr lang="ru-RU" sz="2000"/>
              <a:t/>
            </a:r>
            <a:br>
              <a:rPr lang="ru-RU" sz="2000"/>
            </a:br>
            <a:r>
              <a:rPr lang="ru-RU" sz="2000" b="1" smtClean="0"/>
              <a:t> Ход урока</a:t>
            </a:r>
            <a:r>
              <a:rPr lang="ru-RU" sz="2000" smtClean="0"/>
              <a:t/>
            </a:r>
            <a:br>
              <a:rPr lang="ru-RU" sz="2000" smtClean="0"/>
            </a:br>
            <a:r>
              <a:rPr lang="ru-RU" sz="2000" b="1" smtClean="0"/>
              <a:t>1. </a:t>
            </a:r>
            <a:r>
              <a:rPr lang="ru-RU" sz="2000" smtClean="0"/>
              <a:t/>
            </a:r>
            <a:br>
              <a:rPr lang="ru-RU" sz="2000" smtClean="0"/>
            </a:br>
            <a:r>
              <a:rPr lang="ru-RU" sz="2000" b="1" smtClean="0"/>
              <a:t>Целеполагание </a:t>
            </a:r>
            <a:r>
              <a:rPr lang="ru-RU"/>
              <a:t/>
            </a:r>
            <a:br>
              <a:rPr lang="ru-RU"/>
            </a:b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281339"/>
          </a:xfrm>
        </p:spPr>
        <p:txBody>
          <a:bodyPr>
            <a:normAutofit fontScale="55000" lnSpcReduction="20000"/>
          </a:bodyPr>
          <a:lstStyle/>
          <a:p>
            <a:r>
              <a:rPr lang="ru-RU" sz="3600" b="1"/>
              <a:t>2.</a:t>
            </a:r>
            <a:r>
              <a:rPr lang="ru-RU" sz="5100" b="1"/>
              <a:t> </a:t>
            </a:r>
            <a:r>
              <a:rPr lang="ru-RU" sz="5100" b="1" smtClean="0"/>
              <a:t>Повторение ( </a:t>
            </a:r>
            <a:r>
              <a:rPr lang="ru-RU" sz="3600" b="1"/>
              <a:t>Ч</a:t>
            </a:r>
            <a:r>
              <a:rPr lang="ru-RU" sz="3600" b="1" smtClean="0"/>
              <a:t>асти </a:t>
            </a:r>
            <a:r>
              <a:rPr lang="ru-RU" sz="3600" b="1"/>
              <a:t>речи </a:t>
            </a:r>
            <a:r>
              <a:rPr lang="ru-RU" sz="3600"/>
              <a:t>из курса основной школы. </a:t>
            </a:r>
            <a:r>
              <a:rPr lang="ru-RU" sz="3600" b="1" smtClean="0"/>
              <a:t>Опрос)Напомним</a:t>
            </a:r>
            <a:r>
              <a:rPr lang="ru-RU" sz="3600"/>
              <a:t>: знамена́тельные ча́сти </a:t>
            </a:r>
            <a:r>
              <a:rPr lang="ru-RU" sz="3600" smtClean="0"/>
              <a:t>ре́чи </a:t>
            </a:r>
            <a:br>
              <a:rPr lang="ru-RU" sz="3600" smtClean="0"/>
            </a:br>
            <a:r>
              <a:rPr lang="ru-RU" sz="3600" smtClean="0"/>
              <a:t>• самостоя́тельные (знамена́тельные) ча́сти ре́чи, называющие </a:t>
            </a:r>
            <a:br>
              <a:rPr lang="ru-RU" sz="3600" smtClean="0"/>
            </a:br>
            <a:r>
              <a:rPr lang="ru-RU" sz="3600" smtClean="0"/>
              <a:t>предмет, событие, признак и обладающие особой системой формообразования и словоизменения, которая определяется грамматической семантикой. В русском языке самостоятельные части речи – существительное, глагол, глагольные формы, прилагательное, наречие, числительное.</a:t>
            </a:r>
          </a:p>
          <a:p>
            <a:r>
              <a:rPr lang="ru-RU" sz="3600" smtClean="0"/>
              <a:t>служе́бные ча́сти ре́чи </a:t>
            </a:r>
            <a:br>
              <a:rPr lang="ru-RU" sz="3600" smtClean="0"/>
            </a:br>
            <a:r>
              <a:rPr lang="ru-RU" sz="3600" smtClean="0"/>
              <a:t>• служе́бные (незнамена́тельные) ча́сти ре́чи </a:t>
            </a:r>
            <a:br>
              <a:rPr lang="ru-RU" sz="3600" smtClean="0"/>
            </a:br>
            <a:r>
              <a:rPr lang="ru-RU" sz="3600" smtClean="0"/>
              <a:t>части речи, служащие для связи самостоятельных частей речи. Не обладают формообразованием и словоизменением. Служебные части речи в русском языке – предлог, союз, частица. Служебные части речи пополняются из фонда самостоятельных: напр. , предлог в течение – из имени существительного; </a:t>
            </a:r>
            <a:r>
              <a:rPr lang="ru-RU" smtClean="0"/>
              <a:t>союз что – из местоимения.</a:t>
            </a:r>
          </a:p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</p:spPr>
        <p:txBody>
          <a:bodyPr>
            <a:normAutofit/>
          </a:bodyPr>
          <a:lstStyle/>
          <a:p>
            <a:r>
              <a:rPr lang="ru-RU" smtClean="0"/>
              <a:t>Логическое задание: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569371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7200" b="1"/>
              <a:t>Самостоятельные части </a:t>
            </a:r>
            <a:r>
              <a:rPr lang="ru-RU" sz="7200" b="1" smtClean="0"/>
              <a:t>речи: </a:t>
            </a:r>
            <a:endParaRPr lang="ru-RU" sz="7200" b="1"/>
          </a:p>
          <a:p>
            <a:r>
              <a:rPr lang="ru-RU" sz="7200" smtClean="0"/>
              <a:t>называют </a:t>
            </a:r>
            <a:r>
              <a:rPr lang="ru-RU" sz="7200"/>
              <a:t>предметы, качества или свойства, количество, действие или состояние, либо указывают на них</a:t>
            </a:r>
            <a:r>
              <a:rPr lang="ru-RU" sz="7200" smtClean="0"/>
              <a:t>.</a:t>
            </a:r>
          </a:p>
          <a:p>
            <a:pPr>
              <a:buNone/>
            </a:pPr>
            <a:r>
              <a:rPr lang="ru-RU" sz="7200" b="1" smtClean="0"/>
              <a:t>Служебные части речи: </a:t>
            </a:r>
            <a:endParaRPr lang="ru-RU" sz="7200" b="1"/>
          </a:p>
          <a:p>
            <a:r>
              <a:rPr lang="ru-RU" sz="7200"/>
              <a:t>лишены номинативной (назывной) функции </a:t>
            </a:r>
          </a:p>
          <a:p>
            <a:r>
              <a:rPr lang="ru-RU" sz="7200" b="1" smtClean="0"/>
              <a:t>Определите!</a:t>
            </a:r>
          </a:p>
          <a:p>
            <a:r>
              <a:rPr lang="ru-RU" sz="7200" b="1"/>
              <a:t>  </a:t>
            </a:r>
            <a:r>
              <a:rPr lang="ru-RU" sz="7200" smtClean="0"/>
              <a:t>1.служат средством выражения отношений и связей между словами и предложениями 2.передают смысловые и эмоциональные оттенки значений, выраженных самостоятельными частями речи </a:t>
            </a:r>
          </a:p>
          <a:p>
            <a:r>
              <a:rPr lang="ru-RU" sz="7200" smtClean="0"/>
              <a:t>Имя существительное. Имя прилагательное. Имя числительное. Местоимение. Глагол .Причастие. Деепричастие. Наречие. </a:t>
            </a:r>
          </a:p>
          <a:p>
            <a:r>
              <a:rPr lang="ru-RU" sz="7200" smtClean="0"/>
              <a:t>Предлоги. Союзы .Частицы </a:t>
            </a:r>
          </a:p>
          <a:p>
            <a:pPr>
              <a:buNone/>
            </a:pPr>
            <a:endParaRPr lang="ru-RU" sz="7200" b="1"/>
          </a:p>
          <a:p>
            <a:r>
              <a:rPr lang="ru-RU" sz="7200"/>
              <a:t>1.имеют самостоятельные лексические и грамматические значения, 2.отвечают на вопросы 3.в предложении выступают в роли главных или второстепенных членов предложения. </a:t>
            </a:r>
          </a:p>
          <a:p>
            <a:pPr>
              <a:buNone/>
            </a:pPr>
            <a:r>
              <a:rPr lang="ru-RU" sz="7200" b="1" smtClean="0"/>
              <a:t>( На заметку)Междометия</a:t>
            </a:r>
            <a:r>
              <a:rPr lang="ru-RU" sz="7200" b="1"/>
              <a:t>, слова категории состояния, слова-звукоподражание </a:t>
            </a:r>
          </a:p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/>
              <a:t>3. Актуализация темы </a:t>
            </a:r>
            <a:r>
              <a:rPr lang="ru-RU" b="1" smtClean="0"/>
              <a:t>урока.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b="1" dirty="0"/>
              <a:t>Текст</a:t>
            </a:r>
            <a:r>
              <a:rPr lang="ru-RU" dirty="0"/>
              <a:t> </a:t>
            </a:r>
            <a:r>
              <a:rPr lang="ru-RU" dirty="0" smtClean="0"/>
              <a:t>( письменно)</a:t>
            </a:r>
            <a:endParaRPr lang="ru-RU" dirty="0"/>
          </a:p>
          <a:p>
            <a:r>
              <a:rPr lang="ru-RU" u="sng" dirty="0"/>
              <a:t>Общая характеристика профессии.</a:t>
            </a:r>
            <a:r>
              <a:rPr lang="ru-RU" dirty="0"/>
              <a:t> </a:t>
            </a:r>
            <a:r>
              <a:rPr lang="ru-RU" b="1" dirty="0"/>
              <a:t>Ветеринарный фельдшер</a:t>
            </a:r>
            <a:r>
              <a:rPr lang="ru-RU" dirty="0"/>
              <a:t> — специалист, занимающийся лечением и профилактикой здоровья животных. Основные виды деятельности </a:t>
            </a:r>
            <a:r>
              <a:rPr lang="ru-RU" b="1" dirty="0"/>
              <a:t>ветеринарного фельдшера</a:t>
            </a:r>
            <a:r>
              <a:rPr lang="ru-RU" dirty="0"/>
              <a:t> связаны с проведением </a:t>
            </a:r>
            <a:r>
              <a:rPr lang="ru-RU" b="1" dirty="0"/>
              <a:t>ветеринарных</a:t>
            </a:r>
            <a:r>
              <a:rPr lang="ru-RU" dirty="0"/>
              <a:t> мероприятий по профилактике заболеваний и лечению животных, экспертизой продуктов животноводства, контролем качества кормов.</a:t>
            </a:r>
            <a:endParaRPr lang="ru-RU" dirty="0" smtClean="0"/>
          </a:p>
          <a:p>
            <a:r>
              <a:rPr lang="ru-RU" i="1" dirty="0" err="1" smtClean="0"/>
              <a:t>Задание:Карандашом</a:t>
            </a:r>
            <a:r>
              <a:rPr lang="ru-RU" i="1" dirty="0" smtClean="0"/>
              <a:t> </a:t>
            </a:r>
            <a:r>
              <a:rPr lang="ru-RU" i="1" dirty="0"/>
              <a:t>подписать </a:t>
            </a:r>
            <a:r>
              <a:rPr lang="ru-RU" i="1" dirty="0" smtClean="0"/>
              <a:t>название всех </a:t>
            </a:r>
            <a:r>
              <a:rPr lang="ru-RU" i="1" dirty="0"/>
              <a:t>частей  </a:t>
            </a:r>
            <a:r>
              <a:rPr lang="ru-RU" i="1" dirty="0" err="1" smtClean="0"/>
              <a:t>речи,комментируем</a:t>
            </a:r>
            <a:r>
              <a:rPr lang="ru-RU" i="1" dirty="0"/>
              <a:t>.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smtClean="0"/>
              <a:t>Игра на внимание:</a:t>
            </a:r>
            <a:endParaRPr lang="ru-RU" b="1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smtClean="0"/>
              <a:t>В </a:t>
            </a:r>
            <a:r>
              <a:rPr lang="ru-RU"/>
              <a:t>«Частотном словаре русского языка» части речи располагаются по частоте употребления в такой последовательности: 1) существительное – 26,65 – 1 место; 2) глагол – 17,12 – 2 место; 3) прилагательное – 9,37 – 5 место; 4) наречие – 8,096 – 6 место; 5) числительное – </a:t>
            </a:r>
            <a:r>
              <a:rPr lang="ru-RU" smtClean="0"/>
              <a:t>1,17 ,8место; </a:t>
            </a:r>
            <a:r>
              <a:rPr lang="ru-RU"/>
              <a:t>6) местоимение – 13,27 – 3 место ;7) союз – 7,39 – 7 место; 8) предлог – 11,1 – 4 место ;9) частица – </a:t>
            </a:r>
            <a:r>
              <a:rPr lang="ru-RU" smtClean="0"/>
              <a:t>1,002 , 9 место </a:t>
            </a:r>
            <a:r>
              <a:rPr lang="ru-RU"/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u="sng" smtClean="0"/>
              <a:t>Игра: </a:t>
            </a:r>
            <a:r>
              <a:rPr lang="ru-RU" smtClean="0"/>
              <a:t>Цепочкой называем слово в ед. числе им. падеже.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i="1"/>
              <a:t> З</a:t>
            </a:r>
            <a:r>
              <a:rPr lang="ru-RU" sz="3600" u="sng"/>
              <a:t>ачитать</a:t>
            </a:r>
            <a:r>
              <a:rPr lang="ru-RU" sz="3600" i="1"/>
              <a:t>. </a:t>
            </a:r>
            <a:r>
              <a:rPr lang="ru-RU" sz="3600" i="1" smtClean="0"/>
              <a:t>Запомните-- </a:t>
            </a:r>
            <a:r>
              <a:rPr lang="ru-RU" sz="3600" i="1"/>
              <a:t>(много) барж, басен, вафель, кочерёг, простынь, свадеб, цапель, яблонь; блюдец, одеялец, полотенец, плеч; потемок, сумерек; побережий, платьев; захолустий, будней, яслей.</a:t>
            </a:r>
            <a:r>
              <a:rPr lang="ru-RU" sz="36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/>
              <a:t>Знаменательные части речи и омонимичные служебные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smtClean="0"/>
              <a:t> Письменно:</a:t>
            </a:r>
          </a:p>
          <a:p>
            <a:r>
              <a:rPr lang="ru-RU" smtClean="0"/>
              <a:t>В </a:t>
            </a:r>
            <a:r>
              <a:rPr lang="ru-RU"/>
              <a:t>течени… урока, в </a:t>
            </a:r>
            <a:r>
              <a:rPr lang="ru-RU" smtClean="0"/>
              <a:t>продолжени… </a:t>
            </a:r>
            <a:r>
              <a:rPr lang="ru-RU"/>
              <a:t>перемены, в течени… реки, в продолжени… романа узнал о новом герое; пришел, что (бы) учиться; что (бы) прочитать; (не)смотря на опасность, (не)смотря на доску ; я то(же) приду, прочитал то(же) самое; мал, (за)то умен, ушел (за)то здание; говорил просто, я просто </a:t>
            </a:r>
            <a:r>
              <a:rPr lang="ru-RU" smtClean="0"/>
              <a:t>ученик; </a:t>
            </a:r>
            <a:r>
              <a:rPr lang="ru-RU"/>
              <a:t>думал о себе, гуляй себе на </a:t>
            </a:r>
            <a:r>
              <a:rPr lang="ru-RU" smtClean="0"/>
              <a:t>воле.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147248" cy="1224136"/>
          </a:xfrm>
        </p:spPr>
        <p:txBody>
          <a:bodyPr>
            <a:normAutofit fontScale="90000"/>
          </a:bodyPr>
          <a:lstStyle/>
          <a:p>
            <a:r>
              <a:rPr lang="ru-RU" sz="3100"/>
              <a:t> </a:t>
            </a:r>
            <a:br>
              <a:rPr lang="ru-RU" sz="3100"/>
            </a:br>
            <a:r>
              <a:rPr lang="ru-RU" sz="3100"/>
              <a:t>К выразительным средствам морфологии относится </a:t>
            </a:r>
            <a:r>
              <a:rPr lang="ru-RU" sz="3100" b="1"/>
              <a:t>экспрессивное использование частей речи</a:t>
            </a:r>
            <a:r>
              <a:rPr lang="ru-RU" sz="3100"/>
              <a:t>.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Так, «безглагольные» тексты, в которых преобладают имена существительные, помогают выполнить пейзажную зарисовку: «Шепот, робкое дыханье, трели соловья, серебро и колыханье сонного ручья». (А. Фет) или создать батальное полотно: «Сумерки. Природа. Флейты голос нервный. Позднее катанье. На передней лошади едет император в голубом кафтане» (Б. Окуджава). Они придают стихотворениям лаконизм и помогают передать внутренний драматизм.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799200"/>
          </a:xfrm>
        </p:spPr>
        <p:txBody>
          <a:bodyPr/>
          <a:lstStyle/>
          <a:p>
            <a:pPr algn="ctr"/>
            <a:r>
              <a:rPr lang="ru-RU" dirty="0" err="1" smtClean="0"/>
              <a:t>А.А.Фет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46237"/>
            <a:ext cx="7931224" cy="4526280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Шепот, робкое дыханье,</a:t>
            </a:r>
            <a:br>
              <a:rPr lang="ru-RU" dirty="0"/>
            </a:br>
            <a:r>
              <a:rPr lang="ru-RU" dirty="0"/>
              <a:t>        Трели соловья,</a:t>
            </a:r>
            <a:br>
              <a:rPr lang="ru-RU" dirty="0"/>
            </a:br>
            <a:r>
              <a:rPr lang="ru-RU" dirty="0"/>
              <a:t>Серебро и колыханье</a:t>
            </a:r>
            <a:br>
              <a:rPr lang="ru-RU" dirty="0"/>
            </a:br>
            <a:r>
              <a:rPr lang="ru-RU" dirty="0"/>
              <a:t>        Сонного ручья,</a:t>
            </a:r>
            <a:br>
              <a:rPr lang="ru-RU" dirty="0"/>
            </a:br>
            <a:r>
              <a:rPr lang="ru-RU" dirty="0"/>
              <a:t>Свет ночной, ночные тени,</a:t>
            </a:r>
            <a:br>
              <a:rPr lang="ru-RU" dirty="0"/>
            </a:br>
            <a:r>
              <a:rPr lang="ru-RU" dirty="0"/>
              <a:t>        Тени без конца,</a:t>
            </a:r>
            <a:br>
              <a:rPr lang="ru-RU" dirty="0"/>
            </a:br>
            <a:r>
              <a:rPr lang="ru-RU" dirty="0"/>
              <a:t>Ряд волшебных изменений</a:t>
            </a:r>
            <a:br>
              <a:rPr lang="ru-RU" dirty="0"/>
            </a:br>
            <a:r>
              <a:rPr lang="ru-RU" dirty="0"/>
              <a:t>        Милого лица,</a:t>
            </a:r>
            <a:br>
              <a:rPr lang="ru-RU" dirty="0"/>
            </a:br>
            <a:r>
              <a:rPr lang="ru-RU" dirty="0"/>
              <a:t>В дымных тучках пурпур розы,</a:t>
            </a:r>
            <a:br>
              <a:rPr lang="ru-RU" dirty="0"/>
            </a:br>
            <a:r>
              <a:rPr lang="ru-RU" dirty="0"/>
              <a:t>        Отблеск янтаря,</a:t>
            </a:r>
            <a:br>
              <a:rPr lang="ru-RU" dirty="0"/>
            </a:br>
            <a:r>
              <a:rPr lang="ru-RU" dirty="0"/>
              <a:t>И лобзания, и слезы,</a:t>
            </a:r>
            <a:br>
              <a:rPr lang="ru-RU" dirty="0"/>
            </a:br>
            <a:r>
              <a:rPr lang="ru-RU" dirty="0"/>
              <a:t>        И заря, заря!..</a:t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484784"/>
            <a:ext cx="3240360" cy="5085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03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Б.Окуджава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ru-RU" sz="1600" dirty="0"/>
              <a:t>Сумерки. Природа. Флейты голос нервный. Позднее катанье.</a:t>
            </a:r>
            <a:br>
              <a:rPr lang="ru-RU" sz="1600" dirty="0"/>
            </a:br>
            <a:r>
              <a:rPr lang="ru-RU" sz="1600" dirty="0"/>
              <a:t>На передней лошади едет император в голубом кафтане.</a:t>
            </a:r>
            <a:br>
              <a:rPr lang="ru-RU" sz="1600" dirty="0"/>
            </a:br>
            <a:r>
              <a:rPr lang="ru-RU" sz="1600" dirty="0"/>
              <a:t>Белая кобыла с карими глазами, с челкой вороною.</a:t>
            </a:r>
            <a:br>
              <a:rPr lang="ru-RU" sz="1600" dirty="0"/>
            </a:br>
            <a:r>
              <a:rPr lang="ru-RU" sz="1600" dirty="0"/>
              <a:t>Красная попона. Крылья за спиною, как перед войною.</a:t>
            </a:r>
          </a:p>
          <a:p>
            <a:pPr fontAlgn="base"/>
            <a:r>
              <a:rPr lang="ru-RU" sz="1600" dirty="0"/>
              <a:t>Вслед за императором едут генералы, генералы свиты,</a:t>
            </a:r>
            <a:br>
              <a:rPr lang="ru-RU" sz="1600" dirty="0"/>
            </a:br>
            <a:r>
              <a:rPr lang="ru-RU" sz="1600" dirty="0"/>
              <a:t>славою увиты, шрамами покрыты, только не убиты.</a:t>
            </a:r>
            <a:br>
              <a:rPr lang="ru-RU" sz="1600" dirty="0"/>
            </a:br>
            <a:r>
              <a:rPr lang="ru-RU" sz="1600" dirty="0"/>
              <a:t>Следом - дуэлянты, флигель-адъютанты. Блещут эполеты.</a:t>
            </a:r>
            <a:br>
              <a:rPr lang="ru-RU" sz="1600" dirty="0"/>
            </a:br>
            <a:r>
              <a:rPr lang="ru-RU" sz="1600" dirty="0"/>
              <a:t>Все они красавцы, все они таланты, все они поэты.</a:t>
            </a:r>
          </a:p>
          <a:p>
            <a:pPr fontAlgn="base"/>
            <a:r>
              <a:rPr lang="ru-RU" sz="1600" dirty="0"/>
              <a:t>Все слабее звуки прежних клавесинов, голоса былые.</a:t>
            </a:r>
            <a:br>
              <a:rPr lang="ru-RU" sz="1600" dirty="0"/>
            </a:br>
            <a:r>
              <a:rPr lang="ru-RU" sz="1600" dirty="0"/>
              <a:t>Только топот мерный, флейты голос нервный да надежды злые.</a:t>
            </a:r>
            <a:br>
              <a:rPr lang="ru-RU" sz="1600" dirty="0"/>
            </a:br>
            <a:r>
              <a:rPr lang="ru-RU" sz="1600" dirty="0"/>
              <a:t>Все слабее запах очага и дыма, молока и хлеба.</a:t>
            </a:r>
            <a:br>
              <a:rPr lang="ru-RU" sz="1600" dirty="0"/>
            </a:br>
            <a:r>
              <a:rPr lang="ru-RU" sz="1600" dirty="0"/>
              <a:t>Где-то под ногами и над головами - лишь земля и небо.</a:t>
            </a:r>
          </a:p>
          <a:p>
            <a:pPr fontAlgn="base"/>
            <a:r>
              <a:rPr lang="ru-RU" sz="1600" dirty="0"/>
              <a:t>Сумерки погасли. Флейта вдруг умолкла. Потускнели краски.</a:t>
            </a:r>
            <a:br>
              <a:rPr lang="ru-RU" sz="1600" dirty="0"/>
            </a:br>
            <a:r>
              <a:rPr lang="ru-RU" sz="1600" dirty="0"/>
              <a:t>Медленно и чинно входят в ночь, как в море, кивера и каски.</a:t>
            </a:r>
            <a:br>
              <a:rPr lang="ru-RU" sz="1600" dirty="0"/>
            </a:br>
            <a:r>
              <a:rPr lang="ru-RU" sz="1600" dirty="0"/>
              <a:t>Не видать, кто главный, кто - слуга, кто - барин, из дворца ль, из хаты,</a:t>
            </a:r>
            <a:br>
              <a:rPr lang="ru-RU" sz="1600" dirty="0"/>
            </a:br>
            <a:r>
              <a:rPr lang="ru-RU" sz="1600" dirty="0"/>
              <a:t>все они солдаты, вечностью богаты, бедны ли, богаты</a:t>
            </a:r>
            <a:r>
              <a:rPr lang="ru-RU" sz="1600" dirty="0" smtClean="0"/>
              <a:t>.</a:t>
            </a:r>
            <a:endParaRPr lang="ru-RU" sz="1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1772816"/>
            <a:ext cx="2386608" cy="4399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8863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М.А.Шолохов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646238"/>
            <a:ext cx="3168351" cy="4525962"/>
          </a:xfrm>
        </p:spPr>
      </p:pic>
      <p:sp>
        <p:nvSpPr>
          <p:cNvPr id="3" name="Прямоугольник 2"/>
          <p:cNvSpPr/>
          <p:nvPr/>
        </p:nvSpPr>
        <p:spPr>
          <a:xfrm>
            <a:off x="611560" y="-1653561"/>
            <a:ext cx="4572000" cy="71021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endParaRPr lang="ru-RU" i="1" dirty="0" smtClean="0">
              <a:solidFill>
                <a:srgbClr val="202124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i="1" dirty="0">
              <a:solidFill>
                <a:srgbClr val="202124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i="1" dirty="0" smtClean="0">
              <a:solidFill>
                <a:srgbClr val="202124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i="1" dirty="0">
                <a:solidFill>
                  <a:srgbClr val="20212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i="1" dirty="0">
                <a:solidFill>
                  <a:srgbClr val="20212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1600" i="1" dirty="0">
                <a:solidFill>
                  <a:srgbClr val="202124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1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"Хоть бы и Наталья — да таких-то девок по белу свету поискать!  Рукодельница!  Хозяйка! И </a:t>
            </a:r>
            <a:r>
              <a:rPr lang="ru-RU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 </a:t>
            </a: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внешности Натальи известно следующее: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«Наталья — девка красивая, нарядная была…"  "В дверях несмело стала невеста, смуглыми пальцами  перебирая оборку цветного фартука."  " Из-под черной стоячей пыли </a:t>
            </a:r>
            <a:r>
              <a:rPr lang="ru-RU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коклюшкового</a:t>
            </a: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шарфа смотрели смелые серые глаза. Бесхитростный, чуть смущенный, правдивый взгляд словно говорил: «Вот я вся, какая есть. Как хочешь, так и суди меня». — «Славная», — подумал Григорий г."  На упругой девичей щеке дрожала  смущенная и сдержанная улыбка, образовывая неглубокую розовеющую ямочку. Григорий перевел взгляд на руки: небольшие, плотные, трудолюбивые, красивые. И тут в первый раз заметил, что верхняя губа у нее </a:t>
            </a:r>
            <a:r>
              <a:rPr lang="ru-RU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пухловата</a:t>
            </a: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что на  щеке лепится коричневая родинка, а на родинке два золотистых волоска. "Платок ее сбился на спину и  гладко причесанные, черные, прямые волосы свисали на бледное лицо."  "На висках ее, из гладких причесанных черных волос выбилась и завилась </a:t>
            </a:r>
            <a:r>
              <a:rPr lang="ru-RU" sz="1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гляцевитая</a:t>
            </a:r>
            <a:r>
              <a:rPr lang="ru-RU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прядь …»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93209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i="1"/>
              <a:t>Прилагательные</a:t>
            </a:r>
            <a:r>
              <a:rPr lang="ru-RU" sz="3200"/>
              <a:t> придают тексту яркость, выразительность и образность: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Нежно-бесстрастная, </a:t>
            </a:r>
            <a:br>
              <a:rPr lang="ru-RU" dirty="0" smtClean="0"/>
            </a:br>
            <a:r>
              <a:rPr lang="ru-RU" dirty="0" smtClean="0"/>
              <a:t>Нежно-холодная, </a:t>
            </a:r>
            <a:br>
              <a:rPr lang="ru-RU" dirty="0" smtClean="0"/>
            </a:br>
            <a:r>
              <a:rPr lang="ru-RU" dirty="0" smtClean="0"/>
              <a:t>Вечно подвластная, </a:t>
            </a:r>
            <a:br>
              <a:rPr lang="ru-RU" dirty="0" smtClean="0"/>
            </a:br>
            <a:r>
              <a:rPr lang="ru-RU" dirty="0" smtClean="0"/>
              <a:t>Вечно свободная... </a:t>
            </a:r>
            <a:br>
              <a:rPr lang="ru-RU" dirty="0" smtClean="0"/>
            </a:br>
            <a:r>
              <a:rPr lang="ru-RU" dirty="0" smtClean="0"/>
              <a:t>Лживая, ясная, </a:t>
            </a:r>
            <a:br>
              <a:rPr lang="ru-RU" dirty="0" smtClean="0"/>
            </a:br>
            <a:r>
              <a:rPr lang="ru-RU" dirty="0" smtClean="0"/>
              <a:t>Звучно-печальная, </a:t>
            </a:r>
            <a:br>
              <a:rPr lang="ru-RU" dirty="0" smtClean="0"/>
            </a:br>
            <a:r>
              <a:rPr lang="ru-RU" dirty="0" smtClean="0"/>
              <a:t>Чуждо прекрасная, </a:t>
            </a:r>
            <a:br>
              <a:rPr lang="ru-RU" dirty="0" smtClean="0"/>
            </a:br>
            <a:r>
              <a:rPr lang="ru-RU" dirty="0" smtClean="0"/>
              <a:t>Близкая, дальняя.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/>
              <a:t>Глаголы</a:t>
            </a:r>
            <a:r>
              <a:rPr lang="ru-RU"/>
              <a:t> делают текст более динамичным: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Как </a:t>
            </a:r>
            <a:r>
              <a:rPr lang="ru-RU" sz="2400" dirty="0"/>
              <a:t>рано мог он лицемерить, </a:t>
            </a:r>
            <a:br>
              <a:rPr lang="ru-RU" sz="2400" dirty="0"/>
            </a:br>
            <a:r>
              <a:rPr lang="ru-RU" sz="2400" dirty="0"/>
              <a:t>Таить надежду, ревновать, </a:t>
            </a:r>
            <a:br>
              <a:rPr lang="ru-RU" sz="2400" dirty="0"/>
            </a:br>
            <a:r>
              <a:rPr lang="ru-RU" sz="2400" dirty="0"/>
              <a:t>Разуверять, заставить верить, </a:t>
            </a:r>
            <a:br>
              <a:rPr lang="ru-RU" sz="2400" dirty="0"/>
            </a:br>
            <a:r>
              <a:rPr lang="ru-RU" sz="2400" dirty="0"/>
              <a:t>Казаться мрачным, изнывать... </a:t>
            </a:r>
          </a:p>
          <a:p>
            <a:r>
              <a:rPr lang="ru-RU" sz="2400" dirty="0"/>
              <a:t>(А. Пушкин) </a:t>
            </a:r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79" y="1648799"/>
            <a:ext cx="3394721" cy="46085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А.С.Пушкин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Как </a:t>
            </a:r>
            <a:r>
              <a:rPr lang="ru-RU" sz="2800" dirty="0"/>
              <a:t>рано мог он лицемерить</a:t>
            </a:r>
            <a:r>
              <a:rPr lang="ru-RU" sz="2800" dirty="0" smtClean="0"/>
              <a:t>,</a:t>
            </a:r>
          </a:p>
          <a:p>
            <a:r>
              <a:rPr lang="ru-RU" sz="2800" dirty="0" smtClean="0"/>
              <a:t> </a:t>
            </a:r>
            <a:r>
              <a:rPr lang="ru-RU" sz="2800" dirty="0"/>
              <a:t>Таить надежду, ревновать, </a:t>
            </a:r>
            <a:endParaRPr lang="ru-RU" sz="2800" dirty="0" smtClean="0"/>
          </a:p>
          <a:p>
            <a:r>
              <a:rPr lang="ru-RU" sz="2800" dirty="0" smtClean="0"/>
              <a:t>Разуверять</a:t>
            </a:r>
            <a:r>
              <a:rPr lang="ru-RU" sz="2800" dirty="0"/>
              <a:t>, заставить верить, </a:t>
            </a:r>
            <a:endParaRPr lang="ru-RU" sz="2800" dirty="0" smtClean="0"/>
          </a:p>
          <a:p>
            <a:r>
              <a:rPr lang="ru-RU" sz="2800" dirty="0" smtClean="0"/>
              <a:t>Казаться </a:t>
            </a:r>
            <a:r>
              <a:rPr lang="ru-RU" sz="2800" dirty="0"/>
              <a:t>мрачным, изнывать, </a:t>
            </a:r>
            <a:endParaRPr lang="ru-RU" sz="2800" dirty="0" smtClean="0"/>
          </a:p>
          <a:p>
            <a:r>
              <a:rPr lang="ru-RU" sz="2800" dirty="0" smtClean="0"/>
              <a:t>Являться </a:t>
            </a:r>
            <a:r>
              <a:rPr lang="ru-RU" sz="2800" dirty="0"/>
              <a:t>гордым и послушным, Внимательным иль равнодушным!</a:t>
            </a:r>
            <a:br>
              <a:rPr lang="ru-RU" sz="2800" dirty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1406042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/>
              <a:t>Особой изобразительной силой обладают </a:t>
            </a:r>
            <a:r>
              <a:rPr lang="ru-RU" b="1"/>
              <a:t>наречия</a:t>
            </a:r>
            <a:r>
              <a:rPr lang="ru-RU"/>
              <a:t>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/>
              <a:t>: «А я иду — за мной беда, не прямо и не косо. А в никуда и никогда, как поезда с откоса». (А. Ахматова) </a:t>
            </a:r>
            <a:endParaRPr lang="ru-RU" smtClean="0"/>
          </a:p>
          <a:p>
            <a:r>
              <a:rPr lang="ru-RU" smtClean="0"/>
              <a:t>и </a:t>
            </a:r>
            <a:r>
              <a:rPr lang="ru-RU" b="1" smtClean="0"/>
              <a:t>местоимения</a:t>
            </a:r>
            <a:r>
              <a:rPr lang="ru-RU" smtClean="0"/>
              <a:t>- «</a:t>
            </a:r>
            <a:r>
              <a:rPr lang="ru-RU"/>
              <a:t>Мы так обрадовались стуже, мы так соскучились по ней». (Ю. Визбор), передающие чувства лирического героя, выделяющие основные мысли автора.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А.А.Ахматова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46237"/>
            <a:ext cx="7859216" cy="4526280"/>
          </a:xfrm>
        </p:spPr>
        <p:txBody>
          <a:bodyPr/>
          <a:lstStyle/>
          <a:p>
            <a:r>
              <a:rPr lang="ru-RU" sz="2800" dirty="0"/>
              <a:t>Один идет прямым путем,</a:t>
            </a:r>
            <a:br>
              <a:rPr lang="ru-RU" sz="2800" dirty="0"/>
            </a:br>
            <a:r>
              <a:rPr lang="ru-RU" sz="2800" dirty="0"/>
              <a:t>Другой идет по кругу</a:t>
            </a:r>
            <a:br>
              <a:rPr lang="ru-RU" sz="2800" dirty="0"/>
            </a:br>
            <a:r>
              <a:rPr lang="ru-RU" sz="2800" dirty="0"/>
              <a:t>И ждет возврата в отчий дом,</a:t>
            </a:r>
            <a:br>
              <a:rPr lang="ru-RU" sz="2800" dirty="0"/>
            </a:br>
            <a:r>
              <a:rPr lang="ru-RU" sz="2800" dirty="0"/>
              <a:t>Ждет прежнюю подругу.</a:t>
            </a:r>
            <a:br>
              <a:rPr lang="ru-RU" sz="2800" dirty="0"/>
            </a:br>
            <a:r>
              <a:rPr lang="ru-RU" sz="2800" dirty="0"/>
              <a:t>А я иду – за мной беда,</a:t>
            </a:r>
            <a:br>
              <a:rPr lang="ru-RU" sz="2800" dirty="0"/>
            </a:br>
            <a:r>
              <a:rPr lang="ru-RU" sz="2800" dirty="0"/>
              <a:t>Не прямо и не косо,</a:t>
            </a:r>
            <a:br>
              <a:rPr lang="ru-RU" sz="2800" dirty="0"/>
            </a:br>
            <a:r>
              <a:rPr lang="ru-RU" sz="2800" dirty="0"/>
              <a:t>А в никуда и в никогда,</a:t>
            </a:r>
            <a:br>
              <a:rPr lang="ru-RU" sz="2800" dirty="0"/>
            </a:br>
            <a:r>
              <a:rPr lang="ru-RU" sz="2800" dirty="0"/>
              <a:t>Как поезда с откоса.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3798" y="1417011"/>
            <a:ext cx="2933001" cy="523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1318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799200"/>
          </a:xfrm>
        </p:spPr>
        <p:txBody>
          <a:bodyPr/>
          <a:lstStyle/>
          <a:p>
            <a:pPr algn="ctr"/>
            <a:r>
              <a:rPr lang="ru-RU" dirty="0" smtClean="0"/>
              <a:t>Ю.ВИЗБОРГ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772816"/>
            <a:ext cx="3384376" cy="4464496"/>
          </a:xfrm>
        </p:spPr>
      </p:pic>
      <p:sp>
        <p:nvSpPr>
          <p:cNvPr id="6" name="Прямоугольник 5"/>
          <p:cNvSpPr/>
          <p:nvPr/>
        </p:nvSpPr>
        <p:spPr>
          <a:xfrm>
            <a:off x="611560" y="1052736"/>
            <a:ext cx="446449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1600" dirty="0">
                <a:latin typeface="Helvetica Neue"/>
              </a:rPr>
              <a:t>А начиналось дело вот как:</a:t>
            </a:r>
            <a:br>
              <a:rPr lang="ru-RU" sz="1600" dirty="0">
                <a:latin typeface="Helvetica Neue"/>
              </a:rPr>
            </a:br>
            <a:r>
              <a:rPr lang="ru-RU" sz="1600" dirty="0">
                <a:latin typeface="Helvetica Neue"/>
              </a:rPr>
              <a:t>Погасла желтая заря,</a:t>
            </a:r>
            <a:br>
              <a:rPr lang="ru-RU" sz="1600" dirty="0">
                <a:latin typeface="Helvetica Neue"/>
              </a:rPr>
            </a:br>
            <a:r>
              <a:rPr lang="ru-RU" sz="1600" dirty="0">
                <a:latin typeface="Helvetica Neue"/>
              </a:rPr>
              <a:t>И наша серая подлодка</a:t>
            </a:r>
            <a:br>
              <a:rPr lang="ru-RU" sz="1600" dirty="0">
                <a:latin typeface="Helvetica Neue"/>
              </a:rPr>
            </a:br>
            <a:r>
              <a:rPr lang="ru-RU" sz="1600" dirty="0">
                <a:latin typeface="Helvetica Neue"/>
              </a:rPr>
              <a:t>В себя вобрала якоря.</a:t>
            </a:r>
          </a:p>
          <a:p>
            <a:pPr fontAlgn="base"/>
            <a:r>
              <a:rPr lang="ru-RU" sz="1600" dirty="0">
                <a:latin typeface="Helvetica Neue"/>
              </a:rPr>
              <a:t>И белокурые морячки</a:t>
            </a:r>
            <a:br>
              <a:rPr lang="ru-RU" sz="1600" dirty="0">
                <a:latin typeface="Helvetica Neue"/>
              </a:rPr>
            </a:br>
            <a:r>
              <a:rPr lang="ru-RU" sz="1600" dirty="0">
                <a:latin typeface="Helvetica Neue"/>
              </a:rPr>
              <a:t>Нам машут с бережка платком:</a:t>
            </a:r>
            <a:br>
              <a:rPr lang="ru-RU" sz="1600" dirty="0">
                <a:latin typeface="Helvetica Neue"/>
              </a:rPr>
            </a:br>
            <a:r>
              <a:rPr lang="ru-RU" sz="1600" dirty="0">
                <a:latin typeface="Helvetica Neue"/>
              </a:rPr>
              <a:t>Ни происшествий вам, ни качки,</a:t>
            </a:r>
            <a:br>
              <a:rPr lang="ru-RU" sz="1600" dirty="0">
                <a:latin typeface="Helvetica Neue"/>
              </a:rPr>
            </a:br>
            <a:r>
              <a:rPr lang="ru-RU" sz="1600" dirty="0">
                <a:latin typeface="Helvetica Neue"/>
              </a:rPr>
              <a:t>И девять футов под килем.</a:t>
            </a:r>
          </a:p>
          <a:p>
            <a:pPr fontAlgn="base"/>
            <a:r>
              <a:rPr lang="ru-RU" sz="1600" dirty="0">
                <a:latin typeface="Helvetica Neue"/>
              </a:rPr>
              <a:t>А потопить нас, братцы, — хрен-то!</a:t>
            </a:r>
            <a:br>
              <a:rPr lang="ru-RU" sz="1600" dirty="0">
                <a:latin typeface="Helvetica Neue"/>
              </a:rPr>
            </a:br>
            <a:r>
              <a:rPr lang="ru-RU" sz="1600" dirty="0">
                <a:latin typeface="Helvetica Neue"/>
              </a:rPr>
              <a:t>И в ураган, и в полный штиль</a:t>
            </a:r>
            <a:br>
              <a:rPr lang="ru-RU" sz="1600" dirty="0">
                <a:latin typeface="Helvetica Neue"/>
              </a:rPr>
            </a:br>
            <a:r>
              <a:rPr lang="ru-RU" sz="1600" dirty="0">
                <a:latin typeface="Helvetica Neue"/>
              </a:rPr>
              <a:t>Мы из любого дифферента</a:t>
            </a:r>
            <a:br>
              <a:rPr lang="ru-RU" sz="1600" dirty="0">
                <a:latin typeface="Helvetica Neue"/>
              </a:rPr>
            </a:br>
            <a:r>
              <a:rPr lang="ru-RU" sz="1600" dirty="0">
                <a:latin typeface="Helvetica Neue"/>
              </a:rPr>
              <a:t>Торпеду вмажем вам под киль.</a:t>
            </a:r>
          </a:p>
          <a:p>
            <a:pPr fontAlgn="base"/>
            <a:r>
              <a:rPr lang="ru-RU" sz="1600" dirty="0">
                <a:latin typeface="Helvetica Neue"/>
              </a:rPr>
              <a:t>Мы вышли в море по приказу,</a:t>
            </a:r>
            <a:br>
              <a:rPr lang="ru-RU" sz="1600" dirty="0">
                <a:latin typeface="Helvetica Neue"/>
              </a:rPr>
            </a:br>
            <a:r>
              <a:rPr lang="ru-RU" sz="1600" dirty="0">
                <a:latin typeface="Helvetica Neue"/>
              </a:rPr>
              <a:t>И по приказу — по домам.</a:t>
            </a:r>
            <a:br>
              <a:rPr lang="ru-RU" sz="1600" dirty="0">
                <a:latin typeface="Helvetica Neue"/>
              </a:rPr>
            </a:br>
            <a:r>
              <a:rPr lang="ru-RU" sz="1600" dirty="0">
                <a:latin typeface="Helvetica Neue"/>
              </a:rPr>
              <a:t>Мы возвращаемся на базу,</a:t>
            </a:r>
            <a:br>
              <a:rPr lang="ru-RU" sz="1600" dirty="0">
                <a:latin typeface="Helvetica Neue"/>
              </a:rPr>
            </a:br>
            <a:r>
              <a:rPr lang="ru-RU" sz="1600" dirty="0">
                <a:latin typeface="Helvetica Neue"/>
              </a:rPr>
              <a:t>А на дворе уже зима.</a:t>
            </a:r>
          </a:p>
          <a:p>
            <a:pPr fontAlgn="base"/>
            <a:r>
              <a:rPr lang="ru-RU" sz="1600" dirty="0">
                <a:latin typeface="Helvetica Neue"/>
              </a:rPr>
              <a:t>Мы так обрадовались стуже,</a:t>
            </a:r>
            <a:br>
              <a:rPr lang="ru-RU" sz="1600" dirty="0">
                <a:latin typeface="Helvetica Neue"/>
              </a:rPr>
            </a:br>
            <a:r>
              <a:rPr lang="ru-RU" sz="1600" dirty="0">
                <a:latin typeface="Helvetica Neue"/>
              </a:rPr>
              <a:t>Мы так соскучились по ней, —</a:t>
            </a:r>
            <a:br>
              <a:rPr lang="ru-RU" sz="1600" dirty="0">
                <a:latin typeface="Helvetica Neue"/>
              </a:rPr>
            </a:br>
            <a:r>
              <a:rPr lang="ru-RU" sz="1600" dirty="0">
                <a:latin typeface="Helvetica Neue"/>
              </a:rPr>
              <a:t>И пьют подводники на ужин</a:t>
            </a:r>
            <a:br>
              <a:rPr lang="ru-RU" sz="1600" dirty="0">
                <a:latin typeface="Helvetica Neue"/>
              </a:rPr>
            </a:br>
            <a:r>
              <a:rPr lang="ru-RU" sz="1600" dirty="0">
                <a:latin typeface="Helvetica Neue"/>
              </a:rPr>
              <a:t>Плодово-выгодный портвейн.</a:t>
            </a:r>
            <a:endParaRPr lang="ru-RU" sz="1600" b="0" i="0" dirty="0">
              <a:effectLst/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9506929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Рефлексия: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1.Помните слова Д.И. Писарева: «Неправильное употребление слов ведёт за собой ошибки в области мысли и потом в практике жизни».  </a:t>
            </a:r>
          </a:p>
          <a:p>
            <a:r>
              <a:rPr lang="ru-RU" dirty="0"/>
              <a:t>2. Как и в любой другой профессии, наиболее важным критерием для трудоустройства является квалификация и опыт работника. </a:t>
            </a:r>
            <a:r>
              <a:rPr lang="ru-RU" dirty="0" smtClean="0"/>
              <a:t>Поэтому постоянно совершенствуйте </a:t>
            </a:r>
            <a:r>
              <a:rPr lang="ru-RU" dirty="0"/>
              <a:t>свои знания и умения.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Литейная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Литейная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382</TotalTime>
  <Words>819</Words>
  <Application>Microsoft Office PowerPoint</Application>
  <PresentationFormat>Экран (4:3)</PresentationFormat>
  <Paragraphs>75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6" baseType="lpstr">
      <vt:lpstr>Calibri</vt:lpstr>
      <vt:lpstr>Cambria</vt:lpstr>
      <vt:lpstr>Helvetica Neue</vt:lpstr>
      <vt:lpstr>Rockwell</vt:lpstr>
      <vt:lpstr>Times New Roman</vt:lpstr>
      <vt:lpstr>Wingdings 2</vt:lpstr>
      <vt:lpstr>Литейная</vt:lpstr>
      <vt:lpstr>Урок русского языка №10, 11  Интегрированный урок. Темы: «Знаменательные и незнаменательные части речи и их роль в построении текста. Основные выразительные средства морфологии.» «Человек — Природа» (основная деятельность ветеринарного фельдшера связана с работой с животными). </vt:lpstr>
      <vt:lpstr>Эпиграф:1. « Профессия ветеринарный фельдшер весьма популярна и очень востребована.»  2. «Неправильное употребление слов ведет за собой ошибки в области мысли и потом в практике жизни.» Д.И. Писарев</vt:lpstr>
      <vt:lpstr>.  Ход урока 1.  Целеполагание  </vt:lpstr>
      <vt:lpstr>Логическое задание:</vt:lpstr>
      <vt:lpstr>3. Актуализация темы урока.</vt:lpstr>
      <vt:lpstr>Игра на внимание:</vt:lpstr>
      <vt:lpstr>Игра: Цепочкой называем слово в ед. числе им. падеже.</vt:lpstr>
      <vt:lpstr>Знаменательные части речи и омонимичные служебные</vt:lpstr>
      <vt:lpstr>  К выразительным средствам морфологии относится экспрессивное использование частей речи.</vt:lpstr>
      <vt:lpstr>А.А.Фет</vt:lpstr>
      <vt:lpstr>Б.Окуджава</vt:lpstr>
      <vt:lpstr>М.А.Шолохов</vt:lpstr>
      <vt:lpstr>Прилагательные придают тексту яркость, выразительность и образность: </vt:lpstr>
      <vt:lpstr>Глаголы делают текст более динамичным:</vt:lpstr>
      <vt:lpstr>А.С.Пушкин</vt:lpstr>
      <vt:lpstr>Особой изобразительной силой обладают наречия:</vt:lpstr>
      <vt:lpstr>А.А.Ахматова</vt:lpstr>
      <vt:lpstr>Ю.ВИЗБОРГ</vt:lpstr>
      <vt:lpstr>Рефлексия:</vt:lpstr>
    </vt:vector>
  </TitlesOfParts>
  <Company>Krokoz™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 русского языка №2- 3__  Интегрированный урок. Темы: «Знаменательные и незнаменательные части речи и их роль в построении текста. Основные выразительные средства морфологии.» « Автомеханик-это рабочий широкого профиля.»  2 курс Дата___сентябрь______</dc:title>
  <dc:creator>user</dc:creator>
  <cp:lastModifiedBy>ТесликОЮ</cp:lastModifiedBy>
  <cp:revision>35</cp:revision>
  <dcterms:created xsi:type="dcterms:W3CDTF">2016-08-04T00:58:14Z</dcterms:created>
  <dcterms:modified xsi:type="dcterms:W3CDTF">2021-03-11T08:29:00Z</dcterms:modified>
</cp:coreProperties>
</file>