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8" r:id="rId5"/>
    <p:sldId id="259" r:id="rId6"/>
    <p:sldId id="272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5001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620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2625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95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99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302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113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5331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63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307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1120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93345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2235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8361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888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3553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693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B59A0DD-0338-48B4-93C8-B650188FE7E0}" type="datetimeFigureOut">
              <a:rPr lang="ru-RU" smtClean="0"/>
              <a:pPr/>
              <a:t>12.02.2020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82C96F5-7EA3-4108-8CEA-3B928C1D05B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2593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62148"/>
            <a:ext cx="11064240" cy="4558937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«Математика – </a:t>
            </a:r>
            <a:r>
              <a:rPr lang="ru-RU" b="1" i="1" dirty="0" smtClean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гимнастика   </a:t>
            </a:r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ума»</a:t>
            </a:r>
            <a:b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                                </a:t>
            </a:r>
            <a:r>
              <a:rPr lang="ru-RU" b="1" i="1" dirty="0" smtClean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А</a:t>
            </a:r>
            <a:r>
              <a:rPr lang="ru-RU" b="1" i="1" dirty="0">
                <a:solidFill>
                  <a:prstClr val="black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В. Суворов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750423" y="9558547"/>
            <a:ext cx="615467" cy="280524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http://missmueller.pbworks.com/f/1284220453/mathp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62148"/>
            <a:ext cx="1972731" cy="212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63" y="3598847"/>
            <a:ext cx="3150879" cy="30390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1424" y="4358425"/>
            <a:ext cx="2866529" cy="227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2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5735"/>
          <a:stretch>
            <a:fillRect/>
          </a:stretch>
        </p:blipFill>
        <p:spPr bwMode="auto">
          <a:xfrm>
            <a:off x="1489163" y="0"/>
            <a:ext cx="92315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2899953" y="13063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bg1"/>
                </a:solidFill>
              </a:rPr>
              <a:t>п</a:t>
            </a:r>
            <a:r>
              <a:rPr lang="ru-RU" sz="4000" b="1" dirty="0" smtClean="0">
                <a:solidFill>
                  <a:schemeClr val="bg1"/>
                </a:solidFill>
              </a:rPr>
              <a:t> 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о  </a:t>
            </a:r>
            <a:r>
              <a:rPr lang="ru-RU" sz="4000" b="1" dirty="0" err="1" smtClean="0">
                <a:solidFill>
                  <a:schemeClr val="bg1"/>
                </a:solidFill>
              </a:rPr>
              <a:t>ц</a:t>
            </a:r>
            <a:r>
              <a:rPr lang="ru-RU" sz="4000" b="1" dirty="0" smtClean="0">
                <a:solidFill>
                  <a:schemeClr val="bg1"/>
                </a:solidFill>
              </a:rPr>
              <a:t> е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 т 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984172" y="674913"/>
            <a:ext cx="4149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к  о 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е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 </a:t>
            </a:r>
            <a:r>
              <a:rPr lang="ru-RU" sz="4000" b="1" dirty="0" err="1" smtClean="0">
                <a:solidFill>
                  <a:schemeClr val="bg1"/>
                </a:solidFill>
              </a:rPr>
              <a:t>ь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11783" y="1288867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 г 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 а </a:t>
            </a:r>
            <a:r>
              <a:rPr lang="ru-RU" sz="4000" b="1" dirty="0" err="1" smtClean="0">
                <a:solidFill>
                  <a:schemeClr val="bg1"/>
                </a:solidFill>
              </a:rPr>
              <a:t>ф</a:t>
            </a:r>
            <a:r>
              <a:rPr lang="ru-RU" sz="4000" b="1" dirty="0" smtClean="0">
                <a:solidFill>
                  <a:schemeClr val="bg1"/>
                </a:solidFill>
              </a:rPr>
              <a:t> и  к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77987" y="2490651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в  е  к  т  о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278777" y="3065417"/>
            <a:ext cx="57999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с   л  о </a:t>
            </a:r>
            <a:r>
              <a:rPr lang="ru-RU" sz="3600" b="1" dirty="0" smtClean="0">
                <a:solidFill>
                  <a:schemeClr val="bg1"/>
                </a:solidFill>
              </a:rPr>
              <a:t>ж</a:t>
            </a:r>
            <a:r>
              <a:rPr lang="ru-RU" sz="4000" b="1" dirty="0" smtClean="0">
                <a:solidFill>
                  <a:schemeClr val="bg1"/>
                </a:solidFill>
              </a:rPr>
              <a:t>  е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и  е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764969" y="3653245"/>
            <a:ext cx="6875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bg1"/>
                </a:solidFill>
              </a:rPr>
              <a:t>д</a:t>
            </a:r>
            <a:r>
              <a:rPr lang="ru-RU" sz="4000" b="1" dirty="0" smtClean="0">
                <a:solidFill>
                  <a:schemeClr val="bg1"/>
                </a:solidFill>
              </a:rPr>
              <a:t>  и  а  г  о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 а л  </a:t>
            </a:r>
            <a:r>
              <a:rPr lang="ru-RU" sz="4000" b="1" dirty="0" err="1" smtClean="0">
                <a:solidFill>
                  <a:schemeClr val="bg1"/>
                </a:solidFill>
              </a:rPr>
              <a:t>ь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90159" y="4280262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о  с  т 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</a:rPr>
              <a:t>ы</a:t>
            </a: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</a:rPr>
              <a:t>й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177141" y="4894217"/>
            <a:ext cx="80902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 а  </a:t>
            </a:r>
            <a:r>
              <a:rPr lang="ru-RU" sz="4000" b="1" dirty="0" err="1" smtClean="0">
                <a:solidFill>
                  <a:schemeClr val="bg1"/>
                </a:solidFill>
              </a:rPr>
              <a:t>з</a:t>
            </a:r>
            <a:r>
              <a:rPr lang="ru-RU" sz="4000" b="1" dirty="0" smtClean="0">
                <a:solidFill>
                  <a:schemeClr val="bg1"/>
                </a:solidFill>
              </a:rPr>
              <a:t> 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о  с  т  </a:t>
            </a:r>
            <a:r>
              <a:rPr lang="ru-RU" sz="4000" b="1" dirty="0" err="1" smtClean="0">
                <a:solidFill>
                  <a:schemeClr val="bg1"/>
                </a:solidFill>
              </a:rPr>
              <a:t>ь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817221" y="5521233"/>
            <a:ext cx="73718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bg1"/>
                </a:solidFill>
              </a:rPr>
              <a:t>п</a:t>
            </a:r>
            <a:r>
              <a:rPr lang="ru-RU" sz="4000" b="1" dirty="0" smtClean="0">
                <a:solidFill>
                  <a:schemeClr val="bg1"/>
                </a:solidFill>
              </a:rPr>
              <a:t> 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 о  и  </a:t>
            </a:r>
            <a:r>
              <a:rPr lang="ru-RU" sz="4000" b="1" dirty="0" err="1" smtClean="0">
                <a:solidFill>
                  <a:schemeClr val="bg1"/>
                </a:solidFill>
              </a:rPr>
              <a:t>з</a:t>
            </a:r>
            <a:r>
              <a:rPr lang="ru-RU" sz="4000" b="1" dirty="0" smtClean="0">
                <a:solidFill>
                  <a:schemeClr val="bg1"/>
                </a:solidFill>
              </a:rPr>
              <a:t>  в  е  </a:t>
            </a:r>
            <a:r>
              <a:rPr lang="ru-RU" sz="4000" b="1" dirty="0" err="1" smtClean="0">
                <a:solidFill>
                  <a:schemeClr val="bg1"/>
                </a:solidFill>
              </a:rPr>
              <a:t>д</a:t>
            </a: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</a:rPr>
              <a:t>е</a:t>
            </a:r>
            <a:r>
              <a:rPr lang="ru-RU" sz="4000" b="1" dirty="0" smtClean="0">
                <a:solidFill>
                  <a:schemeClr val="bg1"/>
                </a:solidFill>
              </a:rPr>
              <a:t>  </a:t>
            </a:r>
            <a:r>
              <a:rPr lang="ru-RU" sz="4000" b="1" dirty="0" err="1" smtClean="0">
                <a:solidFill>
                  <a:schemeClr val="bg1"/>
                </a:solidFill>
              </a:rPr>
              <a:t>н</a:t>
            </a:r>
            <a:r>
              <a:rPr lang="ru-RU" sz="4000" b="1" dirty="0" smtClean="0">
                <a:solidFill>
                  <a:schemeClr val="bg1"/>
                </a:solidFill>
              </a:rPr>
              <a:t>  и е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155473" y="6123988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о  м б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554582" y="1876697"/>
            <a:ext cx="4153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к  в  а  </a:t>
            </a:r>
            <a:r>
              <a:rPr lang="ru-RU" sz="4000" b="1" dirty="0" err="1" smtClean="0">
                <a:solidFill>
                  <a:schemeClr val="bg1"/>
                </a:solidFill>
              </a:rPr>
              <a:t>д</a:t>
            </a: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</a:rPr>
              <a:t>р</a:t>
            </a:r>
            <a:r>
              <a:rPr lang="ru-RU" sz="4000" b="1" dirty="0" smtClean="0">
                <a:solidFill>
                  <a:schemeClr val="bg1"/>
                </a:solidFill>
              </a:rPr>
              <a:t>  </a:t>
            </a:r>
            <a:r>
              <a:rPr lang="ru-RU" sz="4000" b="1" dirty="0" err="1" smtClean="0">
                <a:solidFill>
                  <a:schemeClr val="bg1"/>
                </a:solidFill>
              </a:rPr>
              <a:t>а</a:t>
            </a:r>
            <a:r>
              <a:rPr lang="ru-RU" sz="4000" b="1" dirty="0" smtClean="0">
                <a:solidFill>
                  <a:schemeClr val="bg1"/>
                </a:solidFill>
              </a:rPr>
              <a:t>  т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7999" y="3498466"/>
            <a:ext cx="8577943" cy="3359534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 descr="Arhimed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2" y="259965"/>
            <a:ext cx="2200275" cy="32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047999" y="875211"/>
            <a:ext cx="857794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Понятиями неравенства пользовались уже древние греки. </a:t>
            </a:r>
          </a:p>
          <a:p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Например</a:t>
            </a:r>
            <a:r>
              <a:rPr lang="ru-RU" altLang="ru-R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2800" b="1" i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Архимед</a:t>
            </a:r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(III в. до н. э.), занимаясь вычислением длины окружности, указал границы числа «пи</a:t>
            </a:r>
            <a:r>
              <a:rPr lang="ru-RU" alt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endParaRPr lang="ru-RU" alt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b="1" dirty="0" smtClean="0">
              <a:solidFill>
                <a:srgbClr val="0000CC"/>
              </a:solidFill>
              <a:latin typeface="Comic Sans MS" panose="030F0702030302020204" pitchFamily="66" charset="0"/>
            </a:endParaRPr>
          </a:p>
          <a:p>
            <a:endParaRPr lang="ru-RU" sz="2800" b="1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Ряд 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неравенств приводит в своём трактате «Начала» </a:t>
            </a:r>
            <a:r>
              <a:rPr lang="ru-RU" sz="2800" b="1" i="1" u="sng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Евклид</a:t>
            </a:r>
            <a:r>
              <a:rPr lang="ru-RU" sz="28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Он, например, доказывает, что среднее геометрическое двух чисел не больше их среднего арифметического и не меньше их среднего гармонического.</a:t>
            </a:r>
            <a:endParaRPr lang="ru-RU" altLang="ru-RU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Файл:Eukli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0" y="3639649"/>
            <a:ext cx="2200277" cy="3077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579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3645" y="4487332"/>
            <a:ext cx="8242663" cy="150706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Picture 2" descr="200px-thomasharrio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840" y="1567542"/>
            <a:ext cx="1967548" cy="2455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939143" y="457201"/>
            <a:ext cx="86737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Современные знаки неравенств появились лишь в XVII— XVIII вв.</a:t>
            </a:r>
          </a:p>
          <a:p>
            <a:endParaRPr lang="ru-RU" altLang="ru-RU" sz="2800" b="1" dirty="0" smtClean="0">
              <a:solidFill>
                <a:srgbClr val="0000CC"/>
              </a:solidFill>
              <a:latin typeface="Comic Sans MS" panose="030F0702030302020204" pitchFamily="66" charset="0"/>
            </a:endParaRPr>
          </a:p>
          <a:p>
            <a:r>
              <a:rPr lang="ru-RU" alt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1631 году а</a:t>
            </a:r>
            <a:r>
              <a:rPr lang="ru-RU" alt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нглийский </a:t>
            </a:r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 </a:t>
            </a:r>
            <a:r>
              <a:rPr lang="ru-RU" altLang="ru-RU" sz="2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Томас </a:t>
            </a:r>
            <a:r>
              <a:rPr lang="ru-RU" altLang="ru-RU" sz="2800" b="1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Гарриот</a:t>
            </a:r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ввел для отношений «больше» и «меньше» знаки неравенства &lt;  и  &gt;, употребляемые и поныне</a:t>
            </a:r>
            <a:r>
              <a:rPr lang="ru-RU" alt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alt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ru-RU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Символы ≤ и ≥ были введены в 1734 году французским математиком Пьером </a:t>
            </a:r>
            <a:r>
              <a:rPr lang="ru-RU" alt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Бугером</a:t>
            </a:r>
            <a:r>
              <a:rPr lang="ru-RU" alt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3" descr="Pierre_Bouguer_-_Jean-Baptiste_Perronnea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840" y="4182020"/>
            <a:ext cx="1967548" cy="2519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75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4487332"/>
            <a:ext cx="11098485" cy="1507067"/>
          </a:xfrm>
        </p:spPr>
        <p:txBody>
          <a:bodyPr/>
          <a:lstStyle/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325" y="1228239"/>
            <a:ext cx="11082201" cy="19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83325" y="3167390"/>
            <a:ext cx="1108220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hangingPunct="0">
              <a:spcAft>
                <a:spcPts val="0"/>
              </a:spcAft>
              <a:buFont typeface="+mj-lt"/>
              <a:buAutoNum type="arabicParenR"/>
            </a:pPr>
            <a:endParaRPr lang="ru-RU" sz="2800" dirty="0" smtClean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ctr" eaLnBrk="0" hangingPunct="0">
              <a:spcAft>
                <a:spcPts val="0"/>
              </a:spcAft>
              <a:buFont typeface="+mj-lt"/>
              <a:buAutoNum type="arabicParenR"/>
            </a:pP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ctr" eaLnBrk="0" hangingPunct="0">
              <a:spcAft>
                <a:spcPts val="0"/>
              </a:spcAft>
              <a:buFont typeface="+mj-lt"/>
              <a:buAutoNum type="arabicParenR"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7 - а ˂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0,       2) 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 – а ˃ 0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       3) 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 – а ˂ 0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      4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а - 5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˂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0.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ru-RU" sz="1400" b="1" dirty="0"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56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1281365" cy="54668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Соотнеси неравенства с соответствующими промежутками: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А)[0; +∞)                                    1) х 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˂ 5</a:t>
            </a:r>
            <a:endParaRPr lang="ru-RU" sz="2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Б) ( -∞; 5)                                    2) х ≤ -5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В) [-3; 5)                                      3) х ≥ 0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Г) (-∞; -5]                                    4) -3 ≤ х ≤ 5</a:t>
            </a:r>
          </a:p>
          <a:p>
            <a:pPr marL="0" indent="0">
              <a:buNone/>
            </a:pPr>
            <a:endParaRPr lang="ru-RU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2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Ответ : 3142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3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684211" y="4487332"/>
                <a:ext cx="10432279" cy="1507067"/>
              </a:xfrm>
            </p:spPr>
            <p:txBody>
              <a:bodyPr>
                <a:normAutofit/>
              </a:bodyPr>
              <a:lstStyle/>
              <a:p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ответы: </a:t>
                </a:r>
                <a:b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1)(-1,5; +∞);             2) (-1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8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; +∞);               3) (-∞; -3]. </a:t>
                </a:r>
                <a:endParaRPr lang="ru-RU" sz="28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84211" y="4487332"/>
                <a:ext cx="10432279" cy="1507067"/>
              </a:xfrm>
              <a:blipFill>
                <a:blip r:embed="rId2" cstate="print"/>
                <a:stretch>
                  <a:fillRect l="-1168"/>
                </a:stretch>
              </a:blipFill>
            </p:spPr>
            <p:txBody>
              <a:bodyPr/>
              <a:lstStyle/>
              <a:p>
                <a:r>
                  <a:rPr lang="ru-RU" dirty="0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Решите неравенства:</a:t>
            </a:r>
          </a:p>
          <a:p>
            <a:pPr marL="0" indent="0" algn="ctr">
              <a:buNone/>
            </a:pP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- 1˂ 3х + 2;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4 – 7(х+3) ˂ -9;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4 + 12х ≥ 7 + 13х.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5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3827418"/>
            <a:ext cx="8534400" cy="21669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Ответы:</a:t>
            </a:r>
            <a:b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(3; +∞);                          2) (-∞; -3,2].</a:t>
            </a: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Решите систему неравенств:</a:t>
                </a:r>
              </a:p>
              <a:p>
                <a:pPr marL="0" indent="0">
                  <a:buNone/>
                </a:pPr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1)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ru-RU" sz="2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х ˃ 3,</m:t>
                            </m:r>
                          </m:e>
                          <m:e>
                            <m:r>
                              <a:rPr lang="ru-RU" sz="28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7 −4х ≤−3;</m:t>
                            </m:r>
                          </m:e>
                        </m:eqArr>
                      </m:e>
                    </m:d>
                  </m:oMath>
                </a14:m>
                <a:r>
                  <a:rPr lang="ru-RU" sz="28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     2)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ru-RU" sz="2800" i="1" dirty="0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ru-RU" sz="280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ru-RU" sz="28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х+3,2 ≤0,</m:t>
                            </m:r>
                          </m:e>
                          <m:e>
                            <m:r>
                              <a:rPr lang="ru-RU" sz="2800" b="0" i="1" dirty="0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х+1 ≤−1.</m:t>
                            </m:r>
                          </m:e>
                        </m:eqArr>
                      </m:e>
                    </m:d>
                  </m:oMath>
                </a14:m>
                <a:endParaRPr lang="ru-RU" sz="28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 cstate="print"/>
                <a:stretch>
                  <a:fillRect l="-14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659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8449" y="104503"/>
            <a:ext cx="12087497" cy="67534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Тест: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1.Решите неравенство: 3(3х-1)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˃ 10х – 14.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1) (-∞; 11)              2) (11; +∞)      3) (-∞; -11)           4) (-11; +∞).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2. Решите неравенство: 6 - 3х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˃ 19 – (х-7)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</a:rPr>
              <a:t> 1) х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˃-3          2) </a:t>
            </a:r>
            <a:r>
              <a:rPr lang="ru-RU" sz="3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˂ -10               3) х˃-10            4) х˂ -3.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3.Решите неравенство: х + 4 ≥ 4х – 5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12" y="5255350"/>
            <a:ext cx="5647434" cy="1027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6924" y="5247168"/>
            <a:ext cx="5394961" cy="1036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9519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84211" y="685800"/>
            <a:ext cx="10967857" cy="5308599"/>
          </a:xfrm>
          <a:blipFill>
            <a:blip r:embed="rId2" cstate="print"/>
            <a:stretch>
              <a:fillRect l="-2223" t="-6667" b="-9655"/>
            </a:stretch>
          </a:blipFill>
        </p:spPr>
        <p:txBody>
          <a:bodyPr/>
          <a:lstStyle/>
          <a:p>
            <a:r>
              <a:rPr lang="ru-RU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7522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Решим неравенства: 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х² - 49≤0;            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2) 5х² 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- 14х - 3˂0.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527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30859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Укажите неравенство, которое не имеет решений: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1)х² - 3х - 11˂0,           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2)х² - 3х + 11˃0,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3)х² - 3х + 11˃0,            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4) х² - 3х - 11˂0.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32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308599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Укажите неравенство, которое имеет множество решений:</a:t>
            </a:r>
          </a:p>
          <a:p>
            <a:pPr marL="0" indent="0">
              <a:buNone/>
            </a:pP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х² - 64≤0;         2) </a:t>
            </a:r>
            <a: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х² 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+ 64≥0;           </a:t>
            </a:r>
          </a:p>
          <a:p>
            <a:pPr marL="0" indent="0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х² - 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64≥0;         4) </a:t>
            </a:r>
            <a: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х² 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ru-RU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64≤</a:t>
            </a: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715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7019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Решим следующие неравенства:</a:t>
            </a:r>
          </a:p>
          <a:p>
            <a:pPr marL="0" indent="0" algn="ctr">
              <a:buNone/>
            </a:pPr>
            <a:endParaRPr lang="ru-RU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1)(х-1)(х-3)˂0,        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2)х(5-х)(х-2)≤0,       </a:t>
            </a:r>
          </a:p>
          <a:p>
            <a:pPr marL="0" indent="0" algn="ctr">
              <a:buNone/>
            </a:pPr>
            <a:r>
              <a:rPr lang="ru-RU" sz="4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 (х+6)(х-15)(6х-3)≥0.</a:t>
            </a:r>
            <a:endParaRPr lang="ru-RU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4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684212" y="685800"/>
                <a:ext cx="8534400" cy="54014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44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Решим неравенства из второй части КИМ:</a:t>
                </a:r>
              </a:p>
              <a:p>
                <a:pPr marL="0" indent="0">
                  <a:buNone/>
                </a:pPr>
                <a:endParaRPr lang="ru-RU" sz="4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ru-RU" sz="44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1)(3х-7)² ≥ (5х-9)²,          </a:t>
                </a:r>
              </a:p>
              <a:p>
                <a:pPr marL="0" indent="0">
                  <a:buNone/>
                </a:pPr>
                <a:r>
                  <a:rPr lang="ru-RU" sz="44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−19</m:t>
                        </m:r>
                      </m:num>
                      <m:den>
                        <m:sSup>
                          <m:sSupPr>
                            <m:ctrlPr>
                              <a:rPr lang="ru-RU" sz="4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ru-RU" sz="44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ru-RU" sz="4400" b="0" i="1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х+5</m:t>
                                </m:r>
                              </m:e>
                            </m:d>
                          </m:e>
                          <m:sup>
                            <m:r>
                              <a:rPr lang="ru-RU" sz="4400" b="0" i="1" smtClean="0">
                                <a:solidFill>
                                  <a:schemeClr val="bg1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ru-RU" sz="44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−6</m:t>
                        </m:r>
                      </m:den>
                    </m:f>
                  </m:oMath>
                </a14:m>
                <a:r>
                  <a:rPr lang="ru-RU" sz="4400" dirty="0" smtClean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≥ 0.</a:t>
                </a:r>
                <a:endParaRPr lang="ru-RU" sz="4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84212" y="685800"/>
                <a:ext cx="8534400" cy="5401491"/>
              </a:xfrm>
              <a:blipFill>
                <a:blip r:embed="rId2" cstate="print"/>
                <a:stretch>
                  <a:fillRect l="-28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681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0784977" cy="42650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Домашнее задание:</a:t>
            </a:r>
          </a:p>
          <a:p>
            <a:pPr marL="0" indent="0">
              <a:buNone/>
            </a:pPr>
            <a:endParaRPr lang="ru-RU" sz="3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вариант </a:t>
            </a:r>
            <a:r>
              <a:rPr lang="ru-RU" sz="3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3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-6</a:t>
            </a:r>
            <a:r>
              <a:rPr lang="ru-RU" sz="3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ru-RU" sz="32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ru-RU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sz="3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11-16 </a:t>
            </a:r>
            <a:r>
              <a:rPr lang="ru-RU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  <a:r>
              <a:rPr lang="ru-RU" sz="32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по </a:t>
            </a:r>
            <a:r>
              <a:rPr lang="ru-RU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книжке «ОГЭ по математике 2020» И. В. Ященко</a:t>
            </a:r>
            <a:endParaRPr lang="ru-RU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48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84212" y="685800"/>
            <a:ext cx="11085422" cy="56888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 smtClean="0">
                <a:solidFill>
                  <a:schemeClr val="bg1"/>
                </a:solidFill>
              </a:rPr>
              <a:t>Спасибо за внимание!</a:t>
            </a:r>
          </a:p>
          <a:p>
            <a:pPr marL="0" indent="0">
              <a:buNone/>
            </a:pPr>
            <a:endParaRPr lang="ru-RU" sz="4800" dirty="0" smtClean="0"/>
          </a:p>
          <a:p>
            <a:pPr marL="0" indent="0">
              <a:buNone/>
            </a:pPr>
            <a:endParaRPr lang="ru-RU" sz="4800" dirty="0"/>
          </a:p>
          <a:p>
            <a:pPr marL="0" indent="0">
              <a:buNone/>
            </a:pPr>
            <a:endParaRPr lang="ru-RU" sz="4800" dirty="0" smtClean="0"/>
          </a:p>
          <a:p>
            <a:pPr marL="0" indent="0" algn="r">
              <a:buNone/>
            </a:pPr>
            <a:r>
              <a:rPr lang="ru-RU" sz="4800" dirty="0" smtClean="0">
                <a:solidFill>
                  <a:schemeClr val="bg1"/>
                </a:solidFill>
              </a:rPr>
              <a:t>Удачи на экзаменах!</a:t>
            </a:r>
            <a:endParaRPr lang="ru-RU" sz="48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036084"/>
            <a:ext cx="2890726" cy="26080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298" y="350976"/>
            <a:ext cx="3001518" cy="260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92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819</TotalTime>
  <Words>615</Words>
  <Application>Microsoft Office PowerPoint</Application>
  <PresentationFormat>Широкоэкранный</PresentationFormat>
  <Paragraphs>84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Cambria Math</vt:lpstr>
      <vt:lpstr>Century Gothic</vt:lpstr>
      <vt:lpstr>Comic Sans MS</vt:lpstr>
      <vt:lpstr>Times New Roman</vt:lpstr>
      <vt:lpstr>Wingdings 3</vt:lpstr>
      <vt:lpstr>Сектор</vt:lpstr>
      <vt:lpstr>«Математика –  гимнастика   ума»                                               А. В. Суворов  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ответы:  1)(-1,5; +∞);             2) (-11/7 ; +∞);               3) (-∞; -3]. </vt:lpstr>
      <vt:lpstr>Ответы: 1) (3; +∞);                          2) (-∞; -3,2].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неравенств.  Подготовка к ОГЭ.</dc:title>
  <dc:creator>liliserobyan82@mail.ru</dc:creator>
  <cp:lastModifiedBy>liliserobyan82@mail.ru</cp:lastModifiedBy>
  <cp:revision>47</cp:revision>
  <dcterms:created xsi:type="dcterms:W3CDTF">2020-01-06T11:11:24Z</dcterms:created>
  <dcterms:modified xsi:type="dcterms:W3CDTF">2020-02-12T16:29:24Z</dcterms:modified>
</cp:coreProperties>
</file>