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4" r:id="rId3"/>
    <p:sldId id="265" r:id="rId4"/>
    <p:sldId id="257" r:id="rId5"/>
    <p:sldId id="266" r:id="rId6"/>
    <p:sldId id="258" r:id="rId7"/>
    <p:sldId id="277" r:id="rId8"/>
    <p:sldId id="280" r:id="rId9"/>
    <p:sldId id="276" r:id="rId10"/>
    <p:sldId id="267" r:id="rId11"/>
    <p:sldId id="275" r:id="rId12"/>
    <p:sldId id="262" r:id="rId13"/>
    <p:sldId id="271" r:id="rId14"/>
    <p:sldId id="272" r:id="rId15"/>
    <p:sldId id="278" r:id="rId16"/>
    <p:sldId id="273" r:id="rId17"/>
    <p:sldId id="261" r:id="rId18"/>
    <p:sldId id="269" r:id="rId19"/>
    <p:sldId id="260" r:id="rId20"/>
    <p:sldId id="274" r:id="rId21"/>
    <p:sldId id="279" r:id="rId22"/>
    <p:sldId id="268" r:id="rId23"/>
    <p:sldId id="259" r:id="rId24"/>
    <p:sldId id="263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F1C888A-986D-488C-B3BB-8918D9D7CA97}">
          <p14:sldIdLst>
            <p14:sldId id="256"/>
            <p14:sldId id="264"/>
            <p14:sldId id="265"/>
            <p14:sldId id="257"/>
          </p14:sldIdLst>
        </p14:section>
        <p14:section name="Раздел без заголовка" id="{D8E503FC-5117-4E34-95DE-808A8D8692A4}">
          <p14:sldIdLst>
            <p14:sldId id="266"/>
            <p14:sldId id="258"/>
            <p14:sldId id="277"/>
            <p14:sldId id="280"/>
            <p14:sldId id="276"/>
            <p14:sldId id="267"/>
            <p14:sldId id="275"/>
            <p14:sldId id="262"/>
            <p14:sldId id="271"/>
            <p14:sldId id="272"/>
            <p14:sldId id="278"/>
            <p14:sldId id="273"/>
            <p14:sldId id="261"/>
            <p14:sldId id="269"/>
            <p14:sldId id="260"/>
            <p14:sldId id="274"/>
            <p14:sldId id="279"/>
            <p14:sldId id="268"/>
            <p14:sldId id="259"/>
            <p14:sldId id="263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AB7A"/>
    <a:srgbClr val="6C320A"/>
    <a:srgbClr val="F6D7C0"/>
    <a:srgbClr val="FAE8DA"/>
    <a:srgbClr val="632D09"/>
    <a:srgbClr val="542708"/>
    <a:srgbClr val="421E06"/>
    <a:srgbClr val="4620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Светлый стиль 2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9" d="100"/>
          <a:sy n="59" d="100"/>
        </p:scale>
        <p:origin x="-1116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8615A3-4379-4807-906E-EAC29BF4EBD1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0A4F45-E00A-4C0D-9D5B-2915A04047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59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0A4F45-E00A-4C0D-9D5B-2915A040474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740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399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418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914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345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263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409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994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277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370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068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540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184AC-15FE-402D-A629-C71E08A1072C}" type="datetimeFigureOut">
              <a:rPr lang="ru-RU" smtClean="0"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1A692-C067-4F1E-A882-8F039EA5C9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685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g"/><Relationship Id="rId7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Relationship Id="rId9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g"/><Relationship Id="rId3" Type="http://schemas.openxmlformats.org/officeDocument/2006/relationships/image" Target="../media/image54.png"/><Relationship Id="rId7" Type="http://schemas.openxmlformats.org/officeDocument/2006/relationships/image" Target="../media/image5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6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6.png"/><Relationship Id="rId7" Type="http://schemas.openxmlformats.org/officeDocument/2006/relationships/image" Target="../media/image7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flipH="1">
            <a:off x="2945373" y="761166"/>
            <a:ext cx="5760640" cy="67710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0" cap="none" spc="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МБОУ ЦО № 31 им. Р. П. СТАЩЕНКО</a:t>
            </a:r>
          </a:p>
          <a:p>
            <a:pPr algn="ctr"/>
            <a:endParaRPr lang="ru-RU" sz="1400" b="0" cap="none" spc="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82725" y="2000337"/>
            <a:ext cx="52265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chemeClr val="accent2">
                      <a:lumMod val="75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2">
                        <a:lumMod val="89000"/>
                      </a:schemeClr>
                    </a:gs>
                    <a:gs pos="23000">
                      <a:schemeClr val="accent2">
                        <a:lumMod val="89000"/>
                      </a:schemeClr>
                    </a:gs>
                    <a:gs pos="69000">
                      <a:schemeClr val="accent2">
                        <a:lumMod val="75000"/>
                      </a:schemeClr>
                    </a:gs>
                    <a:gs pos="97000">
                      <a:schemeClr val="accent2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Тема проекта</a:t>
            </a:r>
          </a:p>
          <a:p>
            <a:pPr algn="ctr"/>
            <a:r>
              <a:rPr lang="ru-RU" sz="5400" b="1" dirty="0" smtClean="0">
                <a:ln w="17780" cmpd="sng">
                  <a:solidFill>
                    <a:schemeClr val="accent2">
                      <a:lumMod val="75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2">
                        <a:lumMod val="89000"/>
                      </a:schemeClr>
                    </a:gs>
                    <a:gs pos="23000">
                      <a:schemeClr val="accent2">
                        <a:lumMod val="89000"/>
                      </a:schemeClr>
                    </a:gs>
                    <a:gs pos="69000">
                      <a:schemeClr val="accent2">
                        <a:lumMod val="75000"/>
                      </a:schemeClr>
                    </a:gs>
                    <a:gs pos="97000">
                      <a:schemeClr val="accent2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«Мы строители»</a:t>
            </a:r>
            <a:endParaRPr lang="ru-RU" sz="5400" b="1" cap="none" spc="0" dirty="0">
              <a:ln w="17780" cmpd="sng">
                <a:solidFill>
                  <a:schemeClr val="accent2">
                    <a:lumMod val="75000"/>
                  </a:schemeClr>
                </a:solidFill>
                <a:prstDash val="solid"/>
                <a:miter lim="800000"/>
              </a:ln>
              <a:gradFill flip="none" rotWithShape="1">
                <a:gsLst>
                  <a:gs pos="0">
                    <a:schemeClr val="accent2">
                      <a:lumMod val="89000"/>
                    </a:schemeClr>
                  </a:gs>
                  <a:gs pos="23000">
                    <a:schemeClr val="accent2">
                      <a:lumMod val="89000"/>
                    </a:schemeClr>
                  </a:gs>
                  <a:gs pos="69000">
                    <a:schemeClr val="accent2">
                      <a:lumMod val="75000"/>
                    </a:schemeClr>
                  </a:gs>
                  <a:gs pos="97000">
                    <a:schemeClr val="accent2">
                      <a:lumMod val="7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67563" y="5755000"/>
            <a:ext cx="3709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Воспитатель: Полякова О. А.</a:t>
            </a:r>
            <a:endParaRPr lang="ru-RU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32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2409" y="788850"/>
            <a:ext cx="116847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Участники проекта: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дети подготовительной группы ОНР №2, родители воспитанников, воспитатель группы.</a:t>
            </a:r>
          </a:p>
          <a:p>
            <a:pPr algn="just"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 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2409" y="1971795"/>
            <a:ext cx="114442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Продолжительность проекта: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2 недели (среднесрочный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ru-RU" sz="2800" dirty="0">
              <a:solidFill>
                <a:schemeClr val="accent2">
                  <a:lumMod val="50000"/>
                </a:schemeClr>
              </a:solidFill>
              <a:effectLst/>
              <a:latin typeface="Helvetica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2409" y="2925857"/>
            <a:ext cx="65804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580"/>
              </a:spcBef>
              <a:defRPr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 проекта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познавательно-творческий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2409" y="3854857"/>
            <a:ext cx="111561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>
                <a:solidFill>
                  <a:srgbClr val="6C320A"/>
                </a:solidFill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Проблема:</a:t>
            </a:r>
            <a:endParaRPr lang="ru-RU" sz="2800" dirty="0">
              <a:solidFill>
                <a:srgbClr val="6C320A"/>
              </a:solidFill>
              <a:latin typeface="Times New Roman" panose="02020603050405020304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>
                <a:solidFill>
                  <a:srgbClr val="6C320A"/>
                </a:solidFill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- недостаточный уровень знаний о строительных специальностях;</a:t>
            </a:r>
          </a:p>
          <a:p>
            <a:pPr>
              <a:spcAft>
                <a:spcPts val="0"/>
              </a:spcAft>
            </a:pPr>
            <a:r>
              <a:rPr lang="ru-RU" sz="2800" dirty="0">
                <a:solidFill>
                  <a:srgbClr val="6C320A"/>
                </a:solidFill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- отсутствие представлений о значимости и ценности труда </a:t>
            </a:r>
            <a:r>
              <a:rPr lang="ru-RU" sz="2800" dirty="0" smtClean="0">
                <a:solidFill>
                  <a:srgbClr val="6C320A"/>
                </a:solidFill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строителей.</a:t>
            </a:r>
            <a:endParaRPr lang="ru-RU" sz="2800" dirty="0">
              <a:solidFill>
                <a:srgbClr val="6C320A"/>
              </a:solidFill>
              <a:effectLst/>
              <a:latin typeface="Times New Roman" panose="02020603050405020304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93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23049" y="886896"/>
            <a:ext cx="38840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Актуальность проекта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0099" y="1859340"/>
            <a:ext cx="1072991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старшем дошкольном возрасте особое значение для полноценного развития детской личности приобретает дальнейшее приобщение к миру взрослых людей и созданных их трудом предметов. Ознакомление со строительными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специальностями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обеспечивает дальнейшее вхождение ребёнка в современный мир архитектуры, приобщение к его ценностям. Поэтому и возникла идея создания данного проекта. Углубленное изучение строительных специальностей способствует развитию представлений об их значимости, ценности труда каждого мастера. </a:t>
            </a:r>
            <a:endParaRPr lang="ru-RU" sz="2400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38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13947" y="364095"/>
            <a:ext cx="11764106" cy="108353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8000" dirty="0" smtClean="0"/>
              <a:t/>
            </a:r>
            <a:br>
              <a:rPr lang="ru-RU" sz="8000" dirty="0" smtClean="0"/>
            </a:br>
            <a:r>
              <a:rPr lang="ru-RU" sz="8400" u="sng" dirty="0" smtClean="0">
                <a:ln w="158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8400" dirty="0" smtClean="0">
                <a:ln w="158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Совершенствование у дошкольников конкретных представлений о строительстве и его этапах.</a:t>
            </a:r>
            <a:br>
              <a:rPr lang="ru-RU" sz="8400" dirty="0" smtClean="0">
                <a:ln w="158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400" dirty="0">
              <a:ln w="15875"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372208" y="1543877"/>
            <a:ext cx="11447584" cy="4227335"/>
          </a:xfrm>
          <a:prstGeom prst="rect">
            <a:avLst/>
          </a:prstGeom>
          <a:solidFill>
            <a:srgbClr val="FAE8DA"/>
          </a:solidFill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580"/>
              </a:spcBef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Задачи:</a:t>
            </a:r>
            <a:endParaRPr lang="ru-RU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74320" indent="-274320" algn="l">
              <a:lnSpc>
                <a:spcPct val="150000"/>
              </a:lnSpc>
              <a:spcBef>
                <a:spcPts val="580"/>
              </a:spcBef>
              <a:buFont typeface="Wingdings 2"/>
              <a:buChar char=""/>
              <a:defRPr/>
            </a:pPr>
            <a:r>
              <a:rPr lang="ru-RU" sz="23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представления детей о строительных специальностях, инструментах и материалах;</a:t>
            </a:r>
          </a:p>
          <a:p>
            <a:pPr marL="274320" indent="-274320" algn="l">
              <a:lnSpc>
                <a:spcPct val="150000"/>
              </a:lnSpc>
              <a:spcBef>
                <a:spcPts val="580"/>
              </a:spcBef>
              <a:buFont typeface="Wingdings 2"/>
              <a:buChar char=""/>
              <a:defRPr/>
            </a:pP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</a:t>
            </a:r>
            <a:r>
              <a:rPr lang="ru-RU" sz="23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профессиями: архитектор, каменщик, плотник, штукатур, моляр, электрик, экскаваторщик, прораб, бетонщик</a:t>
            </a: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74320" indent="-274320" algn="l">
              <a:lnSpc>
                <a:spcPct val="150000"/>
              </a:lnSpc>
              <a:spcBef>
                <a:spcPts val="580"/>
              </a:spcBef>
              <a:buFont typeface="Wingdings 2"/>
              <a:buChar char=""/>
              <a:defRPr/>
            </a:pP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конкретные представления об этапах строительства</a:t>
            </a: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74320" indent="-274320" algn="l">
              <a:lnSpc>
                <a:spcPct val="150000"/>
              </a:lnSpc>
              <a:spcBef>
                <a:spcPts val="580"/>
              </a:spcBef>
              <a:buFont typeface="Wingdings 2"/>
              <a:buChar char=""/>
              <a:defRPr/>
            </a:pP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сообразительность, умение активно комбинировать представления о постройках и различных трудовых процессах;</a:t>
            </a:r>
          </a:p>
          <a:p>
            <a:pPr marL="274320" indent="-274320" algn="l">
              <a:lnSpc>
                <a:spcPct val="150000"/>
              </a:lnSpc>
              <a:spcBef>
                <a:spcPts val="580"/>
              </a:spcBef>
              <a:buFont typeface="Wingdings 2"/>
              <a:buChar char=""/>
              <a:defRPr/>
            </a:pP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уважение к труду;</a:t>
            </a:r>
          </a:p>
          <a:p>
            <a:pPr marL="274320" indent="-274320" algn="l">
              <a:lnSpc>
                <a:spcPct val="150000"/>
              </a:lnSpc>
              <a:spcBef>
                <a:spcPts val="580"/>
              </a:spcBef>
              <a:buFont typeface="Wingdings 2"/>
              <a:buChar char=""/>
              <a:defRPr/>
            </a:pP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пополнять словарный запас </a:t>
            </a:r>
            <a:r>
              <a:rPr lang="ru-RU" sz="23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 «Строитель</a:t>
            </a: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274320" indent="-274320" algn="l">
              <a:lnSpc>
                <a:spcPct val="150000"/>
              </a:lnSpc>
              <a:spcBef>
                <a:spcPts val="580"/>
              </a:spcBef>
              <a:buFont typeface="Wingdings 2"/>
              <a:buChar char=""/>
              <a:defRPr/>
            </a:pP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заинтересовать </a:t>
            </a:r>
            <a:r>
              <a:rPr lang="ru-RU" sz="23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в совместной игре с </a:t>
            </a:r>
            <a:r>
              <a:rPr lang="ru-RU" sz="23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детьми.</a:t>
            </a:r>
            <a:endParaRPr lang="ru-RU" sz="23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71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926515" y="894697"/>
            <a:ext cx="3967496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Ожидаемый результат:</a:t>
            </a:r>
            <a:endParaRPr lang="ru-RU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28700" y="1670388"/>
            <a:ext cx="1091002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детей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Расширение знаний детей о профессии строитель.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Формирование конкретных представлений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этапах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строительства.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    Пополнение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словарного запаса на тему «Строитель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ru-RU" sz="2400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 </a:t>
            </a:r>
            <a:r>
              <a:rPr lang="ru-RU" sz="2400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детей уважительного отношения к человеку труда</a:t>
            </a:r>
            <a:r>
              <a:rPr lang="ru-RU" sz="2400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u="sng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u="sng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членов </a:t>
            </a:r>
            <a:r>
              <a:rPr lang="ru-RU" sz="2400" u="sng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семьи</a:t>
            </a:r>
            <a:r>
              <a:rPr lang="ru-RU" sz="2400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400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Повышение </a:t>
            </a:r>
            <a:r>
              <a:rPr lang="ru-RU" sz="2400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активности и заинтересованности </a:t>
            </a:r>
            <a:r>
              <a:rPr lang="ru-RU" sz="2400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всех членов семьи </a:t>
            </a:r>
            <a:r>
              <a:rPr lang="ru-RU" sz="2400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жизни</a:t>
            </a:r>
          </a:p>
          <a:p>
            <a:r>
              <a:rPr lang="ru-RU" sz="2400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детского </a:t>
            </a:r>
            <a:r>
              <a:rPr lang="ru-RU" sz="2400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сада</a:t>
            </a:r>
            <a:r>
              <a:rPr lang="ru-RU" sz="2400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u="sng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педагогов: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педагогического профессионализма.</a:t>
            </a:r>
            <a:r>
              <a:rPr lang="ru-RU" sz="2400" u="sng" dirty="0" smtClean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6C32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6C32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92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19865" y="417721"/>
            <a:ext cx="7352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Подготовительный этап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03417" y="1175692"/>
            <a:ext cx="653800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проблемы («кейс-иллюстрация»)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94" y="1813845"/>
            <a:ext cx="5225143" cy="3918857"/>
          </a:xfrm>
          <a:prstGeom prst="rect">
            <a:avLst/>
          </a:prstGeom>
          <a:noFill/>
          <a:ln w="53975">
            <a:solidFill>
              <a:srgbClr val="ECAB7A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054670"/>
            <a:ext cx="5618453" cy="4213840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166783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19865" y="417721"/>
            <a:ext cx="7352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Подготовительный этап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1709" y="1333632"/>
            <a:ext cx="44100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 деятельности </a:t>
            </a:r>
          </a:p>
          <a:p>
            <a:pPr algn="ctr"/>
            <a:r>
              <a:rPr lang="ru-RU" sz="20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(«Колесо выбора»  с</a:t>
            </a:r>
          </a:p>
          <a:p>
            <a:pPr algn="ctr"/>
            <a:r>
              <a:rPr lang="ru-RU" sz="20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изображением центров активности)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56" y="2483702"/>
            <a:ext cx="3988017" cy="2991013"/>
          </a:xfrm>
          <a:prstGeom prst="rect">
            <a:avLst/>
          </a:prstGeom>
          <a:ln w="79375">
            <a:solidFill>
              <a:srgbClr val="ECAB7A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548" y="2041680"/>
            <a:ext cx="2816277" cy="3755036"/>
          </a:xfrm>
          <a:prstGeom prst="rect">
            <a:avLst/>
          </a:prstGeom>
          <a:ln w="85725">
            <a:solidFill>
              <a:srgbClr val="ECAB7A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850" y="1364181"/>
            <a:ext cx="1877206" cy="2502941"/>
          </a:xfrm>
          <a:prstGeom prst="rect">
            <a:avLst/>
          </a:prstGeom>
          <a:ln w="53975">
            <a:solidFill>
              <a:srgbClr val="ECAB7A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263" y="1586605"/>
            <a:ext cx="2074264" cy="2765685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130" y="4597844"/>
            <a:ext cx="2338321" cy="1753741"/>
          </a:xfrm>
          <a:prstGeom prst="rect">
            <a:avLst/>
          </a:prstGeom>
          <a:ln w="34925">
            <a:solidFill>
              <a:srgbClr val="ECAB7A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729" y="4207355"/>
            <a:ext cx="1487461" cy="1983281"/>
          </a:xfrm>
          <a:prstGeom prst="rect">
            <a:avLst/>
          </a:prstGeom>
          <a:ln w="38100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189934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94105" y="286458"/>
            <a:ext cx="10167014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Планирование проектной деятельности по центрам активности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307802"/>
              </p:ext>
            </p:extLst>
          </p:nvPr>
        </p:nvGraphicFramePr>
        <p:xfrm>
          <a:off x="540658" y="845201"/>
          <a:ext cx="11379200" cy="4942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2543"/>
                <a:gridCol w="5747657"/>
                <a:gridCol w="3429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 с детьми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 с родителями</a:t>
                      </a:r>
                      <a:endParaRPr lang="ru-RU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Центр игры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Сюжетно-ролевые игры: «Стройка», «Строительство города», «Я архитектор».</a:t>
                      </a:r>
                    </a:p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Дидактические игры: «Мир профессий», «Профессии на стройке», «Кто чем</a:t>
                      </a:r>
                      <a:r>
                        <a:rPr lang="ru-RU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занимается»</a:t>
                      </a:r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rowSpan="5"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Консультации: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«Сюжетно-ролевая игра в жизни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ребенка»;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«Ранняя профессиональная ориентация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дошкольников».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Круглый стол «Ребенок в игре».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Совместное изготовление </a:t>
                      </a:r>
                      <a:r>
                        <a:rPr lang="ru-RU" baseline="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лэпбука</a:t>
                      </a:r>
                      <a:r>
                        <a:rPr lang="ru-RU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«Строитель».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Уголок конструирования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Строительные игры: «Ремонт здания», «Наша улица».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Центр «</a:t>
                      </a:r>
                      <a:r>
                        <a:rPr lang="ru-RU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Речевичок</a:t>
                      </a:r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Чтение художественной литературы.</a:t>
                      </a:r>
                    </a:p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Беседы</a:t>
                      </a:r>
                      <a:r>
                        <a:rPr lang="ru-RU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теме: «Что такое стройка», «Кто строил наш дом», «почему на стройке так много профессий».</a:t>
                      </a:r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Центр детского творчества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Рисование:</a:t>
                      </a:r>
                      <a:r>
                        <a:rPr lang="ru-RU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«Грузовик», «Строительные инструменты», «Кремль».</a:t>
                      </a:r>
                    </a:p>
                    <a:p>
                      <a:r>
                        <a:rPr lang="ru-RU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Аппликация: «Наша улица», «Трактор».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Непосредственно образовательная деятельность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ОО</a:t>
                      </a:r>
                      <a:r>
                        <a:rPr lang="ru-RU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Познавательное развитие - </a:t>
                      </a:r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«Профессии на стройке», «Как построить дом».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ОО</a:t>
                      </a:r>
                      <a:r>
                        <a:rPr lang="ru-RU" sz="1800" kern="12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Речевое развитие – «Стройка». 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72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1356" y="1758772"/>
            <a:ext cx="239943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</a:p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</a:t>
            </a:r>
          </a:p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литературы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7955" y="1396809"/>
            <a:ext cx="3249357" cy="2437018"/>
          </a:xfrm>
          <a:prstGeom prst="rect">
            <a:avLst/>
          </a:prstGeom>
          <a:ln w="82550">
            <a:solidFill>
              <a:srgbClr val="ECAB7A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9868523" y="4535850"/>
            <a:ext cx="22215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</a:t>
            </a:r>
          </a:p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видеофильмов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151" y="1311284"/>
            <a:ext cx="3420940" cy="2823633"/>
          </a:xfrm>
          <a:prstGeom prst="rect">
            <a:avLst/>
          </a:prstGeom>
          <a:ln w="73025">
            <a:solidFill>
              <a:srgbClr val="ECAB7A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37" y="3370581"/>
            <a:ext cx="3095625" cy="2321719"/>
          </a:xfrm>
          <a:prstGeom prst="rect">
            <a:avLst/>
          </a:prstGeom>
          <a:ln w="63500">
            <a:solidFill>
              <a:srgbClr val="ECAB7A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189" y="4134917"/>
            <a:ext cx="2886427" cy="2028825"/>
          </a:xfrm>
          <a:prstGeom prst="rect">
            <a:avLst/>
          </a:prstGeom>
          <a:ln w="41275">
            <a:solidFill>
              <a:srgbClr val="ECAB7A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848" y="4271963"/>
            <a:ext cx="2847775" cy="2135831"/>
          </a:xfrm>
          <a:prstGeom prst="rect">
            <a:avLst/>
          </a:prstGeom>
          <a:ln w="41275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410777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1356" y="1758772"/>
            <a:ext cx="2315377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по теме</a:t>
            </a:r>
          </a:p>
          <a:p>
            <a:endParaRPr lang="ru-RU" b="1" dirty="0" smtClean="0">
              <a:ln w="1270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87936" y="4927350"/>
            <a:ext cx="3332579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занятия</a:t>
            </a:r>
          </a:p>
          <a:p>
            <a:endParaRPr lang="ru-RU" b="1" dirty="0" smtClean="0">
              <a:ln w="1270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676" y="3743790"/>
            <a:ext cx="3347452" cy="2510589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70" y="2644398"/>
            <a:ext cx="3880338" cy="2910254"/>
          </a:xfrm>
          <a:prstGeom prst="rect">
            <a:avLst/>
          </a:prstGeom>
          <a:solidFill>
            <a:schemeClr val="bg1"/>
          </a:solidFill>
          <a:ln w="76200">
            <a:solidFill>
              <a:srgbClr val="ECAB7A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648" y="1341051"/>
            <a:ext cx="4223657" cy="3167743"/>
          </a:xfrm>
          <a:prstGeom prst="rect">
            <a:avLst/>
          </a:prstGeom>
          <a:ln w="82550">
            <a:solidFill>
              <a:srgbClr val="ECAB7A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021" y="1478247"/>
            <a:ext cx="1480714" cy="1974285"/>
          </a:xfrm>
          <a:prstGeom prst="rect">
            <a:avLst/>
          </a:prstGeom>
          <a:solidFill>
            <a:srgbClr val="F6D7C0"/>
          </a:solidFill>
          <a:ln w="88900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24826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1356" y="1758772"/>
            <a:ext cx="222124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</a:t>
            </a:r>
          </a:p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деятельность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3" y="3351570"/>
            <a:ext cx="3167062" cy="2375297"/>
          </a:xfrm>
          <a:prstGeom prst="rect">
            <a:avLst/>
          </a:prstGeom>
          <a:ln w="82550">
            <a:solidFill>
              <a:srgbClr val="ECAB7A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7" t="6458" r="6574" b="8542"/>
          <a:stretch/>
        </p:blipFill>
        <p:spPr>
          <a:xfrm rot="5400000">
            <a:off x="2941369" y="992192"/>
            <a:ext cx="1764096" cy="2456489"/>
          </a:xfrm>
          <a:prstGeom prst="rect">
            <a:avLst/>
          </a:prstGeom>
          <a:ln w="50800">
            <a:solidFill>
              <a:srgbClr val="ECAB7A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6" t="6875" r="12408" b="7708"/>
          <a:stretch/>
        </p:blipFill>
        <p:spPr>
          <a:xfrm rot="5400000">
            <a:off x="9776610" y="422378"/>
            <a:ext cx="1599713" cy="2456489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9" t="5625" r="10741" b="9375"/>
          <a:stretch/>
        </p:blipFill>
        <p:spPr>
          <a:xfrm rot="5400000">
            <a:off x="9610677" y="4003182"/>
            <a:ext cx="1870288" cy="2649575"/>
          </a:xfrm>
          <a:prstGeom prst="rect">
            <a:avLst/>
          </a:prstGeom>
          <a:ln w="34925">
            <a:solidFill>
              <a:srgbClr val="ECAB7A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083" y="3660907"/>
            <a:ext cx="3567449" cy="2675586"/>
          </a:xfrm>
          <a:prstGeom prst="rect">
            <a:avLst/>
          </a:prstGeom>
          <a:ln w="41275">
            <a:solidFill>
              <a:srgbClr val="ECAB7A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4" t="11111" r="8519" b="11429"/>
          <a:stretch/>
        </p:blipFill>
        <p:spPr>
          <a:xfrm rot="5400000">
            <a:off x="8424584" y="2097819"/>
            <a:ext cx="1942345" cy="2647666"/>
          </a:xfrm>
          <a:prstGeom prst="rect">
            <a:avLst/>
          </a:prstGeom>
          <a:ln w="53975">
            <a:solidFill>
              <a:srgbClr val="ECAB7A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0" t="5416" r="6574" b="9791"/>
          <a:stretch/>
        </p:blipFill>
        <p:spPr>
          <a:xfrm rot="5400000">
            <a:off x="5669558" y="1133836"/>
            <a:ext cx="1999098" cy="2805631"/>
          </a:xfrm>
          <a:prstGeom prst="rect">
            <a:avLst/>
          </a:prstGeom>
          <a:ln w="53975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1330408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rgbClr val="ECAB7A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0" t="18948" r="18947" b="2339"/>
          <a:stretch/>
        </p:blipFill>
        <p:spPr>
          <a:xfrm>
            <a:off x="8230905" y="2334035"/>
            <a:ext cx="3736940" cy="3191574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26" t="28538" r="20176" b="17895"/>
          <a:stretch/>
        </p:blipFill>
        <p:spPr>
          <a:xfrm>
            <a:off x="4542036" y="1689013"/>
            <a:ext cx="3555975" cy="2897930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448200" y="5186824"/>
            <a:ext cx="433830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со спец. техникой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43828" t="23317" r="10356" b="14424"/>
          <a:stretch/>
        </p:blipFill>
        <p:spPr>
          <a:xfrm>
            <a:off x="174528" y="1721314"/>
            <a:ext cx="4143353" cy="3165570"/>
          </a:xfrm>
          <a:prstGeom prst="rect">
            <a:avLst/>
          </a:prstGeom>
          <a:ln w="50800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23256826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153" y="1758772"/>
            <a:ext cx="4583723" cy="3437792"/>
          </a:xfrm>
          <a:prstGeom prst="rect">
            <a:avLst/>
          </a:prstGeom>
          <a:ln w="76200">
            <a:solidFill>
              <a:srgbClr val="ECAB7A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4728157" y="5657950"/>
            <a:ext cx="358700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Индивидуальная работа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540964"/>
            <a:ext cx="5034764" cy="3776072"/>
          </a:xfrm>
          <a:prstGeom prst="rect">
            <a:avLst/>
          </a:prstGeom>
          <a:ln w="98425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2137789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758772"/>
            <a:ext cx="5638799" cy="4229099"/>
          </a:xfrm>
          <a:prstGeom prst="rect">
            <a:avLst/>
          </a:prstGeom>
          <a:ln w="76200">
            <a:solidFill>
              <a:srgbClr val="ECAB7A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96" y="1410729"/>
            <a:ext cx="4484078" cy="3363059"/>
          </a:xfrm>
          <a:prstGeom prst="rect">
            <a:avLst/>
          </a:prstGeom>
          <a:ln w="82550">
            <a:solidFill>
              <a:srgbClr val="ECAB7A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128469" y="4965331"/>
            <a:ext cx="596753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строительного материала</a:t>
            </a:r>
          </a:p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самостоятельной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1671690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14656" y="5794006"/>
            <a:ext cx="711592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дидактических игр и упражнений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12" y="1341051"/>
            <a:ext cx="3313964" cy="4418618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228" y="1495131"/>
            <a:ext cx="5560219" cy="4170165"/>
          </a:xfrm>
          <a:prstGeom prst="rect">
            <a:avLst/>
          </a:prstGeom>
          <a:ln w="85725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3271713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73" y="1459566"/>
            <a:ext cx="4214446" cy="3160835"/>
          </a:xfrm>
          <a:prstGeom prst="rect">
            <a:avLst/>
          </a:prstGeom>
          <a:ln w="69850">
            <a:solidFill>
              <a:srgbClr val="ECAB7A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5383309" y="5609803"/>
            <a:ext cx="48613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Настольная игра «Я архитектор»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005" y="2580572"/>
            <a:ext cx="3650409" cy="2737807"/>
          </a:xfrm>
          <a:prstGeom prst="rect">
            <a:avLst/>
          </a:prstGeom>
          <a:ln w="73025">
            <a:solidFill>
              <a:srgbClr val="ECAB7A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74" y="1758772"/>
            <a:ext cx="4032739" cy="3024554"/>
          </a:xfrm>
          <a:prstGeom prst="rect">
            <a:avLst/>
          </a:prstGeom>
          <a:ln w="69850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33116431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63" y="2458146"/>
            <a:ext cx="3689684" cy="2767263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44"/>
          <a:stretch/>
        </p:blipFill>
        <p:spPr>
          <a:xfrm>
            <a:off x="4435267" y="1459365"/>
            <a:ext cx="4659106" cy="2640160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893" y="3429000"/>
            <a:ext cx="3637860" cy="2728395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4515210" y="4809910"/>
            <a:ext cx="298004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Строительная игра </a:t>
            </a:r>
          </a:p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«Наша улица»</a:t>
            </a:r>
          </a:p>
        </p:txBody>
      </p:sp>
    </p:spTree>
    <p:extLst>
      <p:ext uri="{BB962C8B-B14F-4D97-AF65-F5344CB8AC3E}">
        <p14:creationId xmlns:p14="http://schemas.microsoft.com/office/powerpoint/2010/main" val="32281739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58" y="1917791"/>
            <a:ext cx="2508584" cy="3344779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4226" y="1758772"/>
            <a:ext cx="3111012" cy="4148016"/>
          </a:xfrm>
          <a:prstGeom prst="rect">
            <a:avLst/>
          </a:prstGeom>
          <a:ln w="79375">
            <a:solidFill>
              <a:srgbClr val="ECAB7A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114" y="1511391"/>
            <a:ext cx="4032739" cy="3024554"/>
          </a:xfrm>
          <a:prstGeom prst="rect">
            <a:avLst/>
          </a:prstGeom>
          <a:ln w="79375">
            <a:solidFill>
              <a:srgbClr val="ECAB7A"/>
            </a:solidFill>
          </a:ln>
        </p:spPr>
      </p:pic>
      <p:sp>
        <p:nvSpPr>
          <p:cNvPr id="18" name="Прямоугольник 17"/>
          <p:cNvSpPr/>
          <p:nvPr/>
        </p:nvSpPr>
        <p:spPr>
          <a:xfrm>
            <a:off x="4363460" y="5098146"/>
            <a:ext cx="298004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Строительная игра </a:t>
            </a:r>
          </a:p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«Ремонт здания»</a:t>
            </a:r>
          </a:p>
        </p:txBody>
      </p:sp>
    </p:spTree>
    <p:extLst>
      <p:ext uri="{BB962C8B-B14F-4D97-AF65-F5344CB8AC3E}">
        <p14:creationId xmlns:p14="http://schemas.microsoft.com/office/powerpoint/2010/main" val="3577727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035" y="1502484"/>
            <a:ext cx="3815450" cy="2861588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721" y="1502484"/>
            <a:ext cx="3728761" cy="2796570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173" y="3429000"/>
            <a:ext cx="3618122" cy="2713592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5" t="9123" b="34503"/>
          <a:stretch/>
        </p:blipFill>
        <p:spPr>
          <a:xfrm>
            <a:off x="435707" y="3975521"/>
            <a:ext cx="4309979" cy="1620550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sp>
        <p:nvSpPr>
          <p:cNvPr id="13" name="Прямоугольник 12"/>
          <p:cNvSpPr/>
          <p:nvPr/>
        </p:nvSpPr>
        <p:spPr>
          <a:xfrm>
            <a:off x="4868326" y="4755351"/>
            <a:ext cx="269362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</a:t>
            </a:r>
          </a:p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игра «Стройка»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60584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39366" y="417721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1245" y="1496400"/>
            <a:ext cx="3112477" cy="4149969"/>
          </a:xfrm>
          <a:prstGeom prst="rect">
            <a:avLst/>
          </a:prstGeom>
          <a:ln w="79375">
            <a:solidFill>
              <a:srgbClr val="ECAB7A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006" y="1496400"/>
            <a:ext cx="4177444" cy="3133083"/>
          </a:xfrm>
          <a:prstGeom prst="rect">
            <a:avLst/>
          </a:prstGeom>
          <a:ln w="82550">
            <a:solidFill>
              <a:srgbClr val="ECAB7A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70" y="1545246"/>
            <a:ext cx="3075842" cy="4101123"/>
          </a:xfrm>
          <a:prstGeom prst="rect">
            <a:avLst/>
          </a:prstGeom>
          <a:ln w="79375">
            <a:solidFill>
              <a:srgbClr val="ECAB7A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4225071" y="5097410"/>
            <a:ext cx="35865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 игра</a:t>
            </a:r>
          </a:p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«Строительство города»</a:t>
            </a:r>
          </a:p>
        </p:txBody>
      </p:sp>
    </p:spTree>
    <p:extLst>
      <p:ext uri="{BB962C8B-B14F-4D97-AF65-F5344CB8AC3E}">
        <p14:creationId xmlns:p14="http://schemas.microsoft.com/office/powerpoint/2010/main" val="17080618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" y="186716"/>
            <a:ext cx="12192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17235" y="356504"/>
            <a:ext cx="63132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Реализация проекта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07938" y="5862169"/>
            <a:ext cx="3165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98" r="3735"/>
          <a:stretch/>
        </p:blipFill>
        <p:spPr>
          <a:xfrm>
            <a:off x="539536" y="1460687"/>
            <a:ext cx="4951367" cy="3936625"/>
          </a:xfrm>
          <a:prstGeom prst="rect">
            <a:avLst/>
          </a:prstGeom>
          <a:ln w="98425">
            <a:solidFill>
              <a:srgbClr val="ECAB7A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56988" t="30377" r="23311" b="21135"/>
          <a:stretch/>
        </p:blipFill>
        <p:spPr>
          <a:xfrm>
            <a:off x="5813833" y="1460687"/>
            <a:ext cx="2858728" cy="3955773"/>
          </a:xfrm>
          <a:prstGeom prst="rect">
            <a:avLst/>
          </a:prstGeom>
          <a:ln w="63500">
            <a:solidFill>
              <a:srgbClr val="ECAB7A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/>
          <a:srcRect l="44509" t="25693" r="33141" b="17367"/>
          <a:stretch/>
        </p:blipFill>
        <p:spPr>
          <a:xfrm>
            <a:off x="8995492" y="1346374"/>
            <a:ext cx="2908092" cy="4165250"/>
          </a:xfrm>
          <a:prstGeom prst="rect">
            <a:avLst/>
          </a:prstGeom>
          <a:ln w="98425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31076020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5157" y="434389"/>
            <a:ext cx="7187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Заключительный </a:t>
            </a:r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этап 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47073" y="423124"/>
            <a:ext cx="451937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проекта –</a:t>
            </a:r>
            <a:endParaRPr lang="ru-RU" sz="2400" b="1" dirty="0">
              <a:ln w="1270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тематическое занятие</a:t>
            </a:r>
            <a:endParaRPr lang="ru-RU" sz="2400" b="1" dirty="0" smtClean="0">
              <a:ln w="1270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3" y="1430829"/>
            <a:ext cx="3073560" cy="23051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43152" t="24039" r="10086" b="14423"/>
          <a:stretch/>
        </p:blipFill>
        <p:spPr>
          <a:xfrm>
            <a:off x="2986190" y="2902051"/>
            <a:ext cx="3109807" cy="23008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43423" t="23798" r="10626" b="15144"/>
          <a:stretch/>
        </p:blipFill>
        <p:spPr>
          <a:xfrm>
            <a:off x="320634" y="3924589"/>
            <a:ext cx="2830049" cy="211421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/>
          <a:srcRect l="43288" t="23318" r="10085" b="13702"/>
          <a:stretch/>
        </p:blipFill>
        <p:spPr>
          <a:xfrm>
            <a:off x="5434109" y="1430829"/>
            <a:ext cx="2545262" cy="19329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149" y="1347023"/>
            <a:ext cx="2800714" cy="2100536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9" r="5894"/>
          <a:stretch/>
        </p:blipFill>
        <p:spPr>
          <a:xfrm>
            <a:off x="6136025" y="3642628"/>
            <a:ext cx="2822097" cy="2492812"/>
          </a:xfrm>
          <a:prstGeom prst="rect">
            <a:avLst/>
          </a:prstGeom>
          <a:ln w="82550">
            <a:solidFill>
              <a:srgbClr val="ECAB7A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9" r="3095"/>
          <a:stretch/>
        </p:blipFill>
        <p:spPr>
          <a:xfrm>
            <a:off x="9219870" y="3827952"/>
            <a:ext cx="2710382" cy="2307488"/>
          </a:xfrm>
          <a:prstGeom prst="rect">
            <a:avLst/>
          </a:prstGeom>
          <a:ln w="66675">
            <a:solidFill>
              <a:srgbClr val="ECAB7A"/>
            </a:solidFill>
          </a:ln>
        </p:spPr>
      </p:pic>
    </p:spTree>
    <p:extLst>
      <p:ext uri="{BB962C8B-B14F-4D97-AF65-F5344CB8AC3E}">
        <p14:creationId xmlns:p14="http://schemas.microsoft.com/office/powerpoint/2010/main" val="14581363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879691"/>
            <a:ext cx="3499365" cy="2624524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" t="6666" r="10943" b="9697"/>
          <a:stretch/>
        </p:blipFill>
        <p:spPr>
          <a:xfrm>
            <a:off x="443792" y="997052"/>
            <a:ext cx="2697876" cy="3457958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747" y="1444557"/>
            <a:ext cx="3539957" cy="2654968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279" y="1677935"/>
            <a:ext cx="3432767" cy="2574575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47" b="24912"/>
          <a:stretch/>
        </p:blipFill>
        <p:spPr>
          <a:xfrm>
            <a:off x="1685782" y="4455010"/>
            <a:ext cx="4042611" cy="1702152"/>
          </a:xfrm>
          <a:prstGeom prst="rect">
            <a:avLst/>
          </a:prstGeom>
          <a:ln w="57150">
            <a:solidFill>
              <a:srgbClr val="ECAB7A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1130824" y="112961"/>
            <a:ext cx="68137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Заключительный этап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8855" y="396887"/>
            <a:ext cx="355219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 проекта – </a:t>
            </a:r>
          </a:p>
          <a:p>
            <a:r>
              <a:rPr lang="ru-RU" sz="2400" b="1" dirty="0" err="1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изготовленный </a:t>
            </a:r>
          </a:p>
          <a:p>
            <a:r>
              <a:rPr lang="ru-RU" sz="2400" b="1" dirty="0" smtClean="0">
                <a:ln w="1270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с родителями</a:t>
            </a:r>
            <a:endParaRPr lang="ru-RU" sz="2400" b="1" dirty="0" smtClean="0">
              <a:ln w="1270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807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43970" y="2488734"/>
            <a:ext cx="48468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СПАСИБО</a:t>
            </a:r>
          </a:p>
          <a:p>
            <a:pPr algn="ctr"/>
            <a:r>
              <a:rPr lang="ru-RU" sz="5400" b="1" dirty="0" smtClean="0">
                <a:ln w="17780" cmpd="sng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 ВНИМАНИЕ!</a:t>
            </a:r>
            <a:endParaRPr lang="ru-RU" sz="5400" b="1" cap="none" spc="0" dirty="0">
              <a:ln w="17780" cmpd="sng">
                <a:solidFill>
                  <a:srgbClr val="FFC000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4" name="Picture 2" descr="C:\Users\ASER\Desktop\ELC6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731" y="611847"/>
            <a:ext cx="2921021" cy="242889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6" name="Picture 4" descr="C:\Users\ASER\Desktop\a9f38fd4dfd8789067bc68cae127c146_1386661434_1000_1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84944" y="595476"/>
            <a:ext cx="2577708" cy="303525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7" name="Picture 2" descr="C:\Users\ASER\Desktop\76c45b921a9005f9a66492200842267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6919" y="3520609"/>
            <a:ext cx="2714644" cy="28575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8" name="Picture 4" descr="C:\Users\ASER\Desktop\arch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05330" y="3968763"/>
            <a:ext cx="2608633" cy="253190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10" name="Picture 3" descr="C:\Users\ASER\Desktop\z_19062_v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30574" y="4307558"/>
            <a:ext cx="3143272" cy="175766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pic>
        <p:nvPicPr>
          <p:cNvPr id="11" name="Picture 5" descr="C:\Users\ASER\Desktop\image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55234" y="523784"/>
            <a:ext cx="2500330" cy="17859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41394045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1010</TotalTime>
  <Words>490</Words>
  <Application>Microsoft Office PowerPoint</Application>
  <PresentationFormat>Произвольный</PresentationFormat>
  <Paragraphs>108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ОНР 1</dc:creator>
  <cp:lastModifiedBy>User</cp:lastModifiedBy>
  <cp:revision>158</cp:revision>
  <dcterms:created xsi:type="dcterms:W3CDTF">2020-11-02T10:17:59Z</dcterms:created>
  <dcterms:modified xsi:type="dcterms:W3CDTF">2021-06-03T05:42:59Z</dcterms:modified>
</cp:coreProperties>
</file>