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</p:sldMasterIdLst>
  <p:notesMasterIdLst>
    <p:notesMasterId r:id="rId20"/>
  </p:notesMasterIdLst>
  <p:sldIdLst>
    <p:sldId id="256" r:id="rId3"/>
    <p:sldId id="257" r:id="rId4"/>
    <p:sldId id="273" r:id="rId5"/>
    <p:sldId id="270" r:id="rId6"/>
    <p:sldId id="265" r:id="rId7"/>
    <p:sldId id="258" r:id="rId8"/>
    <p:sldId id="259" r:id="rId9"/>
    <p:sldId id="260" r:id="rId10"/>
    <p:sldId id="272" r:id="rId11"/>
    <p:sldId id="266" r:id="rId12"/>
    <p:sldId id="261" r:id="rId13"/>
    <p:sldId id="262" r:id="rId14"/>
    <p:sldId id="263" r:id="rId15"/>
    <p:sldId id="267" r:id="rId16"/>
    <p:sldId id="268" r:id="rId17"/>
    <p:sldId id="274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15620"/>
    <p:restoredTop sz="87389" autoAdjust="0"/>
  </p:normalViewPr>
  <p:slideViewPr>
    <p:cSldViewPr>
      <p:cViewPr varScale="1">
        <p:scale>
          <a:sx n="64" d="100"/>
          <a:sy n="64" d="100"/>
        </p:scale>
        <p:origin x="-20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0EBB7E-EECA-4E8C-B939-90988777DA45}" type="datetimeFigureOut">
              <a:rPr lang="ru-RU" smtClean="0"/>
              <a:t>06.08.2022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52856D-0792-486D-A90E-C44863D69F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831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Т.п.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2856D-0792-486D-A90E-C44863D69F5D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153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2691730"/>
          </a:xfrm>
        </p:spPr>
        <p:txBody>
          <a:bodyPr/>
          <a:lstStyle/>
          <a:p>
            <a:pPr lvl="0">
              <a:spcBef>
                <a:spcPct val="20000"/>
              </a:spcBef>
            </a:pPr>
            <a:r>
              <a:rPr lang="ru-RU" dirty="0" smtClean="0">
                <a:solidFill>
                  <a:srgbClr val="FF0000"/>
                </a:solidFill>
              </a:rPr>
              <a:t>ПРОЕКТНАЯ РАБОТА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3200" dirty="0">
                <a:solidFill>
                  <a:srgbClr val="FF0000"/>
                </a:solidFill>
                <a:ea typeface="+mn-ea"/>
                <a:cs typeface="+mn-cs"/>
              </a:rPr>
              <a:t>Создание </a:t>
            </a:r>
            <a:r>
              <a:rPr lang="ru-RU" sz="3200" dirty="0" err="1">
                <a:solidFill>
                  <a:srgbClr val="FF0000"/>
                </a:solidFill>
                <a:ea typeface="+mn-ea"/>
                <a:cs typeface="+mn-cs"/>
              </a:rPr>
              <a:t>рутария</a:t>
            </a:r>
            <a:r>
              <a:rPr lang="ru-RU" sz="3200" dirty="0">
                <a:solidFill>
                  <a:srgbClr val="FF0000"/>
                </a:solidFill>
                <a:ea typeface="+mn-ea"/>
                <a:cs typeface="+mn-cs"/>
              </a:rPr>
              <a:t> на пришкольном участке</a:t>
            </a:r>
            <a:br>
              <a:rPr lang="ru-RU" sz="3200" dirty="0">
                <a:solidFill>
                  <a:srgbClr val="FF0000"/>
                </a:solidFill>
                <a:ea typeface="+mn-ea"/>
                <a:cs typeface="+mn-cs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852936"/>
            <a:ext cx="7016824" cy="2785864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Муниципальное автономное образовательное учреждение</a:t>
            </a:r>
            <a:endParaRPr lang="ru-RU" sz="1800" b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«Основная общеобразовательная школа №25 имени Почетного гражданина </a:t>
            </a:r>
            <a:r>
              <a:rPr lang="ru-RU" sz="1800" b="1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Динского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района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Братчиковой Марии 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Петровны» </a:t>
            </a:r>
            <a:endParaRPr lang="ru-RU" sz="1800" b="1" dirty="0" smtClean="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Муниципального </a:t>
            </a:r>
            <a:r>
              <a:rPr lang="ru-RU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образования Динской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район</a:t>
            </a:r>
          </a:p>
          <a:p>
            <a:pPr lvl="0" algn="just">
              <a:lnSpc>
                <a:spcPct val="115000"/>
              </a:lnSpc>
            </a:pP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 Разработала: </a:t>
            </a:r>
            <a:r>
              <a:rPr lang="ru-RU" sz="2000" b="1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Кульченко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Е.Н., учитель биологии и 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географии.</a:t>
            </a:r>
            <a:endParaRPr lang="ru-RU" sz="2000" b="1" dirty="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lvl="0" algn="just">
              <a:lnSpc>
                <a:spcPct val="115000"/>
              </a:lnSpc>
            </a:pP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		Поселок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Зарождение -2022 год</a:t>
            </a:r>
            <a:endParaRPr lang="ru-RU" sz="2000" b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endParaRPr lang="ru-RU" sz="20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                                                                        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                                                         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                                                                  </a:t>
            </a:r>
            <a:endParaRPr lang="ru-RU" sz="2000" dirty="0">
              <a:ea typeface="Calibri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Цели и задачи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6413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u="sng" dirty="0" smtClean="0"/>
              <a:t>Цель:</a:t>
            </a:r>
          </a:p>
          <a:p>
            <a:pPr marL="0" indent="0">
              <a:buNone/>
            </a:pPr>
            <a:r>
              <a:rPr lang="ru-RU" b="1" dirty="0" smtClean="0"/>
              <a:t>-создать </a:t>
            </a:r>
            <a:r>
              <a:rPr lang="ru-RU" b="1" dirty="0" err="1" smtClean="0"/>
              <a:t>рутарий</a:t>
            </a:r>
            <a:r>
              <a:rPr lang="ru-RU" b="1" dirty="0" smtClean="0"/>
              <a:t> на пришкольном участке;</a:t>
            </a:r>
          </a:p>
          <a:p>
            <a:pPr marL="0" indent="0">
              <a:buNone/>
            </a:pPr>
            <a:r>
              <a:rPr lang="ru-RU" b="1" dirty="0" smtClean="0"/>
              <a:t>- Улучшить эстетический вид территории школьного двора доступными средствами.</a:t>
            </a:r>
          </a:p>
          <a:p>
            <a:pPr marL="0" indent="0">
              <a:buNone/>
            </a:pPr>
            <a:r>
              <a:rPr lang="ru-RU" b="1" u="sng" dirty="0" smtClean="0"/>
              <a:t>Задачи: </a:t>
            </a:r>
          </a:p>
          <a:p>
            <a:pPr marL="0" lvl="0" indent="0">
              <a:buNone/>
            </a:pPr>
            <a:r>
              <a:rPr lang="ru-RU" b="1" dirty="0" smtClean="0">
                <a:solidFill>
                  <a:prstClr val="black"/>
                </a:solidFill>
              </a:rPr>
              <a:t>-сформировать у детей устойчивый интерес с практической и исследовательской работе;</a:t>
            </a: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-привлечь детей и родителей к совместной работе;</a:t>
            </a:r>
          </a:p>
          <a:p>
            <a:pPr marL="0" indent="0">
              <a:buNone/>
            </a:pPr>
            <a:r>
              <a:rPr lang="ru-RU" b="1" dirty="0" smtClean="0"/>
              <a:t>-познакомить детей с профессией ландшафтного дизайнера.</a:t>
            </a:r>
          </a:p>
        </p:txBody>
      </p:sp>
      <p:sp>
        <p:nvSpPr>
          <p:cNvPr id="4" name="AutoShape 2" descr="C:\Users\Admin\Desktop\%D0%9C%D0%B5%D1%80%D0%BE%D0%BF%D1%80%D0%B8%D1%8F%D1%82%D0%B8%D0%B5\i (11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085184"/>
            <a:ext cx="167958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Технический рисунок </a:t>
            </a:r>
            <a:r>
              <a:rPr lang="ru-RU" b="1" dirty="0" err="1" smtClean="0"/>
              <a:t>рутария</a:t>
            </a: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89" y="1466940"/>
            <a:ext cx="7712719" cy="5113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6606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/>
              <a:t>Значение создания </a:t>
            </a:r>
            <a:r>
              <a:rPr lang="ru-RU" b="1" dirty="0" err="1" smtClean="0"/>
              <a:t>рутария</a:t>
            </a:r>
            <a:r>
              <a:rPr lang="ru-RU" b="1" dirty="0" smtClean="0"/>
              <a:t> на пришкольном участке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73563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1. Эстетическое воспитание через  бережное отношение к природе;</a:t>
            </a:r>
          </a:p>
          <a:p>
            <a:r>
              <a:rPr lang="ru-RU" b="1" dirty="0" smtClean="0"/>
              <a:t>2.Развитие творческих способностей и чувства коллективизма у детей через совместную деятельность;</a:t>
            </a:r>
          </a:p>
          <a:p>
            <a:r>
              <a:rPr lang="ru-RU" b="1" dirty="0" smtClean="0"/>
              <a:t>3. Расширение знаний о природе родного края.</a:t>
            </a:r>
          </a:p>
          <a:p>
            <a:r>
              <a:rPr lang="ru-RU" b="1" dirty="0" smtClean="0"/>
              <a:t>4. Побуждение детей к проектной деятельности по изучении флоры и фауны;</a:t>
            </a:r>
          </a:p>
          <a:p>
            <a:r>
              <a:rPr lang="ru-RU" b="1" dirty="0" smtClean="0"/>
              <a:t>5. Привлечение родителей  к обустройству территории школьного двора;</a:t>
            </a:r>
          </a:p>
          <a:p>
            <a:r>
              <a:rPr lang="ru-RU" b="1" dirty="0" smtClean="0"/>
              <a:t>6. Данный проект не требует денежных вложений.</a:t>
            </a:r>
            <a:endParaRPr lang="ru-RU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556792"/>
            <a:ext cx="1296144" cy="1047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2352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Значение слова «РУТАРИЙ»</a:t>
            </a:r>
            <a:endParaRPr lang="ru-RU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Clr>
                <a:srgbClr val="93A299"/>
              </a:buClr>
              <a:buNone/>
            </a:pPr>
            <a:r>
              <a:rPr lang="ru-RU" dirty="0" smtClean="0">
                <a:solidFill>
                  <a:srgbClr val="182932"/>
                </a:solidFill>
                <a:latin typeface="Arial"/>
                <a:ea typeface="Calibri"/>
              </a:rPr>
              <a:t>	</a:t>
            </a:r>
            <a:r>
              <a:rPr lang="ru-RU" sz="2000" b="1" dirty="0" smtClean="0">
                <a:solidFill>
                  <a:srgbClr val="182932"/>
                </a:solidFill>
                <a:latin typeface="Arial"/>
                <a:ea typeface="Calibri"/>
              </a:rPr>
              <a:t>Недавно </a:t>
            </a:r>
            <a:r>
              <a:rPr lang="ru-RU" sz="2000" b="1" dirty="0">
                <a:solidFill>
                  <a:srgbClr val="182932"/>
                </a:solidFill>
                <a:latin typeface="Arial"/>
                <a:ea typeface="Calibri"/>
              </a:rPr>
              <a:t>в ландшафтном дизайне появился такой интересный элемент как </a:t>
            </a:r>
            <a:r>
              <a:rPr lang="ru-RU" sz="2000" b="1" dirty="0" err="1">
                <a:solidFill>
                  <a:srgbClr val="182932"/>
                </a:solidFill>
                <a:latin typeface="Arial"/>
                <a:ea typeface="Calibri"/>
              </a:rPr>
              <a:t>рутарий</a:t>
            </a:r>
            <a:r>
              <a:rPr lang="ru-RU" sz="2000" b="1" dirty="0">
                <a:solidFill>
                  <a:srgbClr val="182932"/>
                </a:solidFill>
                <a:latin typeface="Arial"/>
                <a:ea typeface="Calibri"/>
              </a:rPr>
              <a:t>. По своей сути </a:t>
            </a:r>
            <a:r>
              <a:rPr lang="ru-RU" sz="2000" b="1" dirty="0" err="1">
                <a:solidFill>
                  <a:srgbClr val="182932"/>
                </a:solidFill>
                <a:latin typeface="Arial"/>
                <a:ea typeface="Calibri"/>
              </a:rPr>
              <a:t>рутарий</a:t>
            </a:r>
            <a:r>
              <a:rPr lang="ru-RU" sz="2000" b="1" dirty="0">
                <a:solidFill>
                  <a:srgbClr val="182932"/>
                </a:solidFill>
                <a:latin typeface="Arial"/>
                <a:ea typeface="Calibri"/>
              </a:rPr>
              <a:t> это декоративная композиция, главным элементом которой является часть мертвого дерева — пень, часть ствола, ветки или корни. </a:t>
            </a:r>
            <a:r>
              <a:rPr lang="ru-RU" sz="2000" b="1" dirty="0" err="1">
                <a:solidFill>
                  <a:srgbClr val="182932"/>
                </a:solidFill>
                <a:latin typeface="Arial"/>
                <a:ea typeface="Calibri"/>
              </a:rPr>
              <a:t>Рутарий</a:t>
            </a:r>
            <a:r>
              <a:rPr lang="ru-RU" sz="2000" b="1" dirty="0">
                <a:solidFill>
                  <a:srgbClr val="182932"/>
                </a:solidFill>
                <a:latin typeface="Arial"/>
                <a:ea typeface="Calibri"/>
              </a:rPr>
              <a:t> еще называют садом </a:t>
            </a:r>
            <a:r>
              <a:rPr lang="ru-RU" sz="2000" b="1" dirty="0" smtClean="0">
                <a:solidFill>
                  <a:srgbClr val="182932"/>
                </a:solidFill>
                <a:latin typeface="Arial"/>
                <a:ea typeface="Calibri"/>
              </a:rPr>
              <a:t>корней, так как оно </a:t>
            </a:r>
            <a:r>
              <a:rPr lang="ru-RU" sz="2000" b="1" dirty="0" smtClean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произошло </a:t>
            </a:r>
            <a:r>
              <a:rPr lang="ru-RU" sz="2000" b="1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от английского слова «</a:t>
            </a:r>
            <a:r>
              <a:rPr lang="ru-RU" sz="2000" b="1" dirty="0" err="1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root</a:t>
            </a:r>
            <a:r>
              <a:rPr lang="ru-RU" sz="2000" b="1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», обозначающего «корень». </a:t>
            </a:r>
            <a:r>
              <a:rPr lang="ru-RU" sz="2000" b="1" dirty="0" smtClean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Помимо корней, стволов и пней еще используют и камни. Это рукотворный ансамбль, состоящий из корней деревьев, пней, камней и стволов.</a:t>
            </a:r>
            <a:r>
              <a:rPr lang="ru-RU" sz="2000" b="1" dirty="0">
                <a:solidFill>
                  <a:srgbClr val="182932"/>
                </a:solidFill>
                <a:latin typeface="Arial"/>
                <a:ea typeface="Calibri"/>
              </a:rPr>
              <a:t> </a:t>
            </a:r>
            <a:r>
              <a:rPr lang="ru-RU" sz="2000" b="1" dirty="0" smtClean="0">
                <a:solidFill>
                  <a:srgbClr val="182932"/>
                </a:solidFill>
                <a:latin typeface="Arial"/>
                <a:ea typeface="Calibri"/>
              </a:rPr>
              <a:t>	Старые </a:t>
            </a:r>
            <a:r>
              <a:rPr lang="ru-RU" sz="2000" b="1" dirty="0">
                <a:solidFill>
                  <a:srgbClr val="182932"/>
                </a:solidFill>
                <a:latin typeface="Arial"/>
                <a:ea typeface="Calibri"/>
              </a:rPr>
              <a:t>пни, цветущие растения будут «привлекать» и различных </a:t>
            </a:r>
            <a:r>
              <a:rPr lang="ru-RU" sz="2000" b="1" dirty="0" smtClean="0">
                <a:solidFill>
                  <a:srgbClr val="182932"/>
                </a:solidFill>
                <a:latin typeface="Arial"/>
                <a:ea typeface="Calibri"/>
              </a:rPr>
              <a:t>животных. И это будет так же очень важным для наблюдения и </a:t>
            </a:r>
            <a:r>
              <a:rPr lang="ru-RU" sz="2000" b="1" dirty="0">
                <a:solidFill>
                  <a:srgbClr val="182932"/>
                </a:solidFill>
                <a:latin typeface="Arial"/>
                <a:ea typeface="Calibri"/>
              </a:rPr>
              <a:t>и</a:t>
            </a:r>
            <a:r>
              <a:rPr lang="ru-RU" sz="2000" b="1" dirty="0" smtClean="0">
                <a:solidFill>
                  <a:srgbClr val="182932"/>
                </a:solidFill>
                <a:latin typeface="Arial"/>
                <a:ea typeface="Calibri"/>
              </a:rPr>
              <a:t>зучения флоры и фауны в её естественных условиях.</a:t>
            </a:r>
            <a:endParaRPr lang="ru-RU" sz="2000" b="1" dirty="0">
              <a:solidFill>
                <a:srgbClr val="182932"/>
              </a:solidFill>
              <a:latin typeface="Arial"/>
              <a:ea typeface="Calibri"/>
            </a:endParaRPr>
          </a:p>
          <a:p>
            <a:pPr marL="0" indent="0">
              <a:lnSpc>
                <a:spcPct val="115000"/>
              </a:lnSpc>
              <a:spcAft>
                <a:spcPts val="1875"/>
              </a:spcAft>
              <a:buNone/>
            </a:pPr>
            <a:endParaRPr lang="ru-RU" sz="2000" b="1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292652"/>
            <a:ext cx="2080865" cy="1400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6915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Необходимые компоненты неживой природы</a:t>
            </a:r>
            <a:endParaRPr lang="ru-RU" sz="2400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556792"/>
            <a:ext cx="7876397" cy="456937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182932"/>
                </a:solidFill>
                <a:latin typeface="Arial"/>
                <a:ea typeface="Calibri"/>
              </a:rPr>
              <a:t>	</a:t>
            </a:r>
            <a:r>
              <a:rPr lang="ru-RU" sz="2800" b="1" dirty="0" smtClean="0">
                <a:solidFill>
                  <a:srgbClr val="182932"/>
                </a:solidFill>
                <a:latin typeface="Arial"/>
                <a:ea typeface="Calibri"/>
              </a:rPr>
              <a:t>Гуляя </a:t>
            </a:r>
            <a:r>
              <a:rPr lang="ru-RU" sz="2800" b="1" dirty="0">
                <a:solidFill>
                  <a:srgbClr val="182932"/>
                </a:solidFill>
                <a:latin typeface="Arial"/>
                <a:ea typeface="Calibri"/>
              </a:rPr>
              <a:t>в лесу, мы часто наталкиваемся на необычную </a:t>
            </a:r>
            <a:r>
              <a:rPr lang="ru-RU" sz="2800" b="1" dirty="0" smtClean="0">
                <a:solidFill>
                  <a:srgbClr val="182932"/>
                </a:solidFill>
                <a:latin typeface="Arial"/>
                <a:ea typeface="Calibri"/>
              </a:rPr>
              <a:t>корягу</a:t>
            </a:r>
            <a:r>
              <a:rPr lang="ru-RU" sz="2800" b="1" dirty="0">
                <a:solidFill>
                  <a:srgbClr val="182932"/>
                </a:solidFill>
                <a:latin typeface="Arial"/>
                <a:ea typeface="Calibri"/>
              </a:rPr>
              <a:t>, изогнутую ветку или часть ствола упавшего </a:t>
            </a:r>
            <a:r>
              <a:rPr lang="ru-RU" sz="2800" b="1" dirty="0" smtClean="0">
                <a:solidFill>
                  <a:srgbClr val="182932"/>
                </a:solidFill>
                <a:latin typeface="Arial"/>
                <a:ea typeface="Calibri"/>
              </a:rPr>
              <a:t>дерева, находим необычные камни. Весь этот материал можно использовать для создание данного объекта. </a:t>
            </a:r>
            <a:endParaRPr lang="ru-RU" sz="2800" b="1" dirty="0" smtClean="0"/>
          </a:p>
          <a:p>
            <a:pPr marL="0" indent="0">
              <a:buNone/>
            </a:pPr>
            <a:r>
              <a:rPr lang="ru-RU" sz="2800" b="1" dirty="0" smtClean="0">
                <a:solidFill>
                  <a:srgbClr val="182932"/>
                </a:solidFill>
                <a:latin typeface="Arial"/>
                <a:ea typeface="Calibri"/>
              </a:rPr>
              <a:t>	Созданный </a:t>
            </a:r>
            <a:r>
              <a:rPr lang="ru-RU" sz="2800" b="1" dirty="0" err="1" smtClean="0">
                <a:solidFill>
                  <a:srgbClr val="182932"/>
                </a:solidFill>
                <a:latin typeface="Arial"/>
                <a:ea typeface="Calibri"/>
              </a:rPr>
              <a:t>рутарий</a:t>
            </a:r>
            <a:r>
              <a:rPr lang="ru-RU" sz="2800" b="1" dirty="0" smtClean="0">
                <a:solidFill>
                  <a:srgbClr val="182932"/>
                </a:solidFill>
                <a:latin typeface="Arial"/>
                <a:ea typeface="Calibri"/>
              </a:rPr>
              <a:t>  </a:t>
            </a:r>
            <a:r>
              <a:rPr lang="ru-RU" sz="2800" b="1" dirty="0">
                <a:solidFill>
                  <a:srgbClr val="182932"/>
                </a:solidFill>
                <a:latin typeface="Arial"/>
                <a:ea typeface="Calibri"/>
              </a:rPr>
              <a:t>из необработанной древесины долго не простоят, не больше 6 — 7 </a:t>
            </a:r>
            <a:r>
              <a:rPr lang="ru-RU" sz="2800" b="1" dirty="0" smtClean="0">
                <a:solidFill>
                  <a:srgbClr val="182932"/>
                </a:solidFill>
                <a:latin typeface="Arial"/>
                <a:ea typeface="Calibri"/>
              </a:rPr>
              <a:t>лет. Но в этом и есть плюс, так как его можно постоянно изменять по мере нахождения нового природного материала.</a:t>
            </a:r>
          </a:p>
          <a:p>
            <a:pPr marL="0" indent="0">
              <a:buNone/>
            </a:pPr>
            <a:r>
              <a:rPr lang="ru-RU" sz="2800" b="1" dirty="0">
                <a:solidFill>
                  <a:srgbClr val="182932"/>
                </a:solidFill>
                <a:latin typeface="Arial"/>
                <a:ea typeface="Calibri"/>
              </a:rPr>
              <a:t> </a:t>
            </a:r>
            <a:endParaRPr lang="ru-RU" sz="2800" b="1" dirty="0" smtClean="0">
              <a:solidFill>
                <a:srgbClr val="182932"/>
              </a:solidFill>
              <a:latin typeface="Arial"/>
              <a:ea typeface="Calibri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29200"/>
            <a:ext cx="2157413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358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C:\Users\Admin\Desktop\Мероприятие\1471936718398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17604" y="4437112"/>
            <a:ext cx="24384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10" y="620688"/>
            <a:ext cx="3942466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C:\Users\Admin\Desktop\Мероприятие\3be83fb47e2a239e24e6749958f15df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76672"/>
            <a:ext cx="459370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9368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b="1" dirty="0" smtClean="0"/>
              <a:t>Растения </a:t>
            </a:r>
            <a:r>
              <a:rPr lang="ru-RU" b="1" dirty="0" err="1" smtClean="0"/>
              <a:t>рутария</a:t>
            </a:r>
            <a:endParaRPr lang="ru-RU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ru-RU" dirty="0" smtClean="0">
                <a:solidFill>
                  <a:srgbClr val="182932"/>
                </a:solidFill>
                <a:latin typeface="Arial"/>
                <a:ea typeface="Calibri"/>
              </a:rPr>
              <a:t>	</a:t>
            </a:r>
          </a:p>
          <a:p>
            <a:pPr marL="114300" indent="0">
              <a:buNone/>
            </a:pPr>
            <a:r>
              <a:rPr lang="ru-RU" b="1" dirty="0" smtClean="0">
                <a:solidFill>
                  <a:srgbClr val="182932"/>
                </a:solidFill>
                <a:latin typeface="Arial"/>
                <a:ea typeface="Calibri"/>
              </a:rPr>
              <a:t>Для выбора растений, которые мы будем высаживать в </a:t>
            </a:r>
            <a:r>
              <a:rPr lang="ru-RU" b="1" dirty="0" err="1" smtClean="0">
                <a:solidFill>
                  <a:srgbClr val="182932"/>
                </a:solidFill>
                <a:latin typeface="Arial"/>
                <a:ea typeface="Calibri"/>
              </a:rPr>
              <a:t>рутарий</a:t>
            </a:r>
            <a:r>
              <a:rPr lang="ru-RU" b="1" dirty="0" smtClean="0">
                <a:solidFill>
                  <a:srgbClr val="182932"/>
                </a:solidFill>
                <a:latin typeface="Arial"/>
                <a:ea typeface="Calibri"/>
              </a:rPr>
              <a:t> нет ограничений. Но очень бы хотелось, чтобы наш искусственный объект природы был максимально декоративен в любое время года.  В приоритете это те растения, которые произрастают в данной местности. </a:t>
            </a:r>
          </a:p>
          <a:p>
            <a:pPr marL="114300" indent="0">
              <a:buNone/>
            </a:pPr>
            <a:r>
              <a:rPr lang="ru-RU" b="1" dirty="0" smtClean="0">
                <a:solidFill>
                  <a:srgbClr val="182932"/>
                </a:solidFill>
                <a:latin typeface="Arial"/>
                <a:ea typeface="Calibri"/>
              </a:rPr>
              <a:t>	У нас в крае очень большое разнообразие первоцветов. </a:t>
            </a:r>
            <a:r>
              <a:rPr lang="ru-RU" b="1" dirty="0">
                <a:solidFill>
                  <a:srgbClr val="182932"/>
                </a:solidFill>
                <a:latin typeface="Arial"/>
                <a:ea typeface="Calibri"/>
              </a:rPr>
              <a:t> </a:t>
            </a:r>
            <a:r>
              <a:rPr lang="ru-RU" b="1" dirty="0" smtClean="0">
                <a:solidFill>
                  <a:srgbClr val="182932"/>
                </a:solidFill>
                <a:latin typeface="Arial"/>
                <a:ea typeface="Calibri"/>
              </a:rPr>
              <a:t>Многие высаживают на приусадебных участках, так как они не прихотливы и радуют глаз рано весной(пролески, морозник, подснежники, </a:t>
            </a:r>
            <a:r>
              <a:rPr lang="ru-RU" b="1" dirty="0" err="1" smtClean="0">
                <a:solidFill>
                  <a:srgbClr val="182932"/>
                </a:solidFill>
                <a:latin typeface="Arial"/>
                <a:ea typeface="Calibri"/>
              </a:rPr>
              <a:t>мускари</a:t>
            </a:r>
            <a:r>
              <a:rPr lang="ru-RU" b="1" dirty="0" smtClean="0">
                <a:solidFill>
                  <a:srgbClr val="182932"/>
                </a:solidFill>
                <a:latin typeface="Arial"/>
                <a:ea typeface="Calibri"/>
              </a:rPr>
              <a:t>).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3" y="-75522"/>
            <a:ext cx="2111405" cy="170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5660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ПЕрвоцветы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05285"/>
            <a:ext cx="8229600" cy="4373563"/>
          </a:xfrm>
        </p:spPr>
        <p:txBody>
          <a:bodyPr/>
          <a:lstStyle/>
          <a:p>
            <a:pPr marL="114300" indent="0">
              <a:buNone/>
            </a:pPr>
            <a:r>
              <a:rPr lang="ru-RU" b="1" dirty="0" smtClean="0"/>
              <a:t>	В Краснодарском крае произрастает большое видовое разнообразие первоцветов. Многие «перекочевали» и на приусадебные участки и поэтому нет необходимости их сбору в дикой природе. Вот некоторые их них – подснежники, </a:t>
            </a:r>
            <a:r>
              <a:rPr lang="ru-RU" b="1" dirty="0" err="1" smtClean="0"/>
              <a:t>мускари</a:t>
            </a:r>
            <a:r>
              <a:rPr lang="ru-RU" b="1" dirty="0" smtClean="0"/>
              <a:t>, пролески, морозник, </a:t>
            </a:r>
          </a:p>
          <a:p>
            <a:pPr marL="114300" indent="0">
              <a:buNone/>
            </a:pPr>
            <a:r>
              <a:rPr lang="ru-RU" b="1" dirty="0" smtClean="0"/>
              <a:t>мать-и-мачеха.</a:t>
            </a:r>
            <a:endParaRPr lang="ru-RU" b="1" dirty="0"/>
          </a:p>
        </p:txBody>
      </p:sp>
      <p:pic>
        <p:nvPicPr>
          <p:cNvPr id="2050" name="Picture 2" descr="C:\Users\Admin\Desktop\Мероприятие\РУТУАРИЙ\мать и мачех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03130"/>
            <a:ext cx="2817602" cy="187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256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1391296"/>
            <a:ext cx="4073864" cy="56503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3074" name="Picture 2" descr="C:\Users\Admin\Desktop\Мероприятие\РУТУАРИЙ\морозник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68760"/>
            <a:ext cx="3847356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esktop\Мероприятие\РУТУАРИЙ\мускар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144"/>
            <a:ext cx="410445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Desktop\Мероприятие\РУТУАРИЙ\подснежник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52936"/>
            <a:ext cx="486054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in\Desktop\Мероприятие\РУТУАРИЙ\пролески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628" y="3949452"/>
            <a:ext cx="4153644" cy="2769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3775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600" spc="0" dirty="0">
                <a:ln>
                  <a:noFill/>
                </a:ln>
                <a:solidFill>
                  <a:srgbClr val="182932"/>
                </a:solidFill>
                <a:effectLst/>
                <a:latin typeface="Arial"/>
                <a:ea typeface="Calibri"/>
                <a:cs typeface="+mn-cs"/>
              </a:rPr>
              <a:t>Папоротники, мхи и </a:t>
            </a:r>
            <a:r>
              <a:rPr lang="ru-RU" sz="2600" spc="0" dirty="0" smtClean="0">
                <a:ln>
                  <a:noFill/>
                </a:ln>
                <a:solidFill>
                  <a:srgbClr val="182932"/>
                </a:solidFill>
                <a:effectLst/>
                <a:latin typeface="Arial"/>
                <a:ea typeface="Calibri"/>
                <a:cs typeface="+mn-cs"/>
              </a:rPr>
              <a:t>лишайники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182932"/>
                </a:solidFill>
                <a:latin typeface="Arial"/>
                <a:ea typeface="Calibri"/>
              </a:rPr>
              <a:t>, </a:t>
            </a:r>
            <a:endParaRPr lang="ru-RU" dirty="0"/>
          </a:p>
        </p:txBody>
      </p:sp>
      <p:pic>
        <p:nvPicPr>
          <p:cNvPr id="5" name="Рисунок 4" descr="C:\Users\Admin\Desktop\Мероприятие\РУТУАРИЙ\759b79a86bae614f980f998f3b18d820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8136903" cy="47732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9216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  </a:t>
            </a:r>
            <a:r>
              <a:rPr lang="ru-RU" sz="2000" b="1" dirty="0" smtClean="0"/>
              <a:t>Примеры Дикорастущих растений Краснодарского края</a:t>
            </a:r>
            <a:br>
              <a:rPr lang="ru-RU" sz="2000" b="1" dirty="0" smtClean="0"/>
            </a:br>
            <a:r>
              <a:rPr lang="ru-RU" sz="2000" b="1" dirty="0" smtClean="0"/>
              <a:t>(</a:t>
            </a:r>
            <a:r>
              <a:rPr lang="ru-RU" sz="1800" b="1" dirty="0" smtClean="0"/>
              <a:t>зверобой, донник, клевер,  мак, чертополох, ромашка  и т.п.)</a:t>
            </a:r>
            <a:br>
              <a:rPr lang="ru-RU" sz="1800" b="1" dirty="0" smtClean="0"/>
            </a:br>
            <a:endParaRPr lang="ru-RU" sz="1800" b="1" dirty="0"/>
          </a:p>
        </p:txBody>
      </p:sp>
      <p:pic>
        <p:nvPicPr>
          <p:cNvPr id="5122" name="Picture 2" descr="C:\Users\Admin\Desktop\Мероприятие\РУТУАРИЙ\зверобой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2133600" cy="142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dmin\Desktop\Мероприятие\РУТУАРИЙ\донник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0" y="2095500"/>
            <a:ext cx="3556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dmin\Desktop\Мероприятие\РУТУАРИЙ\клевер луговой.jp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00808"/>
            <a:ext cx="2789839" cy="282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dmin\Desktop\Мероприятие\РУТУАРИЙ\мак полевой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2133600" cy="171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Admin\Desktop\Мероприятие\РУТУАРИЙ\чертополох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3879122"/>
            <a:ext cx="3554429" cy="237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Admin\Desktop\Мероприятие\РУТУАРИЙ\ромашка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914" y="4941930"/>
            <a:ext cx="3265426" cy="1856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0148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Пряные и лекарственные травы</a:t>
            </a:r>
            <a:br>
              <a:rPr lang="ru-RU" sz="2000" b="1" dirty="0" smtClean="0"/>
            </a:br>
            <a:r>
              <a:rPr lang="ru-RU" sz="2000" b="1" dirty="0" smtClean="0"/>
              <a:t>(мелисса, шалфей,  чабрец, цикорий,  окопник лекарственный и т.д.)</a:t>
            </a:r>
            <a:endParaRPr lang="ru-RU" sz="2000" b="1" dirty="0"/>
          </a:p>
        </p:txBody>
      </p:sp>
      <p:pic>
        <p:nvPicPr>
          <p:cNvPr id="6146" name="Picture 2" descr="C:\Users\Admin\Desktop\Мероприятие\РУТУАРИЙ\мелис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404714"/>
            <a:ext cx="2698232" cy="202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Desktop\Мероприятие\РУТУАРИЙ\шалфе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1"/>
            <a:ext cx="2207145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Admin\Desktop\Мероприятие\РУТУАРИЙ\чабер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309" y="1438081"/>
            <a:ext cx="3420940" cy="2566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Admin\Desktop\Мероприятие\РУТУАРИЙ\цикорий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73016"/>
            <a:ext cx="3384376" cy="266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Admin\Desktop\Мероприятие\РУТУАРИЙ\окопник лекарственный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005" y="1520319"/>
            <a:ext cx="3076848" cy="2052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041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Кустарники </a:t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ru-RU" dirty="0" err="1" smtClean="0"/>
              <a:t>форзиция</a:t>
            </a:r>
            <a:r>
              <a:rPr lang="ru-RU" dirty="0" smtClean="0"/>
              <a:t>, чубушник, барбарис)</a:t>
            </a:r>
            <a:endParaRPr lang="ru-RU" dirty="0"/>
          </a:p>
        </p:txBody>
      </p:sp>
      <p:pic>
        <p:nvPicPr>
          <p:cNvPr id="7170" name="Picture 2" descr="C:\Users\Admin\Desktop\Мероприятие\РУТУАРИЙ\форзици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40700"/>
            <a:ext cx="3035342" cy="2963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dmin\Desktop\Мероприятие\РУТУАРИЙ\чубушни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3960440" cy="264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dmin\Desktop\Мероприятие\РУТУАРИЙ\барбарис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791" y="3789040"/>
            <a:ext cx="4198417" cy="2807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072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60672" cy="1039427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Различные виды молодила, которые будут декоративны в любое время года</a:t>
            </a:r>
            <a:endParaRPr lang="ru-RU" sz="2400" b="1" dirty="0"/>
          </a:p>
        </p:txBody>
      </p:sp>
      <p:pic>
        <p:nvPicPr>
          <p:cNvPr id="8194" name="Picture 2" descr="C:\Users\Admin\Desktop\Мероприятие\РУТУАРИЙ\молодило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820891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3355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Примерные темы проектных работ на основе </a:t>
            </a:r>
            <a:r>
              <a:rPr lang="ru-RU" sz="2800" b="1" dirty="0" err="1" smtClean="0"/>
              <a:t>рутария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1</a:t>
            </a:r>
            <a:r>
              <a:rPr lang="ru-RU" b="1" dirty="0" smtClean="0"/>
              <a:t>. Круговорот веществ в природе.</a:t>
            </a:r>
          </a:p>
          <a:p>
            <a:r>
              <a:rPr lang="ru-RU" b="1" dirty="0" smtClean="0"/>
              <a:t>2. Лекарственные растения Краснодарского края</a:t>
            </a:r>
            <a:r>
              <a:rPr lang="ru-RU" b="1" dirty="0"/>
              <a:t>.</a:t>
            </a:r>
            <a:endParaRPr lang="ru-RU" b="1" dirty="0" smtClean="0"/>
          </a:p>
          <a:p>
            <a:r>
              <a:rPr lang="ru-RU" b="1" dirty="0" smtClean="0"/>
              <a:t>3.Применение растений в </a:t>
            </a:r>
            <a:r>
              <a:rPr lang="ru-RU" b="1" dirty="0" err="1" smtClean="0"/>
              <a:t>аромотерапии</a:t>
            </a:r>
            <a:r>
              <a:rPr lang="ru-RU" b="1" dirty="0" smtClean="0"/>
              <a:t>.</a:t>
            </a:r>
          </a:p>
          <a:p>
            <a:r>
              <a:rPr lang="ru-RU" b="1" dirty="0" smtClean="0"/>
              <a:t>4. Дикорастущие растения </a:t>
            </a:r>
            <a:r>
              <a:rPr lang="ru-RU" b="1" dirty="0" err="1" smtClean="0"/>
              <a:t>Динского</a:t>
            </a:r>
            <a:r>
              <a:rPr lang="ru-RU" b="1" dirty="0" smtClean="0"/>
              <a:t> района.</a:t>
            </a:r>
          </a:p>
          <a:p>
            <a:r>
              <a:rPr lang="ru-RU" b="1" dirty="0" smtClean="0"/>
              <a:t>5. Использование дикорастущих  растений в пищу, их химический состав, польза и вред.</a:t>
            </a:r>
          </a:p>
          <a:p>
            <a:r>
              <a:rPr lang="ru-RU" b="1" dirty="0" smtClean="0"/>
              <a:t>6. Животный мир искусственно созданного объекта природы.</a:t>
            </a:r>
          </a:p>
          <a:p>
            <a:r>
              <a:rPr lang="ru-RU" b="1" dirty="0" smtClean="0"/>
              <a:t>7. Проведение экскурсий по выбору.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120465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Сроки реализации проекта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>
              <a:buNone/>
            </a:pPr>
            <a:r>
              <a:rPr lang="ru-RU" b="1" dirty="0" smtClean="0"/>
              <a:t>Данный проект планируется реализовать в течение 2022-2023 учебного года. Начало создания </a:t>
            </a:r>
            <a:r>
              <a:rPr lang="ru-RU" b="1" dirty="0" err="1" smtClean="0"/>
              <a:t>рутария</a:t>
            </a:r>
            <a:r>
              <a:rPr lang="ru-RU" b="1" dirty="0" smtClean="0"/>
              <a:t> на территории школьного двора октябрь 2022 года.</a:t>
            </a:r>
          </a:p>
          <a:p>
            <a:pPr marL="114300" indent="0" algn="ctr">
              <a:buNone/>
            </a:pPr>
            <a:r>
              <a:rPr lang="ru-RU" b="1" dirty="0" smtClean="0"/>
              <a:t>СПАСИБО ЗА ВНИМАНИЕ</a:t>
            </a:r>
            <a:endParaRPr lang="ru-RU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121" y="3663317"/>
            <a:ext cx="2745879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9" y="2996952"/>
            <a:ext cx="2442617" cy="2588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17720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165</TotalTime>
  <Words>263</Words>
  <Application>Microsoft Office PowerPoint</Application>
  <PresentationFormat>Экран (4:3)</PresentationFormat>
  <Paragraphs>60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Аптека</vt:lpstr>
      <vt:lpstr>Апекс</vt:lpstr>
      <vt:lpstr>ПРОЕКТНАЯ РАБОТА Создание рутария на пришкольном участке </vt:lpstr>
      <vt:lpstr>Цели и задачи</vt:lpstr>
      <vt:lpstr>Технический рисунок рутария</vt:lpstr>
      <vt:lpstr>Значение создания рутария на пришкольном участке</vt:lpstr>
      <vt:lpstr>Значение слова «РУТАРИЙ»</vt:lpstr>
      <vt:lpstr>Необходимые компоненты неживой природы</vt:lpstr>
      <vt:lpstr>Презентация PowerPoint</vt:lpstr>
      <vt:lpstr> Растения рутария</vt:lpstr>
      <vt:lpstr>ПЕрвоцветы</vt:lpstr>
      <vt:lpstr>Презентация PowerPoint</vt:lpstr>
      <vt:lpstr>Папоротники, мхи и лишайники</vt:lpstr>
      <vt:lpstr>  Примеры Дикорастущих растений Краснодарского края (зверобой, донник, клевер,  мак, чертополох, ромашка  и т.п.) </vt:lpstr>
      <vt:lpstr>Пряные и лекарственные травы (мелисса, шалфей,  чабрец, цикорий,  окопник лекарственный и т.д.)</vt:lpstr>
      <vt:lpstr>Кустарники  (форзиция, чубушник, барбарис)</vt:lpstr>
      <vt:lpstr>Различные виды молодила, которые будут декоративны в любое время года</vt:lpstr>
      <vt:lpstr>Примерные темы проектных работ на основе рутария</vt:lpstr>
      <vt:lpstr>Сроки реализации проекта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Admin</cp:lastModifiedBy>
  <cp:revision>48</cp:revision>
  <dcterms:created xsi:type="dcterms:W3CDTF">2022-08-05T06:52:36Z</dcterms:created>
  <dcterms:modified xsi:type="dcterms:W3CDTF">2022-08-06T09:21:52Z</dcterms:modified>
</cp:coreProperties>
</file>