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Proxima Nova"/>
      <p:regular r:id="rId12"/>
      <p:bold r:id="rId13"/>
      <p:italic r:id="rId14"/>
      <p:boldItalic r:id="rId15"/>
    </p:embeddedFont>
    <p:embeddedFont>
      <p:font typeface="Pacifico"/>
      <p:regular r:id="rId16"/>
    </p:embeddedFont>
    <p:embeddedFont>
      <p:font typeface="Oswald"/>
      <p:regular r:id="rId17"/>
      <p:bold r:id="rId18"/>
    </p:embeddedFont>
    <p:embeddedFont>
      <p:font typeface="Alfa Slab One"/>
      <p:regular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ProximaNova-bold.fntdata"/><Relationship Id="rId12" Type="http://schemas.openxmlformats.org/officeDocument/2006/relationships/font" Target="fonts/ProximaNova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roximaNova-boldItalic.fntdata"/><Relationship Id="rId14" Type="http://schemas.openxmlformats.org/officeDocument/2006/relationships/font" Target="fonts/ProximaNova-italic.fntdata"/><Relationship Id="rId17" Type="http://schemas.openxmlformats.org/officeDocument/2006/relationships/font" Target="fonts/Oswald-regular.fntdata"/><Relationship Id="rId16" Type="http://schemas.openxmlformats.org/officeDocument/2006/relationships/font" Target="fonts/Pacific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AlfaSlabOne-regular.fntdata"/><Relationship Id="rId6" Type="http://schemas.openxmlformats.org/officeDocument/2006/relationships/slide" Target="slides/slide1.xml"/><Relationship Id="rId18" Type="http://schemas.openxmlformats.org/officeDocument/2006/relationships/font" Target="fonts/Oswald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4c1ead726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4c1ead726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4c1ead726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4c1ead726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4c1ead726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4c1ead726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c1ead726_1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c1ead726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54c1ead726_1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54c1ead726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4278300" y="2751163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ame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Relationship Id="rId4" Type="http://schemas.openxmlformats.org/officeDocument/2006/relationships/image" Target="../media/image13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Relationship Id="rId4" Type="http://schemas.openxmlformats.org/officeDocument/2006/relationships/image" Target="../media/image13.png"/><Relationship Id="rId5" Type="http://schemas.openxmlformats.org/officeDocument/2006/relationships/image" Target="../media/image3.png"/><Relationship Id="rId6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hyperlink" Target="http://www.youtube.com/watch?v=EYwH5-tjcZY" TargetMode="External"/><Relationship Id="rId5" Type="http://schemas.openxmlformats.org/officeDocument/2006/relationships/image" Target="../media/image2.jpg"/><Relationship Id="rId6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Relationship Id="rId4" Type="http://schemas.openxmlformats.org/officeDocument/2006/relationships/image" Target="../media/image5.png"/><Relationship Id="rId5" Type="http://schemas.openxmlformats.org/officeDocument/2006/relationships/image" Target="../media/image14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Relationship Id="rId4" Type="http://schemas.openxmlformats.org/officeDocument/2006/relationships/image" Target="../media/image18.png"/><Relationship Id="rId5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9750" y="152400"/>
            <a:ext cx="4977094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 rot="-540505">
            <a:off x="5825664" y="1020762"/>
            <a:ext cx="2247421" cy="11684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latin typeface="Oswald"/>
                <a:ea typeface="Oswald"/>
                <a:cs typeface="Oswald"/>
                <a:sym typeface="Oswald"/>
              </a:rPr>
              <a:t>СПИСОК ПОКУПОК:</a:t>
            </a:r>
            <a:endParaRPr b="1" sz="36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8" name="Google Shape;58;p13"/>
          <p:cNvSpPr txBox="1"/>
          <p:nvPr/>
        </p:nvSpPr>
        <p:spPr>
          <a:xfrm rot="-541159">
            <a:off x="5737043" y="2218384"/>
            <a:ext cx="2621716" cy="8553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Pacifico"/>
              <a:buAutoNum type="arabicPeriod"/>
            </a:pPr>
            <a:r>
              <a:rPr lang="ru" sz="2400">
                <a:latin typeface="Pacifico"/>
                <a:ea typeface="Pacifico"/>
                <a:cs typeface="Pacifico"/>
                <a:sym typeface="Pacifico"/>
              </a:rPr>
              <a:t>Купить 10 пачек сахара.</a:t>
            </a:r>
            <a:endParaRPr sz="2400">
              <a:latin typeface="Pacifico"/>
              <a:ea typeface="Pacifico"/>
              <a:cs typeface="Pacifico"/>
              <a:sym typeface="Pacific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Pacifico"/>
              <a:buAutoNum type="arabicPeriod"/>
            </a:pPr>
            <a:r>
              <a:rPr lang="ru" sz="2400">
                <a:latin typeface="Pacifico"/>
                <a:ea typeface="Pacifico"/>
                <a:cs typeface="Pacifico"/>
                <a:sym typeface="Pacifico"/>
              </a:rPr>
              <a:t>Узнаешь ,когда выполнишь 1 пункт.</a:t>
            </a:r>
            <a:endParaRPr sz="2400"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175" y="1716960"/>
            <a:ext cx="2723400" cy="3274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/>
          <p:nvPr/>
        </p:nvSpPr>
        <p:spPr>
          <a:xfrm>
            <a:off x="447250" y="74525"/>
            <a:ext cx="3279900" cy="4055100"/>
          </a:xfrm>
          <a:prstGeom prst="rect">
            <a:avLst/>
          </a:prstGeom>
          <a:gradFill>
            <a:gsLst>
              <a:gs pos="0">
                <a:srgbClr val="FDECDB"/>
              </a:gs>
              <a:gs pos="100000">
                <a:srgbClr val="F0A963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-296100" y="1043600"/>
            <a:ext cx="4379125" cy="45789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2862450" y="238500"/>
            <a:ext cx="6082800" cy="14250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13D8A"/>
              </a:gs>
            </a:gsLst>
            <a:lin ang="5400012" scaled="0"/>
          </a:gradFill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</a:rPr>
              <a:t>Я купил 3 пачки сахара и заплатил 45 рублей.</a:t>
            </a:r>
            <a:endParaRPr b="1" sz="36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9750" y="152400"/>
            <a:ext cx="4977094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 rot="-540505">
            <a:off x="5825664" y="1020762"/>
            <a:ext cx="2247421" cy="11684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latin typeface="Oswald"/>
                <a:ea typeface="Oswald"/>
                <a:cs typeface="Oswald"/>
                <a:sym typeface="Oswald"/>
              </a:rPr>
              <a:t>СПИСОК ПОКУПОК:</a:t>
            </a:r>
            <a:endParaRPr b="1" sz="36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73" name="Google Shape;73;p15"/>
          <p:cNvSpPr txBox="1"/>
          <p:nvPr/>
        </p:nvSpPr>
        <p:spPr>
          <a:xfrm rot="-541159">
            <a:off x="5878042" y="2054870"/>
            <a:ext cx="2621716" cy="265510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Font typeface="Pacifico"/>
              <a:buAutoNum type="arabicPeriod"/>
            </a:pPr>
            <a:r>
              <a:t/>
            </a:r>
            <a:endParaRPr sz="3000">
              <a:latin typeface="Pacifico"/>
              <a:ea typeface="Pacifico"/>
              <a:cs typeface="Pacifico"/>
              <a:sym typeface="Pacifico"/>
            </a:endParaRPr>
          </a:p>
          <a:p>
            <a:pPr indent="-419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Pacifico"/>
              <a:buAutoNum type="arabicPeriod"/>
            </a:pPr>
            <a:r>
              <a:rPr lang="ru" sz="3000">
                <a:latin typeface="Pacifico"/>
                <a:ea typeface="Pacifico"/>
                <a:cs typeface="Pacifico"/>
                <a:sym typeface="Pacifico"/>
              </a:rPr>
              <a:t>Купить </a:t>
            </a:r>
            <a:r>
              <a:rPr lang="ru" sz="3000" u="sng">
                <a:latin typeface="Pacifico"/>
                <a:ea typeface="Pacifico"/>
                <a:cs typeface="Pacifico"/>
                <a:sym typeface="Pacifico"/>
              </a:rPr>
              <a:t>немного </a:t>
            </a:r>
            <a:r>
              <a:rPr lang="ru" sz="3000">
                <a:latin typeface="Pacifico"/>
                <a:ea typeface="Pacifico"/>
                <a:cs typeface="Pacifico"/>
                <a:sym typeface="Pacifico"/>
              </a:rPr>
              <a:t>конфет к чаю.</a:t>
            </a:r>
            <a:endParaRPr sz="3000"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175" y="1716960"/>
            <a:ext cx="2723400" cy="3274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528898">
            <a:off x="6628793" y="2175642"/>
            <a:ext cx="792217" cy="7922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Это видео создано с помощью видеоредактора YouTube (http://www.youtube.com/editor)" id="80" name="Google Shape;80;p16" title="Красота цветов,красивые цветы,расслабляющее видео.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350" y="75375"/>
            <a:ext cx="4625425" cy="33622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546650" y="3765625"/>
            <a:ext cx="8234700" cy="11181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13D8A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800">
                <a:solidFill>
                  <a:srgbClr val="FFFFFF"/>
                </a:solidFill>
              </a:rPr>
              <a:t>Знакома ли вам мелодия? </a:t>
            </a:r>
            <a:endParaRPr b="1" sz="4800">
              <a:solidFill>
                <a:srgbClr val="FFFFFF"/>
              </a:solidFill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4550" y="766448"/>
            <a:ext cx="2524450" cy="198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2534500" y="238525"/>
            <a:ext cx="4547100" cy="855900"/>
          </a:xfrm>
          <a:prstGeom prst="rect">
            <a:avLst/>
          </a:prstGeom>
          <a:gradFill>
            <a:gsLst>
              <a:gs pos="0">
                <a:srgbClr val="2B52DC"/>
              </a:gs>
              <a:gs pos="100000">
                <a:srgbClr val="182A6D"/>
              </a:gs>
            </a:gsLst>
            <a:lin ang="5400012" scaled="0"/>
          </a:gra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800">
                <a:solidFill>
                  <a:srgbClr val="FFFFFF"/>
                </a:solidFill>
                <a:latin typeface="Alfa Slab One"/>
                <a:ea typeface="Alfa Slab One"/>
                <a:cs typeface="Alfa Slab One"/>
                <a:sym typeface="Alfa Slab One"/>
              </a:rPr>
              <a:t>ВИДЫ ВЕСОВ</a:t>
            </a:r>
            <a:endParaRPr b="1" sz="4800">
              <a:solidFill>
                <a:srgbClr val="FFFFFF"/>
              </a:solidFill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88" name="Google Shape;88;p17"/>
          <p:cNvSpPr/>
          <p:nvPr/>
        </p:nvSpPr>
        <p:spPr>
          <a:xfrm rot="-2193866">
            <a:off x="6354760" y="1162736"/>
            <a:ext cx="517687" cy="873494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177EE"/>
              </a:gs>
              <a:gs pos="100000">
                <a:srgbClr val="113D8A"/>
              </a:gs>
            </a:gsLst>
            <a:lin ang="5400012" scaled="0"/>
          </a:gra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87925" y="2002724"/>
            <a:ext cx="2265299" cy="19662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/>
          <p:nvPr/>
        </p:nvSpPr>
        <p:spPr>
          <a:xfrm rot="2700000">
            <a:off x="2697106" y="1162688"/>
            <a:ext cx="517602" cy="873560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177EE"/>
              </a:gs>
              <a:gs pos="100000">
                <a:srgbClr val="113D8A"/>
              </a:gs>
            </a:gsLst>
            <a:lin ang="5400012" scaled="0"/>
          </a:gra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2104525"/>
            <a:ext cx="2586675" cy="19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2586664" y="2740607"/>
            <a:ext cx="2734168" cy="2734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0450" y="2437575"/>
            <a:ext cx="2951925" cy="295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 rotWithShape="1">
          <a:blip r:embed="rId8">
            <a:alphaModFix/>
          </a:blip>
          <a:srcRect b="22767" l="0" r="0" t="0"/>
          <a:stretch/>
        </p:blipFill>
        <p:spPr>
          <a:xfrm>
            <a:off x="5607425" y="1837875"/>
            <a:ext cx="3367601" cy="2951926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/>
        </p:nvSpPr>
        <p:spPr>
          <a:xfrm>
            <a:off x="130450" y="2266125"/>
            <a:ext cx="3652500" cy="855900"/>
          </a:xfrm>
          <a:prstGeom prst="rect">
            <a:avLst/>
          </a:prstGeom>
          <a:gradFill>
            <a:gsLst>
              <a:gs pos="0">
                <a:srgbClr val="2B52DC"/>
              </a:gs>
              <a:gs pos="100000">
                <a:srgbClr val="182A6D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ЭЛЕКТРОННЫЕ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7"/>
          <p:cNvSpPr txBox="1"/>
          <p:nvPr/>
        </p:nvSpPr>
        <p:spPr>
          <a:xfrm>
            <a:off x="5053225" y="2266125"/>
            <a:ext cx="3964800" cy="855900"/>
          </a:xfrm>
          <a:prstGeom prst="rect">
            <a:avLst/>
          </a:prstGeom>
          <a:gradFill>
            <a:gsLst>
              <a:gs pos="0">
                <a:srgbClr val="2B52DC"/>
              </a:gs>
              <a:gs pos="100000">
                <a:srgbClr val="182A6D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МЕХАНИЧЕСКИЕ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/>
        </p:nvSpPr>
        <p:spPr>
          <a:xfrm>
            <a:off x="506900" y="253475"/>
            <a:ext cx="7857000" cy="25494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13D8A"/>
              </a:gs>
            </a:gsLst>
            <a:path path="circle">
              <a:fillToRect b="50%" l="50%" r="50%" t="50%"/>
            </a:path>
            <a:tileRect/>
          </a:gradFill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800">
                <a:solidFill>
                  <a:srgbClr val="FFFFFF"/>
                </a:solidFill>
              </a:rPr>
              <a:t>Какие гири  надо взять, чтобы получить: 94 г, 400г, 680 г, 50 г.</a:t>
            </a:r>
            <a:endParaRPr b="1" sz="4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77550" y="2163425"/>
            <a:ext cx="6450928" cy="305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2867300"/>
            <a:ext cx="3548275" cy="226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 txBox="1"/>
          <p:nvPr/>
        </p:nvSpPr>
        <p:spPr>
          <a:xfrm>
            <a:off x="811350" y="1082051"/>
            <a:ext cx="7521300" cy="3235200"/>
          </a:xfrm>
          <a:prstGeom prst="rect">
            <a:avLst/>
          </a:prstGeom>
          <a:gradFill>
            <a:gsLst>
              <a:gs pos="0">
                <a:srgbClr val="FFC002"/>
              </a:gs>
              <a:gs pos="100000">
                <a:srgbClr val="795B04"/>
              </a:gs>
            </a:gsLst>
            <a:path path="circle">
              <a:fillToRect b="50%" l="50%" r="50%" t="50%"/>
            </a:path>
            <a:tileRect/>
          </a:gra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ОТВЕТ: 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94 Г = 50+20+20+2+2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400Г=200+200 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680= 500+100+50+20+10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50=50 </a:t>
            </a:r>
            <a:endParaRPr b="1" sz="3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