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92" d="100"/>
          <a:sy n="92" d="100"/>
        </p:scale>
        <p:origin x="49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D3333-510A-4BDC-BED6-423C9DD1E75E}" type="datetimeFigureOut">
              <a:rPr lang="ru-RU" smtClean="0"/>
              <a:t>27.01.2026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2A2C6-1C12-41E7-A57B-C12B02B0F5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1386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D3333-510A-4BDC-BED6-423C9DD1E75E}" type="datetimeFigureOut">
              <a:rPr lang="ru-RU" smtClean="0"/>
              <a:t>27.01.2026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2A2C6-1C12-41E7-A57B-C12B02B0F5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14512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D3333-510A-4BDC-BED6-423C9DD1E75E}" type="datetimeFigureOut">
              <a:rPr lang="ru-RU" smtClean="0"/>
              <a:t>27.01.2026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2A2C6-1C12-41E7-A57B-C12B02B0F5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88279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D3333-510A-4BDC-BED6-423C9DD1E75E}" type="datetimeFigureOut">
              <a:rPr lang="ru-RU" smtClean="0"/>
              <a:t>27.01.2026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2A2C6-1C12-41E7-A57B-C12B02B0F5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97560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D3333-510A-4BDC-BED6-423C9DD1E75E}" type="datetimeFigureOut">
              <a:rPr lang="ru-RU" smtClean="0"/>
              <a:t>27.01.2026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2A2C6-1C12-41E7-A57B-C12B02B0F5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3577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D3333-510A-4BDC-BED6-423C9DD1E75E}" type="datetimeFigureOut">
              <a:rPr lang="ru-RU" smtClean="0"/>
              <a:t>27.01.2026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2A2C6-1C12-41E7-A57B-C12B02B0F5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05018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D3333-510A-4BDC-BED6-423C9DD1E75E}" type="datetimeFigureOut">
              <a:rPr lang="ru-RU" smtClean="0"/>
              <a:t>27.01.2026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2A2C6-1C12-41E7-A57B-C12B02B0F5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10612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D3333-510A-4BDC-BED6-423C9DD1E75E}" type="datetimeFigureOut">
              <a:rPr lang="ru-RU" smtClean="0"/>
              <a:t>27.01.2026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2A2C6-1C12-41E7-A57B-C12B02B0F5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89364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D3333-510A-4BDC-BED6-423C9DD1E75E}" type="datetimeFigureOut">
              <a:rPr lang="ru-RU" smtClean="0"/>
              <a:t>27.01.2026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2A2C6-1C12-41E7-A57B-C12B02B0F5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17017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D3333-510A-4BDC-BED6-423C9DD1E75E}" type="datetimeFigureOut">
              <a:rPr lang="ru-RU" smtClean="0"/>
              <a:t>27.01.2026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2A2C6-1C12-41E7-A57B-C12B02B0F5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46475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D3333-510A-4BDC-BED6-423C9DD1E75E}" type="datetimeFigureOut">
              <a:rPr lang="ru-RU" smtClean="0"/>
              <a:t>27.01.2026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32A2C6-1C12-41E7-A57B-C12B02B0F5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14043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8D3333-510A-4BDC-BED6-423C9DD1E75E}" type="datetimeFigureOut">
              <a:rPr lang="ru-RU" smtClean="0"/>
              <a:t>27.01.2026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32A2C6-1C12-41E7-A57B-C12B02B0F50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22976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12" Type="http://schemas.microsoft.com/office/2007/relationships/hdphoto" Target="../media/hdphoto5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11" Type="http://schemas.openxmlformats.org/officeDocument/2006/relationships/image" Target="../media/image7.png"/><Relationship Id="rId5" Type="http://schemas.openxmlformats.org/officeDocument/2006/relationships/image" Target="../media/image4.png"/><Relationship Id="rId10" Type="http://schemas.microsoft.com/office/2007/relationships/hdphoto" Target="../media/hdphoto4.wdp"/><Relationship Id="rId4" Type="http://schemas.microsoft.com/office/2007/relationships/hdphoto" Target="../media/hdphoto1.wdp"/><Relationship Id="rId9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hdphoto" Target="../media/hdphoto7.wdp"/><Relationship Id="rId3" Type="http://schemas.openxmlformats.org/officeDocument/2006/relationships/image" Target="../media/image2.png"/><Relationship Id="rId7" Type="http://schemas.openxmlformats.org/officeDocument/2006/relationships/image" Target="../media/image9.png"/><Relationship Id="rId12" Type="http://schemas.microsoft.com/office/2007/relationships/hdphoto" Target="../media/hdphoto9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microsoft.com/office/2007/relationships/hdphoto" Target="../media/hdphoto6.wdp"/><Relationship Id="rId11" Type="http://schemas.openxmlformats.org/officeDocument/2006/relationships/image" Target="../media/image11.png"/><Relationship Id="rId5" Type="http://schemas.openxmlformats.org/officeDocument/2006/relationships/image" Target="../media/image8.png"/><Relationship Id="rId10" Type="http://schemas.microsoft.com/office/2007/relationships/hdphoto" Target="../media/hdphoto8.wdp"/><Relationship Id="rId4" Type="http://schemas.microsoft.com/office/2007/relationships/hdphoto" Target="../media/hdphoto1.wdp"/><Relationship Id="rId9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hdphoto" Target="../media/hdphoto11.wdp"/><Relationship Id="rId3" Type="http://schemas.openxmlformats.org/officeDocument/2006/relationships/image" Target="../media/image2.png"/><Relationship Id="rId7" Type="http://schemas.openxmlformats.org/officeDocument/2006/relationships/image" Target="../media/image13.png"/><Relationship Id="rId12" Type="http://schemas.microsoft.com/office/2007/relationships/hdphoto" Target="../media/hdphoto13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microsoft.com/office/2007/relationships/hdphoto" Target="../media/hdphoto10.wdp"/><Relationship Id="rId11" Type="http://schemas.openxmlformats.org/officeDocument/2006/relationships/image" Target="../media/image15.png"/><Relationship Id="rId5" Type="http://schemas.openxmlformats.org/officeDocument/2006/relationships/image" Target="../media/image12.png"/><Relationship Id="rId10" Type="http://schemas.microsoft.com/office/2007/relationships/hdphoto" Target="../media/hdphoto12.wdp"/><Relationship Id="rId4" Type="http://schemas.microsoft.com/office/2007/relationships/hdphoto" Target="../media/hdphoto1.wdp"/><Relationship Id="rId9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hdphoto" Target="../media/hdphoto15.wdp"/><Relationship Id="rId3" Type="http://schemas.openxmlformats.org/officeDocument/2006/relationships/image" Target="../media/image2.png"/><Relationship Id="rId7" Type="http://schemas.openxmlformats.org/officeDocument/2006/relationships/image" Target="../media/image17.png"/><Relationship Id="rId12" Type="http://schemas.microsoft.com/office/2007/relationships/hdphoto" Target="../media/hdphoto17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microsoft.com/office/2007/relationships/hdphoto" Target="../media/hdphoto14.wdp"/><Relationship Id="rId11" Type="http://schemas.openxmlformats.org/officeDocument/2006/relationships/image" Target="../media/image19.png"/><Relationship Id="rId5" Type="http://schemas.openxmlformats.org/officeDocument/2006/relationships/image" Target="../media/image16.png"/><Relationship Id="rId10" Type="http://schemas.microsoft.com/office/2007/relationships/hdphoto" Target="../media/hdphoto16.wdp"/><Relationship Id="rId4" Type="http://schemas.microsoft.com/office/2007/relationships/hdphoto" Target="../media/hdphoto1.wdp"/><Relationship Id="rId9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2"/>
          <a:stretch>
            <a:fillRect/>
          </a:stretch>
        </p:blipFill>
        <p:spPr>
          <a:xfrm>
            <a:off x="-64655" y="0"/>
            <a:ext cx="1219200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6366091" y="2183393"/>
            <a:ext cx="5825909" cy="24633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4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Дидактическая игра </a:t>
            </a:r>
            <a:r>
              <a:rPr lang="ru-RU" sz="4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 экологии «Четвёртый </a:t>
            </a:r>
            <a:r>
              <a:rPr lang="ru-RU" sz="4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лишний»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6665585" y="5629647"/>
            <a:ext cx="3148234" cy="55335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Автор</a:t>
            </a:r>
            <a:r>
              <a:rPr lang="ru-RU" sz="280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ru-RU" sz="280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Стрехо Н.В</a:t>
            </a:r>
            <a:r>
              <a:rPr lang="ru-RU" sz="280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/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625018" y="5989929"/>
            <a:ext cx="1427827" cy="662940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10625018" y="6212900"/>
            <a:ext cx="914400" cy="21699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Старт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265576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413164" y="2921167"/>
            <a:ext cx="9679709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0" dirty="0" smtClean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Правило игры: </a:t>
            </a:r>
            <a:r>
              <a:rPr lang="ru-RU" b="0" i="0" dirty="0" smtClean="0">
                <a:solidFill>
                  <a:srgbClr val="212529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участникам игры рекомендуется выбрать правильный ответ по принципу: «Что лишнее?», нажав левой кнопкой мыши нужную картинку, и объяснить свой выбор.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Применение дидактической игры «Четвертый лишний» в   качестве закрепляющего фактора изученного материала позволяет повысить эффективность процесса обучения и развития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детей.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597891" y="569386"/>
            <a:ext cx="9878290" cy="2369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11111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Цель</a:t>
            </a:r>
            <a:r>
              <a:rPr lang="ru-RU" sz="2000" b="0" i="1" dirty="0" smtClean="0">
                <a:solidFill>
                  <a:srgbClr val="111111"/>
                </a:solidFill>
                <a:effectLst/>
                <a:latin typeface="Arial" panose="020B0604020202020204" pitchFamily="34" charset="0"/>
              </a:rPr>
              <a:t>:</a:t>
            </a:r>
            <a:r>
              <a:rPr lang="ru-RU" b="0" i="0" dirty="0" smtClean="0">
                <a:solidFill>
                  <a:srgbClr val="111111"/>
                </a:solidFill>
                <a:effectLst/>
                <a:latin typeface="Arial" panose="020B0604020202020204" pitchFamily="34" charset="0"/>
              </a:rPr>
              <a:t> ознакомление с миром природы.</a:t>
            </a:r>
          </a:p>
          <a:p>
            <a:r>
              <a:rPr lang="ru-RU" sz="2000" b="1" dirty="0" smtClean="0">
                <a:solidFill>
                  <a:srgbClr val="11111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</a:p>
          <a:p>
            <a:r>
              <a:rPr lang="ru-RU" i="0" dirty="0" smtClean="0">
                <a:solidFill>
                  <a:srgbClr val="11111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 учить различать по внешнему виду </a:t>
            </a:r>
            <a:r>
              <a:rPr lang="ru-RU" dirty="0" smtClean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объекты природы</a:t>
            </a:r>
            <a:r>
              <a:rPr lang="ru-RU" i="0" dirty="0" smtClean="0">
                <a:solidFill>
                  <a:srgbClr val="11111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ru-RU" i="0" dirty="0" smtClean="0">
                <a:solidFill>
                  <a:srgbClr val="11111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 учить узнавать их на картинках;</a:t>
            </a:r>
          </a:p>
          <a:p>
            <a:r>
              <a:rPr lang="ru-RU" i="0" dirty="0" smtClean="0">
                <a:solidFill>
                  <a:srgbClr val="11111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 поощрять попытки детей рассказывать об изображенном на картинке;</a:t>
            </a:r>
          </a:p>
          <a:p>
            <a:pPr marL="285750" indent="-285750">
              <a:buFontTx/>
              <a:buChar char="-"/>
            </a:pPr>
            <a:r>
              <a:rPr lang="ru-RU" i="0" dirty="0" smtClean="0">
                <a:solidFill>
                  <a:srgbClr val="11111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способствовать появлению в словаре детей обобщающих понятий;                                  </a:t>
            </a:r>
          </a:p>
          <a:p>
            <a:pPr marL="285750" indent="-285750">
              <a:buFontTx/>
              <a:buChar char="-"/>
            </a:pPr>
            <a:r>
              <a:rPr lang="ru-RU" dirty="0" smtClean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развивать аналитические способности (умение группировать по одному из признаков). </a:t>
            </a:r>
            <a:endParaRPr lang="ru-RU" i="0" dirty="0" smtClean="0">
              <a:solidFill>
                <a:srgbClr val="11111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Tx/>
              <a:buChar char="-"/>
            </a:pPr>
            <a:endParaRPr lang="ru-RU" b="0" i="0" dirty="0" smtClean="0">
              <a:solidFill>
                <a:srgbClr val="11111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937163" y="3416320"/>
            <a:ext cx="76661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</p:txBody>
      </p:sp>
      <p:pic>
        <p:nvPicPr>
          <p:cNvPr id="6" name="Рисунок 5">
            <a:hlinkClick r:id="" action="ppaction://hlinkshowjump?jump=nextslide"/>
          </p:cNvPr>
          <p:cNvPicPr/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625628" y="6045403"/>
            <a:ext cx="1455536" cy="66294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0764981" y="6223636"/>
            <a:ext cx="914400" cy="30647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" action="ppaction://hlinkshowjump?jump=nextslide"/>
              </a:rPr>
              <a:t>Далее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0225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1" name="Рисунок 10">
            <a:hlinkClick r:id="" action="ppaction://hlinkshowjump?jump=nextslide"/>
          </p:cNvPr>
          <p:cNvPicPr/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741891" y="6138988"/>
            <a:ext cx="1529427" cy="662940"/>
          </a:xfrm>
          <a:prstGeom prst="rect">
            <a:avLst/>
          </a:prstGeom>
        </p:spPr>
      </p:pic>
      <p:sp>
        <p:nvSpPr>
          <p:cNvPr id="7" name="Скругленный прямоугольник 6"/>
          <p:cNvSpPr/>
          <p:nvPr/>
        </p:nvSpPr>
        <p:spPr>
          <a:xfrm>
            <a:off x="1071418" y="2512290"/>
            <a:ext cx="2191917" cy="328196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741874" y="2521469"/>
            <a:ext cx="2197768" cy="328196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6428941" y="2521470"/>
            <a:ext cx="2158110" cy="3281967"/>
          </a:xfrm>
          <a:prstGeom prst="roundRect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9076350" y="2512291"/>
            <a:ext cx="2044232" cy="3281967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10741891" y="6309701"/>
            <a:ext cx="914400" cy="29429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" action="ppaction://hlinkshowjump?jump=nextslide"/>
              </a:rPr>
              <a:t>Далее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" name="Рисунок 19"/>
          <p:cNvPicPr/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99443" l="31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116009" y="2512290"/>
            <a:ext cx="2087880" cy="3272790"/>
          </a:xfrm>
          <a:prstGeom prst="rect">
            <a:avLst/>
          </a:prstGeom>
        </p:spPr>
      </p:pic>
      <p:pic>
        <p:nvPicPr>
          <p:cNvPr id="19" name="Рисунок 18"/>
          <p:cNvPicPr/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590611" y="2530647"/>
            <a:ext cx="1996440" cy="3288030"/>
          </a:xfrm>
          <a:prstGeom prst="rect">
            <a:avLst/>
          </a:prstGeom>
        </p:spPr>
      </p:pic>
      <p:pic>
        <p:nvPicPr>
          <p:cNvPr id="18" name="Рисунок 17"/>
          <p:cNvPicPr/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821192" y="2530647"/>
            <a:ext cx="2158109" cy="3203575"/>
          </a:xfrm>
          <a:prstGeom prst="rect">
            <a:avLst/>
          </a:prstGeom>
        </p:spPr>
      </p:pic>
      <p:pic>
        <p:nvPicPr>
          <p:cNvPr id="13" name="Рисунок 12"/>
          <p:cNvPicPr/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296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337034" y="2461432"/>
            <a:ext cx="1965960" cy="3272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6214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Скругленный прямоугольник 3"/>
          <p:cNvSpPr/>
          <p:nvPr/>
        </p:nvSpPr>
        <p:spPr>
          <a:xfrm>
            <a:off x="3582554" y="2576945"/>
            <a:ext cx="2197099" cy="3426691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6078680" y="2576945"/>
            <a:ext cx="2155537" cy="3426691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8631381" y="2576945"/>
            <a:ext cx="2082801" cy="3426691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1" name="Рисунок 10">
            <a:hlinkClick r:id="" action="ppaction://hlinkshowjump?jump=nextslide"/>
          </p:cNvPr>
          <p:cNvPicPr/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714182" y="6003636"/>
            <a:ext cx="1372409" cy="749415"/>
          </a:xfrm>
          <a:prstGeom prst="rect">
            <a:avLst/>
          </a:prstGeom>
        </p:spPr>
      </p:pic>
      <p:sp>
        <p:nvSpPr>
          <p:cNvPr id="3" name="Скругленный прямоугольник 2"/>
          <p:cNvSpPr/>
          <p:nvPr/>
        </p:nvSpPr>
        <p:spPr>
          <a:xfrm>
            <a:off x="1071417" y="2576945"/>
            <a:ext cx="2170547" cy="3426691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10759036" y="6281418"/>
            <a:ext cx="914400" cy="29879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" action="ppaction://hlinkshowjump?jump=nextslide"/>
              </a:rPr>
              <a:t>Далее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/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820960" y="2734425"/>
            <a:ext cx="1893222" cy="3093720"/>
          </a:xfrm>
          <a:prstGeom prst="rect">
            <a:avLst/>
          </a:prstGeom>
        </p:spPr>
      </p:pic>
      <p:pic>
        <p:nvPicPr>
          <p:cNvPr id="10" name="Рисунок 9"/>
          <p:cNvPicPr/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427" r="99573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025575" y="2760287"/>
            <a:ext cx="2208642" cy="2975495"/>
          </a:xfrm>
          <a:prstGeom prst="rect">
            <a:avLst/>
          </a:prstGeom>
        </p:spPr>
      </p:pic>
      <p:pic>
        <p:nvPicPr>
          <p:cNvPr id="8" name="Рисунок 7"/>
          <p:cNvPicPr/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100000" l="337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582554" y="2747990"/>
            <a:ext cx="2208647" cy="3080155"/>
          </a:xfrm>
          <a:prstGeom prst="rect">
            <a:avLst/>
          </a:prstGeom>
        </p:spPr>
      </p:pic>
      <p:pic>
        <p:nvPicPr>
          <p:cNvPr id="7" name="Рисунок 6"/>
          <p:cNvPicPr/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32837" y="2760287"/>
            <a:ext cx="2053705" cy="3067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44343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Скругленный прямоугольник 2"/>
          <p:cNvSpPr/>
          <p:nvPr/>
        </p:nvSpPr>
        <p:spPr>
          <a:xfrm>
            <a:off x="1828800" y="2514599"/>
            <a:ext cx="2013528" cy="3405909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4170219" y="2514599"/>
            <a:ext cx="2013528" cy="3405909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6511638" y="2514599"/>
            <a:ext cx="2013528" cy="3405909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8853057" y="2514598"/>
            <a:ext cx="2013528" cy="3405909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5" name="Рисунок 14"/>
          <p:cNvPicPr/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750322" y="5987475"/>
            <a:ext cx="1441678" cy="662940"/>
          </a:xfrm>
          <a:prstGeom prst="rect">
            <a:avLst/>
          </a:prstGeom>
        </p:spPr>
      </p:pic>
      <p:sp>
        <p:nvSpPr>
          <p:cNvPr id="16" name="Прямоугольник 15"/>
          <p:cNvSpPr/>
          <p:nvPr/>
        </p:nvSpPr>
        <p:spPr>
          <a:xfrm>
            <a:off x="10866585" y="6160771"/>
            <a:ext cx="914400" cy="2954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" action="ppaction://hlinkshowjump?jump=nextslide"/>
              </a:rPr>
              <a:t>Далее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Рисунок 13"/>
          <p:cNvPicPr/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788404" y="2872509"/>
            <a:ext cx="2078181" cy="2757055"/>
          </a:xfrm>
          <a:prstGeom prst="rect">
            <a:avLst/>
          </a:prstGeom>
        </p:spPr>
      </p:pic>
      <p:pic>
        <p:nvPicPr>
          <p:cNvPr id="13" name="Рисунок 12"/>
          <p:cNvPicPr/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511638" y="2979504"/>
            <a:ext cx="2013528" cy="2703255"/>
          </a:xfrm>
          <a:prstGeom prst="rect">
            <a:avLst/>
          </a:prstGeom>
        </p:spPr>
      </p:pic>
      <p:pic>
        <p:nvPicPr>
          <p:cNvPr id="11" name="Рисунок 10"/>
          <p:cNvPicPr/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241282" y="3149457"/>
            <a:ext cx="1942465" cy="2491740"/>
          </a:xfrm>
          <a:prstGeom prst="rect">
            <a:avLst/>
          </a:prstGeom>
        </p:spPr>
      </p:pic>
      <p:pic>
        <p:nvPicPr>
          <p:cNvPr id="12" name="Рисунок 11"/>
          <p:cNvPicPr/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0" b="9921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921975" y="3149457"/>
            <a:ext cx="1920353" cy="2771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23564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Скругленный прямоугольник 2"/>
          <p:cNvSpPr/>
          <p:nvPr/>
        </p:nvSpPr>
        <p:spPr>
          <a:xfrm>
            <a:off x="1616363" y="2540000"/>
            <a:ext cx="2022763" cy="3398982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4073237" y="2540000"/>
            <a:ext cx="2022763" cy="3398982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6530111" y="2540000"/>
            <a:ext cx="2022763" cy="3398982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8986985" y="2540000"/>
            <a:ext cx="2022763" cy="3398982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1" name="Рисунок 10"/>
          <p:cNvPicPr/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828828" y="6029845"/>
            <a:ext cx="1363172" cy="662940"/>
          </a:xfrm>
          <a:prstGeom prst="rect">
            <a:avLst/>
          </a:prstGeom>
        </p:spPr>
      </p:pic>
      <p:sp>
        <p:nvSpPr>
          <p:cNvPr id="12" name="Прямоугольник 11"/>
          <p:cNvSpPr/>
          <p:nvPr/>
        </p:nvSpPr>
        <p:spPr>
          <a:xfrm>
            <a:off x="10902719" y="6193271"/>
            <a:ext cx="914400" cy="3091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" action="ppaction://hlinkshowjump?jump=nextslide"/>
              </a:rPr>
              <a:t>Далее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/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134770" y="2937593"/>
            <a:ext cx="1874978" cy="2687899"/>
          </a:xfrm>
          <a:prstGeom prst="rect">
            <a:avLst/>
          </a:prstGeom>
        </p:spPr>
      </p:pic>
      <p:pic>
        <p:nvPicPr>
          <p:cNvPr id="10" name="Рисунок 9"/>
          <p:cNvPicPr/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98118" l="0" r="97942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496802" y="3167407"/>
            <a:ext cx="1963707" cy="2458085"/>
          </a:xfrm>
          <a:prstGeom prst="rect">
            <a:avLst/>
          </a:prstGeom>
        </p:spPr>
      </p:pic>
      <p:pic>
        <p:nvPicPr>
          <p:cNvPr id="8" name="Рисунок 7"/>
          <p:cNvPicPr/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073237" y="3094065"/>
            <a:ext cx="1989455" cy="2512407"/>
          </a:xfrm>
          <a:prstGeom prst="rect">
            <a:avLst/>
          </a:prstGeom>
        </p:spPr>
      </p:pic>
      <p:pic>
        <p:nvPicPr>
          <p:cNvPr id="7" name="Рисунок 6"/>
          <p:cNvPicPr/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0" b="98917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635642" y="3094066"/>
            <a:ext cx="2003484" cy="26047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80210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92579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885</TotalTime>
  <Words>57</Words>
  <Application>Microsoft Office PowerPoint</Application>
  <PresentationFormat>Широкоэкранный</PresentationFormat>
  <Paragraphs>16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Lybava04.77@outlook.com</dc:creator>
  <cp:lastModifiedBy>999</cp:lastModifiedBy>
  <cp:revision>42</cp:revision>
  <dcterms:created xsi:type="dcterms:W3CDTF">2024-05-06T06:44:47Z</dcterms:created>
  <dcterms:modified xsi:type="dcterms:W3CDTF">2026-01-27T12:54:29Z</dcterms:modified>
</cp:coreProperties>
</file>