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20" r:id="rId1"/>
  </p:sldMasterIdLst>
  <p:notesMasterIdLst>
    <p:notesMasterId r:id="rId50"/>
  </p:notesMasterIdLst>
  <p:sldIdLst>
    <p:sldId id="265" r:id="rId2"/>
    <p:sldId id="341" r:id="rId3"/>
    <p:sldId id="343" r:id="rId4"/>
    <p:sldId id="277" r:id="rId5"/>
    <p:sldId id="267" r:id="rId6"/>
    <p:sldId id="2246" r:id="rId7"/>
    <p:sldId id="2247" r:id="rId8"/>
    <p:sldId id="2297" r:id="rId9"/>
    <p:sldId id="323" r:id="rId10"/>
    <p:sldId id="2300" r:id="rId11"/>
    <p:sldId id="324" r:id="rId12"/>
    <p:sldId id="284" r:id="rId13"/>
    <p:sldId id="288" r:id="rId14"/>
    <p:sldId id="2298" r:id="rId15"/>
    <p:sldId id="2299" r:id="rId16"/>
    <p:sldId id="2268" r:id="rId17"/>
    <p:sldId id="2314" r:id="rId18"/>
    <p:sldId id="2312" r:id="rId19"/>
    <p:sldId id="2313" r:id="rId20"/>
    <p:sldId id="2302" r:id="rId21"/>
    <p:sldId id="292" r:id="rId22"/>
    <p:sldId id="291" r:id="rId23"/>
    <p:sldId id="2315" r:id="rId24"/>
    <p:sldId id="307" r:id="rId25"/>
    <p:sldId id="2316" r:id="rId26"/>
    <p:sldId id="2318" r:id="rId27"/>
    <p:sldId id="314" r:id="rId28"/>
    <p:sldId id="2319" r:id="rId29"/>
    <p:sldId id="308" r:id="rId30"/>
    <p:sldId id="332" r:id="rId31"/>
    <p:sldId id="326" r:id="rId32"/>
    <p:sldId id="330" r:id="rId33"/>
    <p:sldId id="328" r:id="rId34"/>
    <p:sldId id="327" r:id="rId35"/>
    <p:sldId id="334" r:id="rId36"/>
    <p:sldId id="335" r:id="rId37"/>
    <p:sldId id="340" r:id="rId38"/>
    <p:sldId id="336" r:id="rId39"/>
    <p:sldId id="337" r:id="rId40"/>
    <p:sldId id="316" r:id="rId41"/>
    <p:sldId id="2320" r:id="rId42"/>
    <p:sldId id="339" r:id="rId43"/>
    <p:sldId id="261" r:id="rId44"/>
    <p:sldId id="2327" r:id="rId45"/>
    <p:sldId id="2328" r:id="rId46"/>
    <p:sldId id="2329" r:id="rId47"/>
    <p:sldId id="2330" r:id="rId48"/>
    <p:sldId id="2326" r:id="rId4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90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CBE246-5BE2-431E-B12A-A833ED4CBF48}" type="doc">
      <dgm:prSet loTypeId="urn:microsoft.com/office/officeart/2005/8/layout/arrow6" loCatId="process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83A23474-3CE6-4FB5-8BF6-0FCA2069856E}">
      <dgm:prSet phldrT="[Текст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dirty="0">
              <a:latin typeface="Times New Roman" pitchFamily="18" charset="0"/>
              <a:cs typeface="Times New Roman" pitchFamily="18" charset="0"/>
            </a:rPr>
            <a:t>1. Защита конституционных основ строя, основных прав и свобод человека и гражданина</a:t>
          </a:r>
          <a:r>
            <a:rPr lang="ru-RU" dirty="0"/>
            <a:t>.</a:t>
          </a:r>
        </a:p>
      </dgm:t>
    </dgm:pt>
    <dgm:pt modelId="{8EC1B5EA-104B-4A14-8066-D2E69E453B5B}" type="parTrans" cxnId="{F752F32C-93E4-4EF1-B373-67C1E37F3A2F}">
      <dgm:prSet/>
      <dgm:spPr/>
      <dgm:t>
        <a:bodyPr/>
        <a:lstStyle/>
        <a:p>
          <a:endParaRPr lang="ru-RU"/>
        </a:p>
      </dgm:t>
    </dgm:pt>
    <dgm:pt modelId="{9175DBA1-A58A-47EF-9F6E-C263D9EC90EF}" type="sibTrans" cxnId="{F752F32C-93E4-4EF1-B373-67C1E37F3A2F}">
      <dgm:prSet/>
      <dgm:spPr/>
      <dgm:t>
        <a:bodyPr/>
        <a:lstStyle/>
        <a:p>
          <a:endParaRPr lang="ru-RU"/>
        </a:p>
      </dgm:t>
    </dgm:pt>
    <dgm:pt modelId="{7787E138-266D-4D9C-87F6-BC6F5309275A}">
      <dgm:prSet phldrT="[Текст]"/>
      <dgm:spPr/>
      <dgm:t>
        <a:bodyPr/>
        <a:lstStyle/>
        <a:p>
          <a:r>
            <a:rPr lang="ru-RU" dirty="0"/>
            <a:t>2. 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Обеспечение верховенства и прямого действия Конституции РФ на всей территории страны.</a:t>
          </a:r>
        </a:p>
      </dgm:t>
    </dgm:pt>
    <dgm:pt modelId="{4731B0B6-EAA2-4CDE-98CF-68B6300E50DB}" type="parTrans" cxnId="{7446DEA8-1EC8-4358-9CE1-FA937BDEE1D3}">
      <dgm:prSet/>
      <dgm:spPr/>
      <dgm:t>
        <a:bodyPr/>
        <a:lstStyle/>
        <a:p>
          <a:endParaRPr lang="ru-RU"/>
        </a:p>
      </dgm:t>
    </dgm:pt>
    <dgm:pt modelId="{6DF531F9-165D-433A-9FFE-53DCD863D431}" type="sibTrans" cxnId="{7446DEA8-1EC8-4358-9CE1-FA937BDEE1D3}">
      <dgm:prSet/>
      <dgm:spPr/>
      <dgm:t>
        <a:bodyPr/>
        <a:lstStyle/>
        <a:p>
          <a:endParaRPr lang="ru-RU"/>
        </a:p>
      </dgm:t>
    </dgm:pt>
    <dgm:pt modelId="{82F1CD60-65FA-4920-BD3B-451A698B8113}" type="pres">
      <dgm:prSet presAssocID="{C0CBE246-5BE2-431E-B12A-A833ED4CBF48}" presName="compositeShape" presStyleCnt="0">
        <dgm:presLayoutVars>
          <dgm:chMax val="2"/>
          <dgm:dir/>
          <dgm:resizeHandles val="exact"/>
        </dgm:presLayoutVars>
      </dgm:prSet>
      <dgm:spPr/>
    </dgm:pt>
    <dgm:pt modelId="{745C1B93-5401-44AE-A434-002493D99353}" type="pres">
      <dgm:prSet presAssocID="{C0CBE246-5BE2-431E-B12A-A833ED4CBF48}" presName="ribbon" presStyleLbl="node1" presStyleIdx="0" presStyleCnt="1" custScaleY="12149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4">
            <a:lumMod val="40000"/>
            <a:lumOff val="60000"/>
          </a:schemeClr>
        </a:solidFill>
        <a:ln w="57150">
          <a:solidFill>
            <a:schemeClr val="accent1"/>
          </a:solidFill>
        </a:ln>
        <a:effectLst>
          <a:innerShdw blurRad="114300">
            <a:prstClr val="black"/>
          </a:innerShdw>
        </a:effectLst>
      </dgm:spPr>
    </dgm:pt>
    <dgm:pt modelId="{D34F3E4B-4403-4EEF-ABFC-B296ABFC95F9}" type="pres">
      <dgm:prSet presAssocID="{C0CBE246-5BE2-431E-B12A-A833ED4CBF48}" presName="leftArrowText" presStyleLbl="node1" presStyleIdx="0" presStyleCnt="1">
        <dgm:presLayoutVars>
          <dgm:chMax val="0"/>
          <dgm:bulletEnabled val="1"/>
        </dgm:presLayoutVars>
      </dgm:prSet>
      <dgm:spPr/>
    </dgm:pt>
    <dgm:pt modelId="{B09E1F3C-05F7-40D5-8232-76426D6E6A5E}" type="pres">
      <dgm:prSet presAssocID="{C0CBE246-5BE2-431E-B12A-A833ED4CBF48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752F32C-93E4-4EF1-B373-67C1E37F3A2F}" srcId="{C0CBE246-5BE2-431E-B12A-A833ED4CBF48}" destId="{83A23474-3CE6-4FB5-8BF6-0FCA2069856E}" srcOrd="0" destOrd="0" parTransId="{8EC1B5EA-104B-4A14-8066-D2E69E453B5B}" sibTransId="{9175DBA1-A58A-47EF-9F6E-C263D9EC90EF}"/>
    <dgm:cxn modelId="{23E30A2D-A1C8-4B96-BF02-103931C706BD}" type="presOf" srcId="{C0CBE246-5BE2-431E-B12A-A833ED4CBF48}" destId="{82F1CD60-65FA-4920-BD3B-451A698B8113}" srcOrd="0" destOrd="0" presId="urn:microsoft.com/office/officeart/2005/8/layout/arrow6"/>
    <dgm:cxn modelId="{CC8A9D36-6B8A-4C2D-B1D9-5C31E2A308DE}" type="presOf" srcId="{7787E138-266D-4D9C-87F6-BC6F5309275A}" destId="{B09E1F3C-05F7-40D5-8232-76426D6E6A5E}" srcOrd="0" destOrd="0" presId="urn:microsoft.com/office/officeart/2005/8/layout/arrow6"/>
    <dgm:cxn modelId="{AEFF0382-177D-4C55-A90B-C01DC778DB4B}" type="presOf" srcId="{83A23474-3CE6-4FB5-8BF6-0FCA2069856E}" destId="{D34F3E4B-4403-4EEF-ABFC-B296ABFC95F9}" srcOrd="0" destOrd="0" presId="urn:microsoft.com/office/officeart/2005/8/layout/arrow6"/>
    <dgm:cxn modelId="{7446DEA8-1EC8-4358-9CE1-FA937BDEE1D3}" srcId="{C0CBE246-5BE2-431E-B12A-A833ED4CBF48}" destId="{7787E138-266D-4D9C-87F6-BC6F5309275A}" srcOrd="1" destOrd="0" parTransId="{4731B0B6-EAA2-4CDE-98CF-68B6300E50DB}" sibTransId="{6DF531F9-165D-433A-9FFE-53DCD863D431}"/>
    <dgm:cxn modelId="{E92D8F81-6676-4571-9B15-1EBEFCC9924A}" type="presParOf" srcId="{82F1CD60-65FA-4920-BD3B-451A698B8113}" destId="{745C1B93-5401-44AE-A434-002493D99353}" srcOrd="0" destOrd="0" presId="urn:microsoft.com/office/officeart/2005/8/layout/arrow6"/>
    <dgm:cxn modelId="{22C10102-7505-4684-849F-3BF1CAA825CF}" type="presParOf" srcId="{82F1CD60-65FA-4920-BD3B-451A698B8113}" destId="{D34F3E4B-4403-4EEF-ABFC-B296ABFC95F9}" srcOrd="1" destOrd="0" presId="urn:microsoft.com/office/officeart/2005/8/layout/arrow6"/>
    <dgm:cxn modelId="{522EE7BC-0EE2-4640-8D41-705DB0C69A78}" type="presParOf" srcId="{82F1CD60-65FA-4920-BD3B-451A698B8113}" destId="{B09E1F3C-05F7-40D5-8232-76426D6E6A5E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0CBE246-5BE2-431E-B12A-A833ED4CBF48}" type="doc">
      <dgm:prSet loTypeId="urn:microsoft.com/office/officeart/2005/8/layout/default#1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83A23474-3CE6-4FB5-8BF6-0FCA2069856E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1900" dirty="0">
              <a:latin typeface="Times New Roman" pitchFamily="18" charset="0"/>
              <a:cs typeface="Times New Roman" pitchFamily="18" charset="0"/>
            </a:rPr>
            <a:t>Разрешает дела о соответствии Конституции РФ  </a:t>
          </a:r>
          <a:r>
            <a:rPr lang="ru-RU" sz="2000" dirty="0">
              <a:latin typeface="Times New Roman" pitchFamily="18" charset="0"/>
              <a:cs typeface="Times New Roman" pitchFamily="18" charset="0"/>
            </a:rPr>
            <a:t>нормативно-правовых</a:t>
          </a:r>
          <a:r>
            <a:rPr lang="ru-RU" sz="1900" dirty="0">
              <a:latin typeface="Times New Roman" pitchFamily="18" charset="0"/>
              <a:cs typeface="Times New Roman" pitchFamily="18" charset="0"/>
            </a:rPr>
            <a:t> актов</a:t>
          </a:r>
        </a:p>
      </dgm:t>
    </dgm:pt>
    <dgm:pt modelId="{8EC1B5EA-104B-4A14-8066-D2E69E453B5B}" type="parTrans" cxnId="{F752F32C-93E4-4EF1-B373-67C1E37F3A2F}">
      <dgm:prSet/>
      <dgm:spPr/>
      <dgm:t>
        <a:bodyPr/>
        <a:lstStyle/>
        <a:p>
          <a:endParaRPr lang="ru-RU"/>
        </a:p>
      </dgm:t>
    </dgm:pt>
    <dgm:pt modelId="{9175DBA1-A58A-47EF-9F6E-C263D9EC90EF}" type="sibTrans" cxnId="{F752F32C-93E4-4EF1-B373-67C1E37F3A2F}">
      <dgm:prSet/>
      <dgm:spPr/>
      <dgm:t>
        <a:bodyPr/>
        <a:lstStyle/>
        <a:p>
          <a:endParaRPr lang="ru-RU"/>
        </a:p>
      </dgm:t>
    </dgm:pt>
    <dgm:pt modelId="{7787E138-266D-4D9C-87F6-BC6F5309275A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1900" dirty="0">
              <a:latin typeface="Times New Roman" pitchFamily="18" charset="0"/>
              <a:cs typeface="Times New Roman" pitchFamily="18" charset="0"/>
            </a:rPr>
            <a:t>Разрешает споры о </a:t>
          </a:r>
          <a:r>
            <a:rPr lang="ru-RU" sz="2000" dirty="0">
              <a:latin typeface="Times New Roman" pitchFamily="18" charset="0"/>
              <a:cs typeface="Times New Roman" pitchFamily="18" charset="0"/>
            </a:rPr>
            <a:t>компетенции</a:t>
          </a:r>
          <a:r>
            <a:rPr lang="ru-RU" sz="1900" dirty="0">
              <a:latin typeface="Times New Roman" pitchFamily="18" charset="0"/>
              <a:cs typeface="Times New Roman" pitchFamily="18" charset="0"/>
            </a:rPr>
            <a:t> между органами государственной власти</a:t>
          </a:r>
        </a:p>
      </dgm:t>
    </dgm:pt>
    <dgm:pt modelId="{4731B0B6-EAA2-4CDE-98CF-68B6300E50DB}" type="parTrans" cxnId="{7446DEA8-1EC8-4358-9CE1-FA937BDEE1D3}">
      <dgm:prSet/>
      <dgm:spPr/>
      <dgm:t>
        <a:bodyPr/>
        <a:lstStyle/>
        <a:p>
          <a:endParaRPr lang="ru-RU"/>
        </a:p>
      </dgm:t>
    </dgm:pt>
    <dgm:pt modelId="{6DF531F9-165D-433A-9FFE-53DCD863D431}" type="sibTrans" cxnId="{7446DEA8-1EC8-4358-9CE1-FA937BDEE1D3}">
      <dgm:prSet/>
      <dgm:spPr/>
      <dgm:t>
        <a:bodyPr/>
        <a:lstStyle/>
        <a:p>
          <a:endParaRPr lang="ru-RU"/>
        </a:p>
      </dgm:t>
    </dgm:pt>
    <dgm:pt modelId="{161C10C9-C9F8-4098-BD1E-A719861746E9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Даёт толкование Конституции РФ</a:t>
          </a:r>
        </a:p>
      </dgm:t>
    </dgm:pt>
    <dgm:pt modelId="{6462A369-7EF5-4DC7-8A76-5856552293FD}" type="parTrans" cxnId="{606FF9A0-A2A3-47FB-9C51-FB49F956ABA9}">
      <dgm:prSet/>
      <dgm:spPr/>
      <dgm:t>
        <a:bodyPr/>
        <a:lstStyle/>
        <a:p>
          <a:endParaRPr lang="ru-RU"/>
        </a:p>
      </dgm:t>
    </dgm:pt>
    <dgm:pt modelId="{841A6F4A-40DE-473C-974D-7E2B549CDB39}" type="sibTrans" cxnId="{606FF9A0-A2A3-47FB-9C51-FB49F956ABA9}">
      <dgm:prSet/>
      <dgm:spPr/>
      <dgm:t>
        <a:bodyPr/>
        <a:lstStyle/>
        <a:p>
          <a:endParaRPr lang="ru-RU"/>
        </a:p>
      </dgm:t>
    </dgm:pt>
    <dgm:pt modelId="{12D40D87-45CC-4672-9901-6A03CD557A3B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Даёт</a:t>
          </a:r>
          <a:r>
            <a:rPr lang="ru-RU" sz="1900" dirty="0">
              <a:latin typeface="Times New Roman" pitchFamily="18" charset="0"/>
              <a:cs typeface="Times New Roman" pitchFamily="18" charset="0"/>
            </a:rPr>
            <a:t> заключение о соблюдении порядка выдвижения Президенту РФ обвинения в государственной измене или совершении иного тяжкого преступления</a:t>
          </a:r>
        </a:p>
      </dgm:t>
    </dgm:pt>
    <dgm:pt modelId="{2DEDE656-F1C3-4749-B8ED-5AA692CA1B68}" type="parTrans" cxnId="{A58B7A92-FB19-44BE-92DF-DA97D79263D3}">
      <dgm:prSet/>
      <dgm:spPr/>
      <dgm:t>
        <a:bodyPr/>
        <a:lstStyle/>
        <a:p>
          <a:endParaRPr lang="ru-RU"/>
        </a:p>
      </dgm:t>
    </dgm:pt>
    <dgm:pt modelId="{0BE12296-C34C-4D69-869F-0A1C00EA61BD}" type="sibTrans" cxnId="{A58B7A92-FB19-44BE-92DF-DA97D79263D3}">
      <dgm:prSet/>
      <dgm:spPr/>
      <dgm:t>
        <a:bodyPr/>
        <a:lstStyle/>
        <a:p>
          <a:endParaRPr lang="ru-RU"/>
        </a:p>
      </dgm:t>
    </dgm:pt>
    <dgm:pt modelId="{D98C01AB-46E3-4F0A-98D0-CBEF07BFE944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По жалобам граждан, органов власти и запросам  судов проверяет конституционность закона, применённого или подлежащего  применению в конкретном деле</a:t>
          </a:r>
        </a:p>
      </dgm:t>
    </dgm:pt>
    <dgm:pt modelId="{71407A6D-102D-409A-9D6B-27D1C027CB0A}" type="parTrans" cxnId="{F5D4B6D9-3A87-4580-A182-EDE892BF43B0}">
      <dgm:prSet/>
      <dgm:spPr/>
      <dgm:t>
        <a:bodyPr/>
        <a:lstStyle/>
        <a:p>
          <a:endParaRPr lang="ru-RU"/>
        </a:p>
      </dgm:t>
    </dgm:pt>
    <dgm:pt modelId="{86E750A0-706C-42CC-8762-0039EF363DB8}" type="sibTrans" cxnId="{F5D4B6D9-3A87-4580-A182-EDE892BF43B0}">
      <dgm:prSet/>
      <dgm:spPr/>
      <dgm:t>
        <a:bodyPr/>
        <a:lstStyle/>
        <a:p>
          <a:endParaRPr lang="ru-RU"/>
        </a:p>
      </dgm:t>
    </dgm:pt>
    <dgm:pt modelId="{3664E295-D5BC-4462-9094-45C942FB20BD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Выступает с законодательной инициативой по вопросам своей компетенции</a:t>
          </a:r>
        </a:p>
      </dgm:t>
    </dgm:pt>
    <dgm:pt modelId="{DBECBBF8-2EFC-4408-B403-8C651FC0525A}" type="parTrans" cxnId="{5BFB6900-3A6E-41B5-B360-B6B394E86C4D}">
      <dgm:prSet/>
      <dgm:spPr/>
      <dgm:t>
        <a:bodyPr/>
        <a:lstStyle/>
        <a:p>
          <a:endParaRPr lang="ru-RU"/>
        </a:p>
      </dgm:t>
    </dgm:pt>
    <dgm:pt modelId="{0B1308F6-8050-46D7-A517-706800E2018D}" type="sibTrans" cxnId="{5BFB6900-3A6E-41B5-B360-B6B394E86C4D}">
      <dgm:prSet/>
      <dgm:spPr/>
      <dgm:t>
        <a:bodyPr/>
        <a:lstStyle/>
        <a:p>
          <a:endParaRPr lang="ru-RU"/>
        </a:p>
      </dgm:t>
    </dgm:pt>
    <dgm:pt modelId="{37850113-2B3E-41C1-80B2-CDFD1728829A}" type="pres">
      <dgm:prSet presAssocID="{C0CBE246-5BE2-431E-B12A-A833ED4CBF48}" presName="diagram" presStyleCnt="0">
        <dgm:presLayoutVars>
          <dgm:dir/>
          <dgm:resizeHandles val="exact"/>
        </dgm:presLayoutVars>
      </dgm:prSet>
      <dgm:spPr/>
    </dgm:pt>
    <dgm:pt modelId="{45B2C0F3-0702-4BB2-9233-269410B5F2F3}" type="pres">
      <dgm:prSet presAssocID="{83A23474-3CE6-4FB5-8BF6-0FCA2069856E}" presName="node" presStyleLbl="node1" presStyleIdx="0" presStyleCnt="6" custScaleY="139625">
        <dgm:presLayoutVars>
          <dgm:bulletEnabled val="1"/>
        </dgm:presLayoutVars>
      </dgm:prSet>
      <dgm:spPr/>
    </dgm:pt>
    <dgm:pt modelId="{F68E485F-F2F1-4C80-9D26-2591CB92FECD}" type="pres">
      <dgm:prSet presAssocID="{9175DBA1-A58A-47EF-9F6E-C263D9EC90EF}" presName="sibTrans" presStyleCnt="0"/>
      <dgm:spPr/>
    </dgm:pt>
    <dgm:pt modelId="{77DF101C-204E-411F-B0DA-32FFB4F9FE6D}" type="pres">
      <dgm:prSet presAssocID="{7787E138-266D-4D9C-87F6-BC6F5309275A}" presName="node" presStyleLbl="node1" presStyleIdx="1" presStyleCnt="6" custScaleY="139625">
        <dgm:presLayoutVars>
          <dgm:bulletEnabled val="1"/>
        </dgm:presLayoutVars>
      </dgm:prSet>
      <dgm:spPr/>
    </dgm:pt>
    <dgm:pt modelId="{D45837CC-E39B-43CB-B262-81B1BC58D673}" type="pres">
      <dgm:prSet presAssocID="{6DF531F9-165D-433A-9FFE-53DCD863D431}" presName="sibTrans" presStyleCnt="0"/>
      <dgm:spPr/>
    </dgm:pt>
    <dgm:pt modelId="{53153C7F-033D-4BB4-9BB3-923A4363B49E}" type="pres">
      <dgm:prSet presAssocID="{161C10C9-C9F8-4098-BD1E-A719861746E9}" presName="node" presStyleLbl="node1" presStyleIdx="2" presStyleCnt="6" custScaleY="139625">
        <dgm:presLayoutVars>
          <dgm:bulletEnabled val="1"/>
        </dgm:presLayoutVars>
      </dgm:prSet>
      <dgm:spPr/>
    </dgm:pt>
    <dgm:pt modelId="{85CAE4F6-4FE1-408B-81D1-C491AAC8B065}" type="pres">
      <dgm:prSet presAssocID="{841A6F4A-40DE-473C-974D-7E2B549CDB39}" presName="sibTrans" presStyleCnt="0"/>
      <dgm:spPr/>
    </dgm:pt>
    <dgm:pt modelId="{4E87E568-0732-4BEB-9653-E4D26B8BB0F5}" type="pres">
      <dgm:prSet presAssocID="{D98C01AB-46E3-4F0A-98D0-CBEF07BFE944}" presName="node" presStyleLbl="node1" presStyleIdx="3" presStyleCnt="6" custScaleY="139625" custLinFactNeighborY="7220">
        <dgm:presLayoutVars>
          <dgm:bulletEnabled val="1"/>
        </dgm:presLayoutVars>
      </dgm:prSet>
      <dgm:spPr/>
    </dgm:pt>
    <dgm:pt modelId="{E8A8A524-A371-4E0B-B28B-347A05D25728}" type="pres">
      <dgm:prSet presAssocID="{86E750A0-706C-42CC-8762-0039EF363DB8}" presName="sibTrans" presStyleCnt="0"/>
      <dgm:spPr/>
    </dgm:pt>
    <dgm:pt modelId="{CA21B72A-AE87-4085-B0A5-D8485F3086AD}" type="pres">
      <dgm:prSet presAssocID="{3664E295-D5BC-4462-9094-45C942FB20BD}" presName="node" presStyleLbl="node1" presStyleIdx="4" presStyleCnt="6" custScaleY="139625" custLinFactNeighborX="0" custLinFactNeighborY="7220">
        <dgm:presLayoutVars>
          <dgm:bulletEnabled val="1"/>
        </dgm:presLayoutVars>
      </dgm:prSet>
      <dgm:spPr/>
    </dgm:pt>
    <dgm:pt modelId="{099C7101-62FE-4387-82EB-93A3981E6C8C}" type="pres">
      <dgm:prSet presAssocID="{0B1308F6-8050-46D7-A517-706800E2018D}" presName="sibTrans" presStyleCnt="0"/>
      <dgm:spPr/>
    </dgm:pt>
    <dgm:pt modelId="{69B5D1E1-AC69-4E1D-904F-725A7C9DB2F9}" type="pres">
      <dgm:prSet presAssocID="{12D40D87-45CC-4672-9901-6A03CD557A3B}" presName="node" presStyleLbl="node1" presStyleIdx="5" presStyleCnt="6" custScaleY="139625" custLinFactNeighborX="0" custLinFactNeighborY="7220">
        <dgm:presLayoutVars>
          <dgm:bulletEnabled val="1"/>
        </dgm:presLayoutVars>
      </dgm:prSet>
      <dgm:spPr/>
    </dgm:pt>
  </dgm:ptLst>
  <dgm:cxnLst>
    <dgm:cxn modelId="{5BFB6900-3A6E-41B5-B360-B6B394E86C4D}" srcId="{C0CBE246-5BE2-431E-B12A-A833ED4CBF48}" destId="{3664E295-D5BC-4462-9094-45C942FB20BD}" srcOrd="4" destOrd="0" parTransId="{DBECBBF8-2EFC-4408-B403-8C651FC0525A}" sibTransId="{0B1308F6-8050-46D7-A517-706800E2018D}"/>
    <dgm:cxn modelId="{F752F32C-93E4-4EF1-B373-67C1E37F3A2F}" srcId="{C0CBE246-5BE2-431E-B12A-A833ED4CBF48}" destId="{83A23474-3CE6-4FB5-8BF6-0FCA2069856E}" srcOrd="0" destOrd="0" parTransId="{8EC1B5EA-104B-4A14-8066-D2E69E453B5B}" sibTransId="{9175DBA1-A58A-47EF-9F6E-C263D9EC90EF}"/>
    <dgm:cxn modelId="{20B5BF5C-881D-4C90-9D18-1A31CD2DAE4F}" type="presOf" srcId="{C0CBE246-5BE2-431E-B12A-A833ED4CBF48}" destId="{37850113-2B3E-41C1-80B2-CDFD1728829A}" srcOrd="0" destOrd="0" presId="urn:microsoft.com/office/officeart/2005/8/layout/default#1"/>
    <dgm:cxn modelId="{01388059-00A1-4803-A453-7D72FBD8E365}" type="presOf" srcId="{161C10C9-C9F8-4098-BD1E-A719861746E9}" destId="{53153C7F-033D-4BB4-9BB3-923A4363B49E}" srcOrd="0" destOrd="0" presId="urn:microsoft.com/office/officeart/2005/8/layout/default#1"/>
    <dgm:cxn modelId="{A58B7A92-FB19-44BE-92DF-DA97D79263D3}" srcId="{C0CBE246-5BE2-431E-B12A-A833ED4CBF48}" destId="{12D40D87-45CC-4672-9901-6A03CD557A3B}" srcOrd="5" destOrd="0" parTransId="{2DEDE656-F1C3-4749-B8ED-5AA692CA1B68}" sibTransId="{0BE12296-C34C-4D69-869F-0A1C00EA61BD}"/>
    <dgm:cxn modelId="{606FF9A0-A2A3-47FB-9C51-FB49F956ABA9}" srcId="{C0CBE246-5BE2-431E-B12A-A833ED4CBF48}" destId="{161C10C9-C9F8-4098-BD1E-A719861746E9}" srcOrd="2" destOrd="0" parTransId="{6462A369-7EF5-4DC7-8A76-5856552293FD}" sibTransId="{841A6F4A-40DE-473C-974D-7E2B549CDB39}"/>
    <dgm:cxn modelId="{7446DEA8-1EC8-4358-9CE1-FA937BDEE1D3}" srcId="{C0CBE246-5BE2-431E-B12A-A833ED4CBF48}" destId="{7787E138-266D-4D9C-87F6-BC6F5309275A}" srcOrd="1" destOrd="0" parTransId="{4731B0B6-EAA2-4CDE-98CF-68B6300E50DB}" sibTransId="{6DF531F9-165D-433A-9FFE-53DCD863D431}"/>
    <dgm:cxn modelId="{B468C3B2-5F52-4E6E-A5DD-7C3D7B9E0F7C}" type="presOf" srcId="{3664E295-D5BC-4462-9094-45C942FB20BD}" destId="{CA21B72A-AE87-4085-B0A5-D8485F3086AD}" srcOrd="0" destOrd="0" presId="urn:microsoft.com/office/officeart/2005/8/layout/default#1"/>
    <dgm:cxn modelId="{C34432BD-2189-4993-A1B0-8905A029511D}" type="presOf" srcId="{7787E138-266D-4D9C-87F6-BC6F5309275A}" destId="{77DF101C-204E-411F-B0DA-32FFB4F9FE6D}" srcOrd="0" destOrd="0" presId="urn:microsoft.com/office/officeart/2005/8/layout/default#1"/>
    <dgm:cxn modelId="{62FD27D2-A8EA-4943-A910-3B95D975A663}" type="presOf" srcId="{D98C01AB-46E3-4F0A-98D0-CBEF07BFE944}" destId="{4E87E568-0732-4BEB-9653-E4D26B8BB0F5}" srcOrd="0" destOrd="0" presId="urn:microsoft.com/office/officeart/2005/8/layout/default#1"/>
    <dgm:cxn modelId="{F5D4B6D9-3A87-4580-A182-EDE892BF43B0}" srcId="{C0CBE246-5BE2-431E-B12A-A833ED4CBF48}" destId="{D98C01AB-46E3-4F0A-98D0-CBEF07BFE944}" srcOrd="3" destOrd="0" parTransId="{71407A6D-102D-409A-9D6B-27D1C027CB0A}" sibTransId="{86E750A0-706C-42CC-8762-0039EF363DB8}"/>
    <dgm:cxn modelId="{AA0722E7-F40D-45F0-8E60-BD2B532565EB}" type="presOf" srcId="{12D40D87-45CC-4672-9901-6A03CD557A3B}" destId="{69B5D1E1-AC69-4E1D-904F-725A7C9DB2F9}" srcOrd="0" destOrd="0" presId="urn:microsoft.com/office/officeart/2005/8/layout/default#1"/>
    <dgm:cxn modelId="{1D27BEFD-35D6-44E3-97CF-B35C837D53A7}" type="presOf" srcId="{83A23474-3CE6-4FB5-8BF6-0FCA2069856E}" destId="{45B2C0F3-0702-4BB2-9233-269410B5F2F3}" srcOrd="0" destOrd="0" presId="urn:microsoft.com/office/officeart/2005/8/layout/default#1"/>
    <dgm:cxn modelId="{39A83139-BC97-47B1-96E5-9F276238F890}" type="presParOf" srcId="{37850113-2B3E-41C1-80B2-CDFD1728829A}" destId="{45B2C0F3-0702-4BB2-9233-269410B5F2F3}" srcOrd="0" destOrd="0" presId="urn:microsoft.com/office/officeart/2005/8/layout/default#1"/>
    <dgm:cxn modelId="{20CAE56A-CB44-4511-BA7F-17C418996610}" type="presParOf" srcId="{37850113-2B3E-41C1-80B2-CDFD1728829A}" destId="{F68E485F-F2F1-4C80-9D26-2591CB92FECD}" srcOrd="1" destOrd="0" presId="urn:microsoft.com/office/officeart/2005/8/layout/default#1"/>
    <dgm:cxn modelId="{9C8A7157-3D2F-4E2B-9088-37D2AC202D66}" type="presParOf" srcId="{37850113-2B3E-41C1-80B2-CDFD1728829A}" destId="{77DF101C-204E-411F-B0DA-32FFB4F9FE6D}" srcOrd="2" destOrd="0" presId="urn:microsoft.com/office/officeart/2005/8/layout/default#1"/>
    <dgm:cxn modelId="{2361E1CC-1F14-4581-9032-912DF93A11F4}" type="presParOf" srcId="{37850113-2B3E-41C1-80B2-CDFD1728829A}" destId="{D45837CC-E39B-43CB-B262-81B1BC58D673}" srcOrd="3" destOrd="0" presId="urn:microsoft.com/office/officeart/2005/8/layout/default#1"/>
    <dgm:cxn modelId="{36736667-D658-49F0-A95D-C2D76D5B7F0B}" type="presParOf" srcId="{37850113-2B3E-41C1-80B2-CDFD1728829A}" destId="{53153C7F-033D-4BB4-9BB3-923A4363B49E}" srcOrd="4" destOrd="0" presId="urn:microsoft.com/office/officeart/2005/8/layout/default#1"/>
    <dgm:cxn modelId="{4FF389F5-EBC2-4136-85A4-44C37B047159}" type="presParOf" srcId="{37850113-2B3E-41C1-80B2-CDFD1728829A}" destId="{85CAE4F6-4FE1-408B-81D1-C491AAC8B065}" srcOrd="5" destOrd="0" presId="urn:microsoft.com/office/officeart/2005/8/layout/default#1"/>
    <dgm:cxn modelId="{C4EBB37C-5B1C-4FAF-98C1-BFF2745FB0EC}" type="presParOf" srcId="{37850113-2B3E-41C1-80B2-CDFD1728829A}" destId="{4E87E568-0732-4BEB-9653-E4D26B8BB0F5}" srcOrd="6" destOrd="0" presId="urn:microsoft.com/office/officeart/2005/8/layout/default#1"/>
    <dgm:cxn modelId="{FDB087A6-F12D-41FF-9D1B-DDB050791972}" type="presParOf" srcId="{37850113-2B3E-41C1-80B2-CDFD1728829A}" destId="{E8A8A524-A371-4E0B-B28B-347A05D25728}" srcOrd="7" destOrd="0" presId="urn:microsoft.com/office/officeart/2005/8/layout/default#1"/>
    <dgm:cxn modelId="{E6A68845-760F-43AD-9771-8D859C660815}" type="presParOf" srcId="{37850113-2B3E-41C1-80B2-CDFD1728829A}" destId="{CA21B72A-AE87-4085-B0A5-D8485F3086AD}" srcOrd="8" destOrd="0" presId="urn:microsoft.com/office/officeart/2005/8/layout/default#1"/>
    <dgm:cxn modelId="{C1300FFB-4C4D-4436-9BE0-589D03A54AA7}" type="presParOf" srcId="{37850113-2B3E-41C1-80B2-CDFD1728829A}" destId="{099C7101-62FE-4387-82EB-93A3981E6C8C}" srcOrd="9" destOrd="0" presId="urn:microsoft.com/office/officeart/2005/8/layout/default#1"/>
    <dgm:cxn modelId="{A0564B1C-569B-4519-8BB5-EA3E814070BB}" type="presParOf" srcId="{37850113-2B3E-41C1-80B2-CDFD1728829A}" destId="{69B5D1E1-AC69-4E1D-904F-725A7C9DB2F9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0CBE246-5BE2-431E-B12A-A833ED4CBF48}" type="doc">
      <dgm:prSet loTypeId="urn:microsoft.com/office/officeart/2005/8/layout/default#1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83A23474-3CE6-4FB5-8BF6-0FCA2069856E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Рассматривает гражданские дела, дела по разрешению экономических споров,  уголовные, административные и иные дела в качестве суда  апелляционной, кассационной и надзорной инстанции </a:t>
          </a:r>
        </a:p>
      </dgm:t>
    </dgm:pt>
    <dgm:pt modelId="{8EC1B5EA-104B-4A14-8066-D2E69E453B5B}" type="parTrans" cxnId="{F752F32C-93E4-4EF1-B373-67C1E37F3A2F}">
      <dgm:prSet/>
      <dgm:spPr/>
      <dgm:t>
        <a:bodyPr/>
        <a:lstStyle/>
        <a:p>
          <a:endParaRPr lang="ru-RU"/>
        </a:p>
      </dgm:t>
    </dgm:pt>
    <dgm:pt modelId="{9175DBA1-A58A-47EF-9F6E-C263D9EC90EF}" type="sibTrans" cxnId="{F752F32C-93E4-4EF1-B373-67C1E37F3A2F}">
      <dgm:prSet/>
      <dgm:spPr/>
      <dgm:t>
        <a:bodyPr/>
        <a:lstStyle/>
        <a:p>
          <a:endParaRPr lang="ru-RU"/>
        </a:p>
      </dgm:t>
    </dgm:pt>
    <dgm:pt modelId="{7787E138-266D-4D9C-87F6-BC6F5309275A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1900" dirty="0">
              <a:latin typeface="Times New Roman" pitchFamily="18" charset="0"/>
              <a:cs typeface="Times New Roman" pitchFamily="18" charset="0"/>
            </a:rPr>
            <a:t>Рассматривает отнесённые к его подсудности дела в качестве суда первой инстанции и по вновь открывшимся обстоятельствам</a:t>
          </a:r>
        </a:p>
      </dgm:t>
    </dgm:pt>
    <dgm:pt modelId="{4731B0B6-EAA2-4CDE-98CF-68B6300E50DB}" type="parTrans" cxnId="{7446DEA8-1EC8-4358-9CE1-FA937BDEE1D3}">
      <dgm:prSet/>
      <dgm:spPr/>
      <dgm:t>
        <a:bodyPr/>
        <a:lstStyle/>
        <a:p>
          <a:endParaRPr lang="ru-RU"/>
        </a:p>
      </dgm:t>
    </dgm:pt>
    <dgm:pt modelId="{6DF531F9-165D-433A-9FFE-53DCD863D431}" type="sibTrans" cxnId="{7446DEA8-1EC8-4358-9CE1-FA937BDEE1D3}">
      <dgm:prSet/>
      <dgm:spPr/>
      <dgm:t>
        <a:bodyPr/>
        <a:lstStyle/>
        <a:p>
          <a:endParaRPr lang="ru-RU"/>
        </a:p>
      </dgm:t>
    </dgm:pt>
    <dgm:pt modelId="{161C10C9-C9F8-4098-BD1E-A719861746E9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Осуществляет судебный надзор за деятельностью судов общей юрисдикции и арбитражных судов</a:t>
          </a:r>
        </a:p>
      </dgm:t>
    </dgm:pt>
    <dgm:pt modelId="{6462A369-7EF5-4DC7-8A76-5856552293FD}" type="parTrans" cxnId="{606FF9A0-A2A3-47FB-9C51-FB49F956ABA9}">
      <dgm:prSet/>
      <dgm:spPr/>
      <dgm:t>
        <a:bodyPr/>
        <a:lstStyle/>
        <a:p>
          <a:endParaRPr lang="ru-RU"/>
        </a:p>
      </dgm:t>
    </dgm:pt>
    <dgm:pt modelId="{841A6F4A-40DE-473C-974D-7E2B549CDB39}" type="sibTrans" cxnId="{606FF9A0-A2A3-47FB-9C51-FB49F956ABA9}">
      <dgm:prSet/>
      <dgm:spPr/>
      <dgm:t>
        <a:bodyPr/>
        <a:lstStyle/>
        <a:p>
          <a:endParaRPr lang="ru-RU"/>
        </a:p>
      </dgm:t>
    </dgm:pt>
    <dgm:pt modelId="{12D40D87-45CC-4672-9901-6A03CD557A3B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1900" dirty="0">
              <a:latin typeface="Times New Roman" pitchFamily="18" charset="0"/>
              <a:cs typeface="Times New Roman" pitchFamily="18" charset="0"/>
            </a:rPr>
            <a:t>Даёт заключение о наличии в действиях Президента РФ признаков преступления (государственной измены или иного тяжкого преступления)  </a:t>
          </a:r>
        </a:p>
      </dgm:t>
    </dgm:pt>
    <dgm:pt modelId="{2DEDE656-F1C3-4749-B8ED-5AA692CA1B68}" type="parTrans" cxnId="{A58B7A92-FB19-44BE-92DF-DA97D79263D3}">
      <dgm:prSet/>
      <dgm:spPr/>
      <dgm:t>
        <a:bodyPr/>
        <a:lstStyle/>
        <a:p>
          <a:endParaRPr lang="ru-RU"/>
        </a:p>
      </dgm:t>
    </dgm:pt>
    <dgm:pt modelId="{0BE12296-C34C-4D69-869F-0A1C00EA61BD}" type="sibTrans" cxnId="{A58B7A92-FB19-44BE-92DF-DA97D79263D3}">
      <dgm:prSet/>
      <dgm:spPr/>
      <dgm:t>
        <a:bodyPr/>
        <a:lstStyle/>
        <a:p>
          <a:endParaRPr lang="ru-RU"/>
        </a:p>
      </dgm:t>
    </dgm:pt>
    <dgm:pt modelId="{D98C01AB-46E3-4F0A-98D0-CBEF07BFE944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Даёт судам разъяснения по вопросам судебной практики на основе ее изучения и обобщения</a:t>
          </a:r>
        </a:p>
      </dgm:t>
    </dgm:pt>
    <dgm:pt modelId="{71407A6D-102D-409A-9D6B-27D1C027CB0A}" type="parTrans" cxnId="{F5D4B6D9-3A87-4580-A182-EDE892BF43B0}">
      <dgm:prSet/>
      <dgm:spPr/>
      <dgm:t>
        <a:bodyPr/>
        <a:lstStyle/>
        <a:p>
          <a:endParaRPr lang="ru-RU"/>
        </a:p>
      </dgm:t>
    </dgm:pt>
    <dgm:pt modelId="{86E750A0-706C-42CC-8762-0039EF363DB8}" type="sibTrans" cxnId="{F5D4B6D9-3A87-4580-A182-EDE892BF43B0}">
      <dgm:prSet/>
      <dgm:spPr/>
      <dgm:t>
        <a:bodyPr/>
        <a:lstStyle/>
        <a:p>
          <a:endParaRPr lang="ru-RU"/>
        </a:p>
      </dgm:t>
    </dgm:pt>
    <dgm:pt modelId="{3664E295-D5BC-4462-9094-45C942FB20BD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Выступает с законодательной инициативой  по вопросам своей компетенции</a:t>
          </a:r>
        </a:p>
      </dgm:t>
    </dgm:pt>
    <dgm:pt modelId="{DBECBBF8-2EFC-4408-B403-8C651FC0525A}" type="parTrans" cxnId="{5BFB6900-3A6E-41B5-B360-B6B394E86C4D}">
      <dgm:prSet/>
      <dgm:spPr/>
      <dgm:t>
        <a:bodyPr/>
        <a:lstStyle/>
        <a:p>
          <a:endParaRPr lang="ru-RU"/>
        </a:p>
      </dgm:t>
    </dgm:pt>
    <dgm:pt modelId="{0B1308F6-8050-46D7-A517-706800E2018D}" type="sibTrans" cxnId="{5BFB6900-3A6E-41B5-B360-B6B394E86C4D}">
      <dgm:prSet/>
      <dgm:spPr/>
      <dgm:t>
        <a:bodyPr/>
        <a:lstStyle/>
        <a:p>
          <a:endParaRPr lang="ru-RU"/>
        </a:p>
      </dgm:t>
    </dgm:pt>
    <dgm:pt modelId="{37850113-2B3E-41C1-80B2-CDFD1728829A}" type="pres">
      <dgm:prSet presAssocID="{C0CBE246-5BE2-431E-B12A-A833ED4CBF48}" presName="diagram" presStyleCnt="0">
        <dgm:presLayoutVars>
          <dgm:dir/>
          <dgm:resizeHandles val="exact"/>
        </dgm:presLayoutVars>
      </dgm:prSet>
      <dgm:spPr/>
    </dgm:pt>
    <dgm:pt modelId="{45B2C0F3-0702-4BB2-9233-269410B5F2F3}" type="pres">
      <dgm:prSet presAssocID="{83A23474-3CE6-4FB5-8BF6-0FCA2069856E}" presName="node" presStyleLbl="node1" presStyleIdx="0" presStyleCnt="6" custScaleY="151848">
        <dgm:presLayoutVars>
          <dgm:bulletEnabled val="1"/>
        </dgm:presLayoutVars>
      </dgm:prSet>
      <dgm:spPr/>
    </dgm:pt>
    <dgm:pt modelId="{F68E485F-F2F1-4C80-9D26-2591CB92FECD}" type="pres">
      <dgm:prSet presAssocID="{9175DBA1-A58A-47EF-9F6E-C263D9EC90EF}" presName="sibTrans" presStyleCnt="0"/>
      <dgm:spPr/>
    </dgm:pt>
    <dgm:pt modelId="{77DF101C-204E-411F-B0DA-32FFB4F9FE6D}" type="pres">
      <dgm:prSet presAssocID="{7787E138-266D-4D9C-87F6-BC6F5309275A}" presName="node" presStyleLbl="node1" presStyleIdx="1" presStyleCnt="6" custScaleY="151848">
        <dgm:presLayoutVars>
          <dgm:bulletEnabled val="1"/>
        </dgm:presLayoutVars>
      </dgm:prSet>
      <dgm:spPr/>
    </dgm:pt>
    <dgm:pt modelId="{D45837CC-E39B-43CB-B262-81B1BC58D673}" type="pres">
      <dgm:prSet presAssocID="{6DF531F9-165D-433A-9FFE-53DCD863D431}" presName="sibTrans" presStyleCnt="0"/>
      <dgm:spPr/>
    </dgm:pt>
    <dgm:pt modelId="{53153C7F-033D-4BB4-9BB3-923A4363B49E}" type="pres">
      <dgm:prSet presAssocID="{161C10C9-C9F8-4098-BD1E-A719861746E9}" presName="node" presStyleLbl="node1" presStyleIdx="2" presStyleCnt="6" custScaleY="151848">
        <dgm:presLayoutVars>
          <dgm:bulletEnabled val="1"/>
        </dgm:presLayoutVars>
      </dgm:prSet>
      <dgm:spPr/>
    </dgm:pt>
    <dgm:pt modelId="{85CAE4F6-4FE1-408B-81D1-C491AAC8B065}" type="pres">
      <dgm:prSet presAssocID="{841A6F4A-40DE-473C-974D-7E2B549CDB39}" presName="sibTrans" presStyleCnt="0"/>
      <dgm:spPr/>
    </dgm:pt>
    <dgm:pt modelId="{4E87E568-0732-4BEB-9653-E4D26B8BB0F5}" type="pres">
      <dgm:prSet presAssocID="{D98C01AB-46E3-4F0A-98D0-CBEF07BFE944}" presName="node" presStyleLbl="node1" presStyleIdx="3" presStyleCnt="6" custScaleY="139625" custLinFactNeighborY="7220">
        <dgm:presLayoutVars>
          <dgm:bulletEnabled val="1"/>
        </dgm:presLayoutVars>
      </dgm:prSet>
      <dgm:spPr/>
    </dgm:pt>
    <dgm:pt modelId="{E8A8A524-A371-4E0B-B28B-347A05D25728}" type="pres">
      <dgm:prSet presAssocID="{86E750A0-706C-42CC-8762-0039EF363DB8}" presName="sibTrans" presStyleCnt="0"/>
      <dgm:spPr/>
    </dgm:pt>
    <dgm:pt modelId="{CA21B72A-AE87-4085-B0A5-D8485F3086AD}" type="pres">
      <dgm:prSet presAssocID="{3664E295-D5BC-4462-9094-45C942FB20BD}" presName="node" presStyleLbl="node1" presStyleIdx="4" presStyleCnt="6" custScaleY="139625" custLinFactNeighborX="0" custLinFactNeighborY="7220">
        <dgm:presLayoutVars>
          <dgm:bulletEnabled val="1"/>
        </dgm:presLayoutVars>
      </dgm:prSet>
      <dgm:spPr/>
    </dgm:pt>
    <dgm:pt modelId="{099C7101-62FE-4387-82EB-93A3981E6C8C}" type="pres">
      <dgm:prSet presAssocID="{0B1308F6-8050-46D7-A517-706800E2018D}" presName="sibTrans" presStyleCnt="0"/>
      <dgm:spPr/>
    </dgm:pt>
    <dgm:pt modelId="{69B5D1E1-AC69-4E1D-904F-725A7C9DB2F9}" type="pres">
      <dgm:prSet presAssocID="{12D40D87-45CC-4672-9901-6A03CD557A3B}" presName="node" presStyleLbl="node1" presStyleIdx="5" presStyleCnt="6" custScaleY="139625" custLinFactNeighborX="0" custLinFactNeighborY="7220">
        <dgm:presLayoutVars>
          <dgm:bulletEnabled val="1"/>
        </dgm:presLayoutVars>
      </dgm:prSet>
      <dgm:spPr/>
    </dgm:pt>
  </dgm:ptLst>
  <dgm:cxnLst>
    <dgm:cxn modelId="{5BFB6900-3A6E-41B5-B360-B6B394E86C4D}" srcId="{C0CBE246-5BE2-431E-B12A-A833ED4CBF48}" destId="{3664E295-D5BC-4462-9094-45C942FB20BD}" srcOrd="4" destOrd="0" parTransId="{DBECBBF8-2EFC-4408-B403-8C651FC0525A}" sibTransId="{0B1308F6-8050-46D7-A517-706800E2018D}"/>
    <dgm:cxn modelId="{F752F32C-93E4-4EF1-B373-67C1E37F3A2F}" srcId="{C0CBE246-5BE2-431E-B12A-A833ED4CBF48}" destId="{83A23474-3CE6-4FB5-8BF6-0FCA2069856E}" srcOrd="0" destOrd="0" parTransId="{8EC1B5EA-104B-4A14-8066-D2E69E453B5B}" sibTransId="{9175DBA1-A58A-47EF-9F6E-C263D9EC90EF}"/>
    <dgm:cxn modelId="{20B5BF5C-881D-4C90-9D18-1A31CD2DAE4F}" type="presOf" srcId="{C0CBE246-5BE2-431E-B12A-A833ED4CBF48}" destId="{37850113-2B3E-41C1-80B2-CDFD1728829A}" srcOrd="0" destOrd="0" presId="urn:microsoft.com/office/officeart/2005/8/layout/default#1"/>
    <dgm:cxn modelId="{01388059-00A1-4803-A453-7D72FBD8E365}" type="presOf" srcId="{161C10C9-C9F8-4098-BD1E-A719861746E9}" destId="{53153C7F-033D-4BB4-9BB3-923A4363B49E}" srcOrd="0" destOrd="0" presId="urn:microsoft.com/office/officeart/2005/8/layout/default#1"/>
    <dgm:cxn modelId="{A58B7A92-FB19-44BE-92DF-DA97D79263D3}" srcId="{C0CBE246-5BE2-431E-B12A-A833ED4CBF48}" destId="{12D40D87-45CC-4672-9901-6A03CD557A3B}" srcOrd="5" destOrd="0" parTransId="{2DEDE656-F1C3-4749-B8ED-5AA692CA1B68}" sibTransId="{0BE12296-C34C-4D69-869F-0A1C00EA61BD}"/>
    <dgm:cxn modelId="{606FF9A0-A2A3-47FB-9C51-FB49F956ABA9}" srcId="{C0CBE246-5BE2-431E-B12A-A833ED4CBF48}" destId="{161C10C9-C9F8-4098-BD1E-A719861746E9}" srcOrd="2" destOrd="0" parTransId="{6462A369-7EF5-4DC7-8A76-5856552293FD}" sibTransId="{841A6F4A-40DE-473C-974D-7E2B549CDB39}"/>
    <dgm:cxn modelId="{7446DEA8-1EC8-4358-9CE1-FA937BDEE1D3}" srcId="{C0CBE246-5BE2-431E-B12A-A833ED4CBF48}" destId="{7787E138-266D-4D9C-87F6-BC6F5309275A}" srcOrd="1" destOrd="0" parTransId="{4731B0B6-EAA2-4CDE-98CF-68B6300E50DB}" sibTransId="{6DF531F9-165D-433A-9FFE-53DCD863D431}"/>
    <dgm:cxn modelId="{B468C3B2-5F52-4E6E-A5DD-7C3D7B9E0F7C}" type="presOf" srcId="{3664E295-D5BC-4462-9094-45C942FB20BD}" destId="{CA21B72A-AE87-4085-B0A5-D8485F3086AD}" srcOrd="0" destOrd="0" presId="urn:microsoft.com/office/officeart/2005/8/layout/default#1"/>
    <dgm:cxn modelId="{C34432BD-2189-4993-A1B0-8905A029511D}" type="presOf" srcId="{7787E138-266D-4D9C-87F6-BC6F5309275A}" destId="{77DF101C-204E-411F-B0DA-32FFB4F9FE6D}" srcOrd="0" destOrd="0" presId="urn:microsoft.com/office/officeart/2005/8/layout/default#1"/>
    <dgm:cxn modelId="{62FD27D2-A8EA-4943-A910-3B95D975A663}" type="presOf" srcId="{D98C01AB-46E3-4F0A-98D0-CBEF07BFE944}" destId="{4E87E568-0732-4BEB-9653-E4D26B8BB0F5}" srcOrd="0" destOrd="0" presId="urn:microsoft.com/office/officeart/2005/8/layout/default#1"/>
    <dgm:cxn modelId="{F5D4B6D9-3A87-4580-A182-EDE892BF43B0}" srcId="{C0CBE246-5BE2-431E-B12A-A833ED4CBF48}" destId="{D98C01AB-46E3-4F0A-98D0-CBEF07BFE944}" srcOrd="3" destOrd="0" parTransId="{71407A6D-102D-409A-9D6B-27D1C027CB0A}" sibTransId="{86E750A0-706C-42CC-8762-0039EF363DB8}"/>
    <dgm:cxn modelId="{AA0722E7-F40D-45F0-8E60-BD2B532565EB}" type="presOf" srcId="{12D40D87-45CC-4672-9901-6A03CD557A3B}" destId="{69B5D1E1-AC69-4E1D-904F-725A7C9DB2F9}" srcOrd="0" destOrd="0" presId="urn:microsoft.com/office/officeart/2005/8/layout/default#1"/>
    <dgm:cxn modelId="{1D27BEFD-35D6-44E3-97CF-B35C837D53A7}" type="presOf" srcId="{83A23474-3CE6-4FB5-8BF6-0FCA2069856E}" destId="{45B2C0F3-0702-4BB2-9233-269410B5F2F3}" srcOrd="0" destOrd="0" presId="urn:microsoft.com/office/officeart/2005/8/layout/default#1"/>
    <dgm:cxn modelId="{39A83139-BC97-47B1-96E5-9F276238F890}" type="presParOf" srcId="{37850113-2B3E-41C1-80B2-CDFD1728829A}" destId="{45B2C0F3-0702-4BB2-9233-269410B5F2F3}" srcOrd="0" destOrd="0" presId="urn:microsoft.com/office/officeart/2005/8/layout/default#1"/>
    <dgm:cxn modelId="{20CAE56A-CB44-4511-BA7F-17C418996610}" type="presParOf" srcId="{37850113-2B3E-41C1-80B2-CDFD1728829A}" destId="{F68E485F-F2F1-4C80-9D26-2591CB92FECD}" srcOrd="1" destOrd="0" presId="urn:microsoft.com/office/officeart/2005/8/layout/default#1"/>
    <dgm:cxn modelId="{9C8A7157-3D2F-4E2B-9088-37D2AC202D66}" type="presParOf" srcId="{37850113-2B3E-41C1-80B2-CDFD1728829A}" destId="{77DF101C-204E-411F-B0DA-32FFB4F9FE6D}" srcOrd="2" destOrd="0" presId="urn:microsoft.com/office/officeart/2005/8/layout/default#1"/>
    <dgm:cxn modelId="{2361E1CC-1F14-4581-9032-912DF93A11F4}" type="presParOf" srcId="{37850113-2B3E-41C1-80B2-CDFD1728829A}" destId="{D45837CC-E39B-43CB-B262-81B1BC58D673}" srcOrd="3" destOrd="0" presId="urn:microsoft.com/office/officeart/2005/8/layout/default#1"/>
    <dgm:cxn modelId="{36736667-D658-49F0-A95D-C2D76D5B7F0B}" type="presParOf" srcId="{37850113-2B3E-41C1-80B2-CDFD1728829A}" destId="{53153C7F-033D-4BB4-9BB3-923A4363B49E}" srcOrd="4" destOrd="0" presId="urn:microsoft.com/office/officeart/2005/8/layout/default#1"/>
    <dgm:cxn modelId="{4FF389F5-EBC2-4136-85A4-44C37B047159}" type="presParOf" srcId="{37850113-2B3E-41C1-80B2-CDFD1728829A}" destId="{85CAE4F6-4FE1-408B-81D1-C491AAC8B065}" srcOrd="5" destOrd="0" presId="urn:microsoft.com/office/officeart/2005/8/layout/default#1"/>
    <dgm:cxn modelId="{C4EBB37C-5B1C-4FAF-98C1-BFF2745FB0EC}" type="presParOf" srcId="{37850113-2B3E-41C1-80B2-CDFD1728829A}" destId="{4E87E568-0732-4BEB-9653-E4D26B8BB0F5}" srcOrd="6" destOrd="0" presId="urn:microsoft.com/office/officeart/2005/8/layout/default#1"/>
    <dgm:cxn modelId="{FDB087A6-F12D-41FF-9D1B-DDB050791972}" type="presParOf" srcId="{37850113-2B3E-41C1-80B2-CDFD1728829A}" destId="{E8A8A524-A371-4E0B-B28B-347A05D25728}" srcOrd="7" destOrd="0" presId="urn:microsoft.com/office/officeart/2005/8/layout/default#1"/>
    <dgm:cxn modelId="{E6A68845-760F-43AD-9771-8D859C660815}" type="presParOf" srcId="{37850113-2B3E-41C1-80B2-CDFD1728829A}" destId="{CA21B72A-AE87-4085-B0A5-D8485F3086AD}" srcOrd="8" destOrd="0" presId="urn:microsoft.com/office/officeart/2005/8/layout/default#1"/>
    <dgm:cxn modelId="{C1300FFB-4C4D-4436-9BE0-589D03A54AA7}" type="presParOf" srcId="{37850113-2B3E-41C1-80B2-CDFD1728829A}" destId="{099C7101-62FE-4387-82EB-93A3981E6C8C}" srcOrd="9" destOrd="0" presId="urn:microsoft.com/office/officeart/2005/8/layout/default#1"/>
    <dgm:cxn modelId="{A0564B1C-569B-4519-8BB5-EA3E814070BB}" type="presParOf" srcId="{37850113-2B3E-41C1-80B2-CDFD1728829A}" destId="{69B5D1E1-AC69-4E1D-904F-725A7C9DB2F9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0CBE246-5BE2-431E-B12A-A833ED4CBF48}" type="doc">
      <dgm:prSet loTypeId="urn:microsoft.com/office/officeart/2005/8/layout/default#1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83A23474-3CE6-4FB5-8BF6-0FCA2069856E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Рассматривают в первой инстанции дела по экономическим спорам и другие  дела, связанные с осуществлением предпринимательской и иной экономической деятельности</a:t>
          </a:r>
        </a:p>
      </dgm:t>
    </dgm:pt>
    <dgm:pt modelId="{8EC1B5EA-104B-4A14-8066-D2E69E453B5B}" type="parTrans" cxnId="{F752F32C-93E4-4EF1-B373-67C1E37F3A2F}">
      <dgm:prSet/>
      <dgm:spPr/>
      <dgm:t>
        <a:bodyPr/>
        <a:lstStyle/>
        <a:p>
          <a:endParaRPr lang="ru-RU"/>
        </a:p>
      </dgm:t>
    </dgm:pt>
    <dgm:pt modelId="{9175DBA1-A58A-47EF-9F6E-C263D9EC90EF}" type="sibTrans" cxnId="{F752F32C-93E4-4EF1-B373-67C1E37F3A2F}">
      <dgm:prSet/>
      <dgm:spPr/>
      <dgm:t>
        <a:bodyPr/>
        <a:lstStyle/>
        <a:p>
          <a:endParaRPr lang="ru-RU"/>
        </a:p>
      </dgm:t>
    </dgm:pt>
    <dgm:pt modelId="{7787E138-266D-4D9C-87F6-BC6F5309275A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1900" dirty="0">
              <a:latin typeface="Times New Roman" pitchFamily="18" charset="0"/>
              <a:cs typeface="Times New Roman" pitchFamily="18" charset="0"/>
            </a:rPr>
            <a:t>Рассматривают в порядке административного судопроизводства экономические споры и иные дела, возникающие из административных и иных публичных правоотношений </a:t>
          </a:r>
        </a:p>
      </dgm:t>
    </dgm:pt>
    <dgm:pt modelId="{4731B0B6-EAA2-4CDE-98CF-68B6300E50DB}" type="parTrans" cxnId="{7446DEA8-1EC8-4358-9CE1-FA937BDEE1D3}">
      <dgm:prSet/>
      <dgm:spPr/>
      <dgm:t>
        <a:bodyPr/>
        <a:lstStyle/>
        <a:p>
          <a:endParaRPr lang="ru-RU"/>
        </a:p>
      </dgm:t>
    </dgm:pt>
    <dgm:pt modelId="{6DF531F9-165D-433A-9FFE-53DCD863D431}" type="sibTrans" cxnId="{7446DEA8-1EC8-4358-9CE1-FA937BDEE1D3}">
      <dgm:prSet/>
      <dgm:spPr/>
      <dgm:t>
        <a:bodyPr/>
        <a:lstStyle/>
        <a:p>
          <a:endParaRPr lang="ru-RU"/>
        </a:p>
      </dgm:t>
    </dgm:pt>
    <dgm:pt modelId="{161C10C9-C9F8-4098-BD1E-A719861746E9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Проверяют в апелляционной, кассационной инстанции законность и обоснованность судебных актов по делам, рассмотренным арбитражными судами субъектов РФ</a:t>
          </a:r>
        </a:p>
      </dgm:t>
    </dgm:pt>
    <dgm:pt modelId="{6462A369-7EF5-4DC7-8A76-5856552293FD}" type="parTrans" cxnId="{606FF9A0-A2A3-47FB-9C51-FB49F956ABA9}">
      <dgm:prSet/>
      <dgm:spPr/>
      <dgm:t>
        <a:bodyPr/>
        <a:lstStyle/>
        <a:p>
          <a:endParaRPr lang="ru-RU"/>
        </a:p>
      </dgm:t>
    </dgm:pt>
    <dgm:pt modelId="{841A6F4A-40DE-473C-974D-7E2B549CDB39}" type="sibTrans" cxnId="{606FF9A0-A2A3-47FB-9C51-FB49F956ABA9}">
      <dgm:prSet/>
      <dgm:spPr/>
      <dgm:t>
        <a:bodyPr/>
        <a:lstStyle/>
        <a:p>
          <a:endParaRPr lang="ru-RU"/>
        </a:p>
      </dgm:t>
    </dgm:pt>
    <dgm:pt modelId="{12D40D87-45CC-4672-9901-6A03CD557A3B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1900" dirty="0">
              <a:latin typeface="Times New Roman" pitchFamily="18" charset="0"/>
              <a:cs typeface="Times New Roman" pitchFamily="18" charset="0"/>
            </a:rPr>
            <a:t>Изучают и обобщают судебную практику, анализируют судебную статистику  </a:t>
          </a:r>
        </a:p>
      </dgm:t>
    </dgm:pt>
    <dgm:pt modelId="{2DEDE656-F1C3-4749-B8ED-5AA692CA1B68}" type="parTrans" cxnId="{A58B7A92-FB19-44BE-92DF-DA97D79263D3}">
      <dgm:prSet/>
      <dgm:spPr/>
      <dgm:t>
        <a:bodyPr/>
        <a:lstStyle/>
        <a:p>
          <a:endParaRPr lang="ru-RU"/>
        </a:p>
      </dgm:t>
    </dgm:pt>
    <dgm:pt modelId="{0BE12296-C34C-4D69-869F-0A1C00EA61BD}" type="sibTrans" cxnId="{A58B7A92-FB19-44BE-92DF-DA97D79263D3}">
      <dgm:prSet/>
      <dgm:spPr/>
      <dgm:t>
        <a:bodyPr/>
        <a:lstStyle/>
        <a:p>
          <a:endParaRPr lang="ru-RU"/>
        </a:p>
      </dgm:t>
    </dgm:pt>
    <dgm:pt modelId="{D98C01AB-46E3-4F0A-98D0-CBEF07BFE944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Обращаются в Конституционный Суд с запросами о проверке конституционности закона, подлежащего применению в рассматриваемом деле</a:t>
          </a:r>
        </a:p>
      </dgm:t>
    </dgm:pt>
    <dgm:pt modelId="{71407A6D-102D-409A-9D6B-27D1C027CB0A}" type="parTrans" cxnId="{F5D4B6D9-3A87-4580-A182-EDE892BF43B0}">
      <dgm:prSet/>
      <dgm:spPr/>
      <dgm:t>
        <a:bodyPr/>
        <a:lstStyle/>
        <a:p>
          <a:endParaRPr lang="ru-RU"/>
        </a:p>
      </dgm:t>
    </dgm:pt>
    <dgm:pt modelId="{86E750A0-706C-42CC-8762-0039EF363DB8}" type="sibTrans" cxnId="{F5D4B6D9-3A87-4580-A182-EDE892BF43B0}">
      <dgm:prSet/>
      <dgm:spPr/>
      <dgm:t>
        <a:bodyPr/>
        <a:lstStyle/>
        <a:p>
          <a:endParaRPr lang="ru-RU"/>
        </a:p>
      </dgm:t>
    </dgm:pt>
    <dgm:pt modelId="{3664E295-D5BC-4462-9094-45C942FB20BD}">
      <dgm:prSet phldrT="[Текст]" custT="1"/>
      <dgm:spPr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Выполняют функции содействия и контроля в отношении третейских судов</a:t>
          </a:r>
        </a:p>
      </dgm:t>
    </dgm:pt>
    <dgm:pt modelId="{DBECBBF8-2EFC-4408-B403-8C651FC0525A}" type="parTrans" cxnId="{5BFB6900-3A6E-41B5-B360-B6B394E86C4D}">
      <dgm:prSet/>
      <dgm:spPr/>
      <dgm:t>
        <a:bodyPr/>
        <a:lstStyle/>
        <a:p>
          <a:endParaRPr lang="ru-RU"/>
        </a:p>
      </dgm:t>
    </dgm:pt>
    <dgm:pt modelId="{0B1308F6-8050-46D7-A517-706800E2018D}" type="sibTrans" cxnId="{5BFB6900-3A6E-41B5-B360-B6B394E86C4D}">
      <dgm:prSet/>
      <dgm:spPr/>
      <dgm:t>
        <a:bodyPr/>
        <a:lstStyle/>
        <a:p>
          <a:endParaRPr lang="ru-RU"/>
        </a:p>
      </dgm:t>
    </dgm:pt>
    <dgm:pt modelId="{37850113-2B3E-41C1-80B2-CDFD1728829A}" type="pres">
      <dgm:prSet presAssocID="{C0CBE246-5BE2-431E-B12A-A833ED4CBF48}" presName="diagram" presStyleCnt="0">
        <dgm:presLayoutVars>
          <dgm:dir/>
          <dgm:resizeHandles val="exact"/>
        </dgm:presLayoutVars>
      </dgm:prSet>
      <dgm:spPr/>
    </dgm:pt>
    <dgm:pt modelId="{45B2C0F3-0702-4BB2-9233-269410B5F2F3}" type="pres">
      <dgm:prSet presAssocID="{83A23474-3CE6-4FB5-8BF6-0FCA2069856E}" presName="node" presStyleLbl="node1" presStyleIdx="0" presStyleCnt="6" custScaleY="151848">
        <dgm:presLayoutVars>
          <dgm:bulletEnabled val="1"/>
        </dgm:presLayoutVars>
      </dgm:prSet>
      <dgm:spPr/>
    </dgm:pt>
    <dgm:pt modelId="{F68E485F-F2F1-4C80-9D26-2591CB92FECD}" type="pres">
      <dgm:prSet presAssocID="{9175DBA1-A58A-47EF-9F6E-C263D9EC90EF}" presName="sibTrans" presStyleCnt="0"/>
      <dgm:spPr/>
    </dgm:pt>
    <dgm:pt modelId="{77DF101C-204E-411F-B0DA-32FFB4F9FE6D}" type="pres">
      <dgm:prSet presAssocID="{7787E138-266D-4D9C-87F6-BC6F5309275A}" presName="node" presStyleLbl="node1" presStyleIdx="1" presStyleCnt="6" custScaleY="151848">
        <dgm:presLayoutVars>
          <dgm:bulletEnabled val="1"/>
        </dgm:presLayoutVars>
      </dgm:prSet>
      <dgm:spPr/>
    </dgm:pt>
    <dgm:pt modelId="{D45837CC-E39B-43CB-B262-81B1BC58D673}" type="pres">
      <dgm:prSet presAssocID="{6DF531F9-165D-433A-9FFE-53DCD863D431}" presName="sibTrans" presStyleCnt="0"/>
      <dgm:spPr/>
    </dgm:pt>
    <dgm:pt modelId="{53153C7F-033D-4BB4-9BB3-923A4363B49E}" type="pres">
      <dgm:prSet presAssocID="{161C10C9-C9F8-4098-BD1E-A719861746E9}" presName="node" presStyleLbl="node1" presStyleIdx="2" presStyleCnt="6" custScaleY="151848">
        <dgm:presLayoutVars>
          <dgm:bulletEnabled val="1"/>
        </dgm:presLayoutVars>
      </dgm:prSet>
      <dgm:spPr/>
    </dgm:pt>
    <dgm:pt modelId="{85CAE4F6-4FE1-408B-81D1-C491AAC8B065}" type="pres">
      <dgm:prSet presAssocID="{841A6F4A-40DE-473C-974D-7E2B549CDB39}" presName="sibTrans" presStyleCnt="0"/>
      <dgm:spPr/>
    </dgm:pt>
    <dgm:pt modelId="{4E87E568-0732-4BEB-9653-E4D26B8BB0F5}" type="pres">
      <dgm:prSet presAssocID="{D98C01AB-46E3-4F0A-98D0-CBEF07BFE944}" presName="node" presStyleLbl="node1" presStyleIdx="3" presStyleCnt="6" custScaleY="139625" custLinFactNeighborY="7220">
        <dgm:presLayoutVars>
          <dgm:bulletEnabled val="1"/>
        </dgm:presLayoutVars>
      </dgm:prSet>
      <dgm:spPr/>
    </dgm:pt>
    <dgm:pt modelId="{E8A8A524-A371-4E0B-B28B-347A05D25728}" type="pres">
      <dgm:prSet presAssocID="{86E750A0-706C-42CC-8762-0039EF363DB8}" presName="sibTrans" presStyleCnt="0"/>
      <dgm:spPr/>
    </dgm:pt>
    <dgm:pt modelId="{CA21B72A-AE87-4085-B0A5-D8485F3086AD}" type="pres">
      <dgm:prSet presAssocID="{3664E295-D5BC-4462-9094-45C942FB20BD}" presName="node" presStyleLbl="node1" presStyleIdx="4" presStyleCnt="6" custScaleY="139625" custLinFactNeighborX="0" custLinFactNeighborY="7220">
        <dgm:presLayoutVars>
          <dgm:bulletEnabled val="1"/>
        </dgm:presLayoutVars>
      </dgm:prSet>
      <dgm:spPr/>
    </dgm:pt>
    <dgm:pt modelId="{099C7101-62FE-4387-82EB-93A3981E6C8C}" type="pres">
      <dgm:prSet presAssocID="{0B1308F6-8050-46D7-A517-706800E2018D}" presName="sibTrans" presStyleCnt="0"/>
      <dgm:spPr/>
    </dgm:pt>
    <dgm:pt modelId="{69B5D1E1-AC69-4E1D-904F-725A7C9DB2F9}" type="pres">
      <dgm:prSet presAssocID="{12D40D87-45CC-4672-9901-6A03CD557A3B}" presName="node" presStyleLbl="node1" presStyleIdx="5" presStyleCnt="6" custScaleY="139625" custLinFactNeighborX="1323" custLinFactNeighborY="5552">
        <dgm:presLayoutVars>
          <dgm:bulletEnabled val="1"/>
        </dgm:presLayoutVars>
      </dgm:prSet>
      <dgm:spPr/>
    </dgm:pt>
  </dgm:ptLst>
  <dgm:cxnLst>
    <dgm:cxn modelId="{5BFB6900-3A6E-41B5-B360-B6B394E86C4D}" srcId="{C0CBE246-5BE2-431E-B12A-A833ED4CBF48}" destId="{3664E295-D5BC-4462-9094-45C942FB20BD}" srcOrd="4" destOrd="0" parTransId="{DBECBBF8-2EFC-4408-B403-8C651FC0525A}" sibTransId="{0B1308F6-8050-46D7-A517-706800E2018D}"/>
    <dgm:cxn modelId="{F752F32C-93E4-4EF1-B373-67C1E37F3A2F}" srcId="{C0CBE246-5BE2-431E-B12A-A833ED4CBF48}" destId="{83A23474-3CE6-4FB5-8BF6-0FCA2069856E}" srcOrd="0" destOrd="0" parTransId="{8EC1B5EA-104B-4A14-8066-D2E69E453B5B}" sibTransId="{9175DBA1-A58A-47EF-9F6E-C263D9EC90EF}"/>
    <dgm:cxn modelId="{20B5BF5C-881D-4C90-9D18-1A31CD2DAE4F}" type="presOf" srcId="{C0CBE246-5BE2-431E-B12A-A833ED4CBF48}" destId="{37850113-2B3E-41C1-80B2-CDFD1728829A}" srcOrd="0" destOrd="0" presId="urn:microsoft.com/office/officeart/2005/8/layout/default#1"/>
    <dgm:cxn modelId="{01388059-00A1-4803-A453-7D72FBD8E365}" type="presOf" srcId="{161C10C9-C9F8-4098-BD1E-A719861746E9}" destId="{53153C7F-033D-4BB4-9BB3-923A4363B49E}" srcOrd="0" destOrd="0" presId="urn:microsoft.com/office/officeart/2005/8/layout/default#1"/>
    <dgm:cxn modelId="{A58B7A92-FB19-44BE-92DF-DA97D79263D3}" srcId="{C0CBE246-5BE2-431E-B12A-A833ED4CBF48}" destId="{12D40D87-45CC-4672-9901-6A03CD557A3B}" srcOrd="5" destOrd="0" parTransId="{2DEDE656-F1C3-4749-B8ED-5AA692CA1B68}" sibTransId="{0BE12296-C34C-4D69-869F-0A1C00EA61BD}"/>
    <dgm:cxn modelId="{606FF9A0-A2A3-47FB-9C51-FB49F956ABA9}" srcId="{C0CBE246-5BE2-431E-B12A-A833ED4CBF48}" destId="{161C10C9-C9F8-4098-BD1E-A719861746E9}" srcOrd="2" destOrd="0" parTransId="{6462A369-7EF5-4DC7-8A76-5856552293FD}" sibTransId="{841A6F4A-40DE-473C-974D-7E2B549CDB39}"/>
    <dgm:cxn modelId="{7446DEA8-1EC8-4358-9CE1-FA937BDEE1D3}" srcId="{C0CBE246-5BE2-431E-B12A-A833ED4CBF48}" destId="{7787E138-266D-4D9C-87F6-BC6F5309275A}" srcOrd="1" destOrd="0" parTransId="{4731B0B6-EAA2-4CDE-98CF-68B6300E50DB}" sibTransId="{6DF531F9-165D-433A-9FFE-53DCD863D431}"/>
    <dgm:cxn modelId="{B468C3B2-5F52-4E6E-A5DD-7C3D7B9E0F7C}" type="presOf" srcId="{3664E295-D5BC-4462-9094-45C942FB20BD}" destId="{CA21B72A-AE87-4085-B0A5-D8485F3086AD}" srcOrd="0" destOrd="0" presId="urn:microsoft.com/office/officeart/2005/8/layout/default#1"/>
    <dgm:cxn modelId="{C34432BD-2189-4993-A1B0-8905A029511D}" type="presOf" srcId="{7787E138-266D-4D9C-87F6-BC6F5309275A}" destId="{77DF101C-204E-411F-B0DA-32FFB4F9FE6D}" srcOrd="0" destOrd="0" presId="urn:microsoft.com/office/officeart/2005/8/layout/default#1"/>
    <dgm:cxn modelId="{62FD27D2-A8EA-4943-A910-3B95D975A663}" type="presOf" srcId="{D98C01AB-46E3-4F0A-98D0-CBEF07BFE944}" destId="{4E87E568-0732-4BEB-9653-E4D26B8BB0F5}" srcOrd="0" destOrd="0" presId="urn:microsoft.com/office/officeart/2005/8/layout/default#1"/>
    <dgm:cxn modelId="{F5D4B6D9-3A87-4580-A182-EDE892BF43B0}" srcId="{C0CBE246-5BE2-431E-B12A-A833ED4CBF48}" destId="{D98C01AB-46E3-4F0A-98D0-CBEF07BFE944}" srcOrd="3" destOrd="0" parTransId="{71407A6D-102D-409A-9D6B-27D1C027CB0A}" sibTransId="{86E750A0-706C-42CC-8762-0039EF363DB8}"/>
    <dgm:cxn modelId="{AA0722E7-F40D-45F0-8E60-BD2B532565EB}" type="presOf" srcId="{12D40D87-45CC-4672-9901-6A03CD557A3B}" destId="{69B5D1E1-AC69-4E1D-904F-725A7C9DB2F9}" srcOrd="0" destOrd="0" presId="urn:microsoft.com/office/officeart/2005/8/layout/default#1"/>
    <dgm:cxn modelId="{1D27BEFD-35D6-44E3-97CF-B35C837D53A7}" type="presOf" srcId="{83A23474-3CE6-4FB5-8BF6-0FCA2069856E}" destId="{45B2C0F3-0702-4BB2-9233-269410B5F2F3}" srcOrd="0" destOrd="0" presId="urn:microsoft.com/office/officeart/2005/8/layout/default#1"/>
    <dgm:cxn modelId="{39A83139-BC97-47B1-96E5-9F276238F890}" type="presParOf" srcId="{37850113-2B3E-41C1-80B2-CDFD1728829A}" destId="{45B2C0F3-0702-4BB2-9233-269410B5F2F3}" srcOrd="0" destOrd="0" presId="urn:microsoft.com/office/officeart/2005/8/layout/default#1"/>
    <dgm:cxn modelId="{20CAE56A-CB44-4511-BA7F-17C418996610}" type="presParOf" srcId="{37850113-2B3E-41C1-80B2-CDFD1728829A}" destId="{F68E485F-F2F1-4C80-9D26-2591CB92FECD}" srcOrd="1" destOrd="0" presId="urn:microsoft.com/office/officeart/2005/8/layout/default#1"/>
    <dgm:cxn modelId="{9C8A7157-3D2F-4E2B-9088-37D2AC202D66}" type="presParOf" srcId="{37850113-2B3E-41C1-80B2-CDFD1728829A}" destId="{77DF101C-204E-411F-B0DA-32FFB4F9FE6D}" srcOrd="2" destOrd="0" presId="urn:microsoft.com/office/officeart/2005/8/layout/default#1"/>
    <dgm:cxn modelId="{2361E1CC-1F14-4581-9032-912DF93A11F4}" type="presParOf" srcId="{37850113-2B3E-41C1-80B2-CDFD1728829A}" destId="{D45837CC-E39B-43CB-B262-81B1BC58D673}" srcOrd="3" destOrd="0" presId="urn:microsoft.com/office/officeart/2005/8/layout/default#1"/>
    <dgm:cxn modelId="{36736667-D658-49F0-A95D-C2D76D5B7F0B}" type="presParOf" srcId="{37850113-2B3E-41C1-80B2-CDFD1728829A}" destId="{53153C7F-033D-4BB4-9BB3-923A4363B49E}" srcOrd="4" destOrd="0" presId="urn:microsoft.com/office/officeart/2005/8/layout/default#1"/>
    <dgm:cxn modelId="{4FF389F5-EBC2-4136-85A4-44C37B047159}" type="presParOf" srcId="{37850113-2B3E-41C1-80B2-CDFD1728829A}" destId="{85CAE4F6-4FE1-408B-81D1-C491AAC8B065}" srcOrd="5" destOrd="0" presId="urn:microsoft.com/office/officeart/2005/8/layout/default#1"/>
    <dgm:cxn modelId="{C4EBB37C-5B1C-4FAF-98C1-BFF2745FB0EC}" type="presParOf" srcId="{37850113-2B3E-41C1-80B2-CDFD1728829A}" destId="{4E87E568-0732-4BEB-9653-E4D26B8BB0F5}" srcOrd="6" destOrd="0" presId="urn:microsoft.com/office/officeart/2005/8/layout/default#1"/>
    <dgm:cxn modelId="{FDB087A6-F12D-41FF-9D1B-DDB050791972}" type="presParOf" srcId="{37850113-2B3E-41C1-80B2-CDFD1728829A}" destId="{E8A8A524-A371-4E0B-B28B-347A05D25728}" srcOrd="7" destOrd="0" presId="urn:microsoft.com/office/officeart/2005/8/layout/default#1"/>
    <dgm:cxn modelId="{E6A68845-760F-43AD-9771-8D859C660815}" type="presParOf" srcId="{37850113-2B3E-41C1-80B2-CDFD1728829A}" destId="{CA21B72A-AE87-4085-B0A5-D8485F3086AD}" srcOrd="8" destOrd="0" presId="urn:microsoft.com/office/officeart/2005/8/layout/default#1"/>
    <dgm:cxn modelId="{C1300FFB-4C4D-4436-9BE0-589D03A54AA7}" type="presParOf" srcId="{37850113-2B3E-41C1-80B2-CDFD1728829A}" destId="{099C7101-62FE-4387-82EB-93A3981E6C8C}" srcOrd="9" destOrd="0" presId="urn:microsoft.com/office/officeart/2005/8/layout/default#1"/>
    <dgm:cxn modelId="{A0564B1C-569B-4519-8BB5-EA3E814070BB}" type="presParOf" srcId="{37850113-2B3E-41C1-80B2-CDFD1728829A}" destId="{69B5D1E1-AC69-4E1D-904F-725A7C9DB2F9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704CE6B-6825-4271-ACA2-28973517C679}" type="doc">
      <dgm:prSet loTypeId="urn:microsoft.com/office/officeart/2005/8/layout/default#3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A6B8D7E6-ECE0-470C-8920-48388746428E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Законность (ст.15)</a:t>
          </a:r>
        </a:p>
      </dgm:t>
    </dgm:pt>
    <dgm:pt modelId="{BB89E57D-4764-4124-A531-51CEFF317723}" type="parTrans" cxnId="{C4AD0E04-0B31-493F-8438-643F4EFA29ED}">
      <dgm:prSet/>
      <dgm:spPr/>
      <dgm:t>
        <a:bodyPr/>
        <a:lstStyle/>
        <a:p>
          <a:endParaRPr lang="ru-RU"/>
        </a:p>
      </dgm:t>
    </dgm:pt>
    <dgm:pt modelId="{7867BE5B-C592-4A6E-AE8C-DC5C6549E3BB}" type="sibTrans" cxnId="{C4AD0E04-0B31-493F-8438-643F4EFA29ED}">
      <dgm:prSet/>
      <dgm:spPr/>
      <dgm:t>
        <a:bodyPr/>
        <a:lstStyle/>
        <a:p>
          <a:endParaRPr lang="ru-RU"/>
        </a:p>
      </dgm:t>
    </dgm:pt>
    <dgm:pt modelId="{51710305-FC2A-405B-9657-D8C30654E65E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Равенство граждан перед законом и судом (ст.19)</a:t>
          </a:r>
        </a:p>
      </dgm:t>
    </dgm:pt>
    <dgm:pt modelId="{CAD3455F-D7AF-4C3A-8132-C39DCE5766F2}" type="parTrans" cxnId="{7F49B845-6A8B-4FB5-A5C7-419D40C1A164}">
      <dgm:prSet/>
      <dgm:spPr/>
      <dgm:t>
        <a:bodyPr/>
        <a:lstStyle/>
        <a:p>
          <a:endParaRPr lang="ru-RU"/>
        </a:p>
      </dgm:t>
    </dgm:pt>
    <dgm:pt modelId="{1A44D188-24C4-4242-B906-63669C520D4E}" type="sibTrans" cxnId="{7F49B845-6A8B-4FB5-A5C7-419D40C1A164}">
      <dgm:prSet/>
      <dgm:spPr/>
      <dgm:t>
        <a:bodyPr/>
        <a:lstStyle/>
        <a:p>
          <a:endParaRPr lang="ru-RU"/>
        </a:p>
      </dgm:t>
    </dgm:pt>
    <dgm:pt modelId="{5E97E8F7-D034-4D90-9F04-28D6059A050B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Презумпция невиновности (ст.49)</a:t>
          </a:r>
        </a:p>
      </dgm:t>
    </dgm:pt>
    <dgm:pt modelId="{8298411C-6F66-4FAB-AED3-F7771ABD799B}" type="parTrans" cxnId="{E9941BA6-0021-4E87-A286-A709AEB07F67}">
      <dgm:prSet/>
      <dgm:spPr/>
      <dgm:t>
        <a:bodyPr/>
        <a:lstStyle/>
        <a:p>
          <a:endParaRPr lang="ru-RU"/>
        </a:p>
      </dgm:t>
    </dgm:pt>
    <dgm:pt modelId="{6EBFA9C8-D14D-4B36-9071-F67441E37F95}" type="sibTrans" cxnId="{E9941BA6-0021-4E87-A286-A709AEB07F67}">
      <dgm:prSet/>
      <dgm:spPr/>
      <dgm:t>
        <a:bodyPr/>
        <a:lstStyle/>
        <a:p>
          <a:endParaRPr lang="ru-RU"/>
        </a:p>
      </dgm:t>
    </dgm:pt>
    <dgm:pt modelId="{14CA338A-FF5D-4F12-AB36-8A8A930F18D7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Осуществление правосудия только судом (ст.119)</a:t>
          </a:r>
        </a:p>
      </dgm:t>
    </dgm:pt>
    <dgm:pt modelId="{7B23CBAB-FBB6-4A42-9254-5BC0FB8506C7}" type="parTrans" cxnId="{EE0C4519-C7A2-4580-A6B7-A8DE47C1F0F5}">
      <dgm:prSet/>
      <dgm:spPr/>
      <dgm:t>
        <a:bodyPr/>
        <a:lstStyle/>
        <a:p>
          <a:endParaRPr lang="ru-RU"/>
        </a:p>
      </dgm:t>
    </dgm:pt>
    <dgm:pt modelId="{EED70A82-E68B-456D-A4CD-4223A8351ED0}" type="sibTrans" cxnId="{EE0C4519-C7A2-4580-A6B7-A8DE47C1F0F5}">
      <dgm:prSet/>
      <dgm:spPr/>
      <dgm:t>
        <a:bodyPr/>
        <a:lstStyle/>
        <a:p>
          <a:endParaRPr lang="ru-RU"/>
        </a:p>
      </dgm:t>
    </dgm:pt>
    <dgm:pt modelId="{C6D71BAD-C31D-40E3-ADB8-7DED77082E24}">
      <dgm:prSet phldrT="[Текст]" custT="1"/>
      <dgm:spPr>
        <a:solidFill>
          <a:schemeClr val="accent4">
            <a:lumMod val="40000"/>
            <a:lumOff val="60000"/>
          </a:schemeClr>
        </a:solidFill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Обеспечение права граждан на судебную защиту (ст.46)</a:t>
          </a:r>
        </a:p>
      </dgm:t>
    </dgm:pt>
    <dgm:pt modelId="{0B2B761E-4955-448A-9100-49033CAD4ADB}" type="parTrans" cxnId="{F1D4222D-11D0-4759-8E6B-D8FD057D5F76}">
      <dgm:prSet/>
      <dgm:spPr/>
      <dgm:t>
        <a:bodyPr/>
        <a:lstStyle/>
        <a:p>
          <a:endParaRPr lang="ru-RU"/>
        </a:p>
      </dgm:t>
    </dgm:pt>
    <dgm:pt modelId="{66818841-0A5D-4F9A-BF4C-B081E160D9B8}" type="sibTrans" cxnId="{F1D4222D-11D0-4759-8E6B-D8FD057D5F76}">
      <dgm:prSet/>
      <dgm:spPr/>
      <dgm:t>
        <a:bodyPr/>
        <a:lstStyle/>
        <a:p>
          <a:endParaRPr lang="ru-RU"/>
        </a:p>
      </dgm:t>
    </dgm:pt>
    <dgm:pt modelId="{43661A43-D97F-4D42-827E-7A98C8C9A50B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Неприкосновенность жилища (ст.25)</a:t>
          </a:r>
        </a:p>
      </dgm:t>
    </dgm:pt>
    <dgm:pt modelId="{A6C365BF-3CFA-47C6-832D-095F5B245144}" type="parTrans" cxnId="{ECA96CE3-989C-4F3E-B3BE-6052D861BADE}">
      <dgm:prSet/>
      <dgm:spPr/>
      <dgm:t>
        <a:bodyPr/>
        <a:lstStyle/>
        <a:p>
          <a:endParaRPr lang="ru-RU"/>
        </a:p>
      </dgm:t>
    </dgm:pt>
    <dgm:pt modelId="{5FFDE6A3-B0DA-4F2A-8065-B91AC0190223}" type="sibTrans" cxnId="{ECA96CE3-989C-4F3E-B3BE-6052D861BADE}">
      <dgm:prSet/>
      <dgm:spPr/>
      <dgm:t>
        <a:bodyPr/>
        <a:lstStyle/>
        <a:p>
          <a:endParaRPr lang="ru-RU"/>
        </a:p>
      </dgm:t>
    </dgm:pt>
    <dgm:pt modelId="{D1ED8B80-C82F-4EC5-9135-11E9B62F84D9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Обеспечение обвиняемому права на защиту (ст.48)</a:t>
          </a:r>
        </a:p>
      </dgm:t>
    </dgm:pt>
    <dgm:pt modelId="{3A697A0B-5AD9-464F-B9B5-0396A98D24CD}" type="parTrans" cxnId="{12E14B8B-0636-4EAA-9B5B-96FE2C55C5D0}">
      <dgm:prSet/>
      <dgm:spPr/>
      <dgm:t>
        <a:bodyPr/>
        <a:lstStyle/>
        <a:p>
          <a:endParaRPr lang="ru-RU"/>
        </a:p>
      </dgm:t>
    </dgm:pt>
    <dgm:pt modelId="{E03C4D4D-1A0F-4F9A-A6F0-E84A75388394}" type="sibTrans" cxnId="{12E14B8B-0636-4EAA-9B5B-96FE2C55C5D0}">
      <dgm:prSet/>
      <dgm:spPr/>
      <dgm:t>
        <a:bodyPr/>
        <a:lstStyle/>
        <a:p>
          <a:endParaRPr lang="ru-RU"/>
        </a:p>
      </dgm:t>
    </dgm:pt>
    <dgm:pt modelId="{3A775BB5-83BF-4888-8A73-F06B1098279C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Обеспечение законности, компетентности суда  (ст.47,118)</a:t>
          </a:r>
        </a:p>
      </dgm:t>
    </dgm:pt>
    <dgm:pt modelId="{505FB428-879E-4620-BFC2-8ACB034DDD86}" type="parTrans" cxnId="{155648F6-508C-45F3-B5CF-1B0DAD965E90}">
      <dgm:prSet/>
      <dgm:spPr/>
      <dgm:t>
        <a:bodyPr/>
        <a:lstStyle/>
        <a:p>
          <a:endParaRPr lang="ru-RU"/>
        </a:p>
      </dgm:t>
    </dgm:pt>
    <dgm:pt modelId="{C83C04A1-EFD9-41ED-BE29-3EC18A5C66B0}" type="sibTrans" cxnId="{155648F6-508C-45F3-B5CF-1B0DAD965E90}">
      <dgm:prSet/>
      <dgm:spPr/>
      <dgm:t>
        <a:bodyPr/>
        <a:lstStyle/>
        <a:p>
          <a:endParaRPr lang="ru-RU"/>
        </a:p>
      </dgm:t>
    </dgm:pt>
    <dgm:pt modelId="{65A33623-DE0C-4B56-8040-E73820294089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Состязательность и равноправие сторон (ст.123)</a:t>
          </a:r>
        </a:p>
      </dgm:t>
    </dgm:pt>
    <dgm:pt modelId="{32285B04-0365-4969-BCCC-4CF5AFAD661B}" type="parTrans" cxnId="{D448A4B2-F8EE-4896-A982-2D84021F5181}">
      <dgm:prSet/>
      <dgm:spPr/>
      <dgm:t>
        <a:bodyPr/>
        <a:lstStyle/>
        <a:p>
          <a:endParaRPr lang="ru-RU"/>
        </a:p>
      </dgm:t>
    </dgm:pt>
    <dgm:pt modelId="{48013738-9801-457D-BDD2-ABF3D483D1E2}" type="sibTrans" cxnId="{D448A4B2-F8EE-4896-A982-2D84021F5181}">
      <dgm:prSet/>
      <dgm:spPr/>
      <dgm:t>
        <a:bodyPr/>
        <a:lstStyle/>
        <a:p>
          <a:endParaRPr lang="ru-RU"/>
        </a:p>
      </dgm:t>
    </dgm:pt>
    <dgm:pt modelId="{BFFB5181-F70B-4CA6-AA95-1069111B71E9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Открытое разбирательство дел в судах (ст.123)</a:t>
          </a:r>
        </a:p>
      </dgm:t>
    </dgm:pt>
    <dgm:pt modelId="{58DFA1A3-D8C9-42D5-8D4D-BEDD8ED81468}" type="parTrans" cxnId="{61F6299A-4621-4E62-8844-52D0B5BE4721}">
      <dgm:prSet/>
      <dgm:spPr/>
      <dgm:t>
        <a:bodyPr/>
        <a:lstStyle/>
        <a:p>
          <a:endParaRPr lang="ru-RU"/>
        </a:p>
      </dgm:t>
    </dgm:pt>
    <dgm:pt modelId="{2161F597-0AD2-4FEE-A0E5-3B869A293440}" type="sibTrans" cxnId="{61F6299A-4621-4E62-8844-52D0B5BE4721}">
      <dgm:prSet/>
      <dgm:spPr/>
      <dgm:t>
        <a:bodyPr/>
        <a:lstStyle/>
        <a:p>
          <a:endParaRPr lang="ru-RU"/>
        </a:p>
      </dgm:t>
    </dgm:pt>
    <dgm:pt modelId="{76BDCD78-71D7-4636-BD84-E165C6A37446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Независимость судей и подчинение их только закону (ст.120)</a:t>
          </a:r>
        </a:p>
      </dgm:t>
    </dgm:pt>
    <dgm:pt modelId="{B24EC41E-3636-4232-99DC-C312395FBFA1}" type="parTrans" cxnId="{AF291B03-004B-436C-AFFC-E997F56E481C}">
      <dgm:prSet/>
      <dgm:spPr/>
      <dgm:t>
        <a:bodyPr/>
        <a:lstStyle/>
        <a:p>
          <a:endParaRPr lang="ru-RU"/>
        </a:p>
      </dgm:t>
    </dgm:pt>
    <dgm:pt modelId="{CCADFB1C-D79C-47E4-AC91-3A3D3D4FE4CD}" type="sibTrans" cxnId="{AF291B03-004B-436C-AFFC-E997F56E481C}">
      <dgm:prSet/>
      <dgm:spPr/>
      <dgm:t>
        <a:bodyPr/>
        <a:lstStyle/>
        <a:p>
          <a:endParaRPr lang="ru-RU"/>
        </a:p>
      </dgm:t>
    </dgm:pt>
    <dgm:pt modelId="{057AC1C9-AA3E-4631-94BE-CBD482150F7D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Национальный язык судопроизводства (ст.26,68)</a:t>
          </a:r>
        </a:p>
      </dgm:t>
    </dgm:pt>
    <dgm:pt modelId="{FCA1E77E-A3D2-4C7C-A685-AA0D668909FD}" type="parTrans" cxnId="{986D2E9C-C323-4756-A0CA-9D028040E303}">
      <dgm:prSet/>
      <dgm:spPr/>
      <dgm:t>
        <a:bodyPr/>
        <a:lstStyle/>
        <a:p>
          <a:endParaRPr lang="ru-RU"/>
        </a:p>
      </dgm:t>
    </dgm:pt>
    <dgm:pt modelId="{3120AC7A-B7AB-4575-8F88-85ACC0A12EAC}" type="sibTrans" cxnId="{986D2E9C-C323-4756-A0CA-9D028040E303}">
      <dgm:prSet/>
      <dgm:spPr/>
      <dgm:t>
        <a:bodyPr/>
        <a:lstStyle/>
        <a:p>
          <a:endParaRPr lang="ru-RU"/>
        </a:p>
      </dgm:t>
    </dgm:pt>
    <dgm:pt modelId="{8A4ECB6B-89D9-4DF2-901B-7963BFE76AA5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Участие граждан в отправлении правосудия (ст.32)</a:t>
          </a:r>
        </a:p>
      </dgm:t>
    </dgm:pt>
    <dgm:pt modelId="{8A861199-E1C0-4CD0-8BA2-B592678A1D14}" type="parTrans" cxnId="{5F6F97D4-3BEB-4430-8951-38AE0535D9CE}">
      <dgm:prSet/>
      <dgm:spPr/>
      <dgm:t>
        <a:bodyPr/>
        <a:lstStyle/>
        <a:p>
          <a:endParaRPr lang="ru-RU"/>
        </a:p>
      </dgm:t>
    </dgm:pt>
    <dgm:pt modelId="{5EF58B64-4876-422B-B688-DAE5B526BD16}" type="sibTrans" cxnId="{5F6F97D4-3BEB-4430-8951-38AE0535D9CE}">
      <dgm:prSet/>
      <dgm:spPr/>
      <dgm:t>
        <a:bodyPr/>
        <a:lstStyle/>
        <a:p>
          <a:endParaRPr lang="ru-RU"/>
        </a:p>
      </dgm:t>
    </dgm:pt>
    <dgm:pt modelId="{59337709-48D4-48BC-8B64-0AEF4945E6EA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Неприкосновенность личности (ст.22)</a:t>
          </a:r>
        </a:p>
      </dgm:t>
    </dgm:pt>
    <dgm:pt modelId="{7771A3D3-5AFA-48ED-B06D-2237DBE058BF}" type="parTrans" cxnId="{043F2AC8-4D97-4F20-8C04-EFEEA255150F}">
      <dgm:prSet/>
      <dgm:spPr/>
      <dgm:t>
        <a:bodyPr/>
        <a:lstStyle/>
        <a:p>
          <a:endParaRPr lang="ru-RU"/>
        </a:p>
      </dgm:t>
    </dgm:pt>
    <dgm:pt modelId="{BF28B69F-EED6-4503-93A7-C2E64BA58BDF}" type="sibTrans" cxnId="{043F2AC8-4D97-4F20-8C04-EFEEA255150F}">
      <dgm:prSet/>
      <dgm:spPr/>
      <dgm:t>
        <a:bodyPr/>
        <a:lstStyle/>
        <a:p>
          <a:endParaRPr lang="ru-RU"/>
        </a:p>
      </dgm:t>
    </dgm:pt>
    <dgm:pt modelId="{10AD90C8-6A35-4CD3-B24D-0087B6DFC2BF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Неприкосновенность  частной жизни (ст.23)</a:t>
          </a:r>
        </a:p>
      </dgm:t>
    </dgm:pt>
    <dgm:pt modelId="{24D625CD-F00A-4FEE-9B03-B5C3F48DADEF}" type="parTrans" cxnId="{BB73A0E6-573D-4BF7-80BB-81527FFDDBC0}">
      <dgm:prSet/>
      <dgm:spPr/>
      <dgm:t>
        <a:bodyPr/>
        <a:lstStyle/>
        <a:p>
          <a:endParaRPr lang="ru-RU"/>
        </a:p>
      </dgm:t>
    </dgm:pt>
    <dgm:pt modelId="{DE280F4D-82F5-45F9-A233-AF56A0ABC0B0}" type="sibTrans" cxnId="{BB73A0E6-573D-4BF7-80BB-81527FFDDBC0}">
      <dgm:prSet/>
      <dgm:spPr/>
      <dgm:t>
        <a:bodyPr/>
        <a:lstStyle/>
        <a:p>
          <a:endParaRPr lang="ru-RU"/>
        </a:p>
      </dgm:t>
    </dgm:pt>
    <dgm:pt modelId="{E4EF326A-C62B-4B76-A2EA-EF38CEBBDDA7}" type="pres">
      <dgm:prSet presAssocID="{F704CE6B-6825-4271-ACA2-28973517C679}" presName="diagram" presStyleCnt="0">
        <dgm:presLayoutVars>
          <dgm:dir/>
          <dgm:resizeHandles val="exact"/>
        </dgm:presLayoutVars>
      </dgm:prSet>
      <dgm:spPr/>
    </dgm:pt>
    <dgm:pt modelId="{74052AC1-BC4C-46EC-89F5-FEE079663976}" type="pres">
      <dgm:prSet presAssocID="{A6B8D7E6-ECE0-470C-8920-48388746428E}" presName="node" presStyleLbl="node1" presStyleIdx="0" presStyleCnt="15" custScaleX="155806">
        <dgm:presLayoutVars>
          <dgm:bulletEnabled val="1"/>
        </dgm:presLayoutVars>
      </dgm:prSet>
      <dgm:spPr/>
    </dgm:pt>
    <dgm:pt modelId="{70CCC409-99CF-43E4-B5C9-EA8FCEB4220E}" type="pres">
      <dgm:prSet presAssocID="{7867BE5B-C592-4A6E-AE8C-DC5C6549E3BB}" presName="sibTrans" presStyleCnt="0"/>
      <dgm:spPr/>
    </dgm:pt>
    <dgm:pt modelId="{E5F61A2C-5F6D-4725-B4A7-71DEE9B85C78}" type="pres">
      <dgm:prSet presAssocID="{51710305-FC2A-405B-9657-D8C30654E65E}" presName="node" presStyleLbl="node1" presStyleIdx="1" presStyleCnt="15" custScaleX="155806">
        <dgm:presLayoutVars>
          <dgm:bulletEnabled val="1"/>
        </dgm:presLayoutVars>
      </dgm:prSet>
      <dgm:spPr/>
    </dgm:pt>
    <dgm:pt modelId="{C7170211-E76B-49FB-8C69-2830EE4C2F83}" type="pres">
      <dgm:prSet presAssocID="{1A44D188-24C4-4242-B906-63669C520D4E}" presName="sibTrans" presStyleCnt="0"/>
      <dgm:spPr/>
    </dgm:pt>
    <dgm:pt modelId="{180FD6DB-2905-4E17-A4D5-6910BEA63776}" type="pres">
      <dgm:prSet presAssocID="{5E97E8F7-D034-4D90-9F04-28D6059A050B}" presName="node" presStyleLbl="node1" presStyleIdx="2" presStyleCnt="15" custScaleX="155806">
        <dgm:presLayoutVars>
          <dgm:bulletEnabled val="1"/>
        </dgm:presLayoutVars>
      </dgm:prSet>
      <dgm:spPr/>
    </dgm:pt>
    <dgm:pt modelId="{A37648E8-438C-4CED-A033-A40DB5F95893}" type="pres">
      <dgm:prSet presAssocID="{6EBFA9C8-D14D-4B36-9071-F67441E37F95}" presName="sibTrans" presStyleCnt="0"/>
      <dgm:spPr/>
    </dgm:pt>
    <dgm:pt modelId="{D9119084-4FB2-4411-96E9-8885702427CE}" type="pres">
      <dgm:prSet presAssocID="{14CA338A-FF5D-4F12-AB36-8A8A930F18D7}" presName="node" presStyleLbl="node1" presStyleIdx="3" presStyleCnt="15" custScaleX="155806">
        <dgm:presLayoutVars>
          <dgm:bulletEnabled val="1"/>
        </dgm:presLayoutVars>
      </dgm:prSet>
      <dgm:spPr/>
    </dgm:pt>
    <dgm:pt modelId="{98D84553-193C-4D1B-9A63-81E89A19502F}" type="pres">
      <dgm:prSet presAssocID="{EED70A82-E68B-456D-A4CD-4223A8351ED0}" presName="sibTrans" presStyleCnt="0"/>
      <dgm:spPr/>
    </dgm:pt>
    <dgm:pt modelId="{FC814785-D853-4DC9-9E8B-00496783B457}" type="pres">
      <dgm:prSet presAssocID="{C6D71BAD-C31D-40E3-ADB8-7DED77082E24}" presName="node" presStyleLbl="node1" presStyleIdx="4" presStyleCnt="15" custScaleX="155806">
        <dgm:presLayoutVars>
          <dgm:bulletEnabled val="1"/>
        </dgm:presLayoutVars>
      </dgm:prSet>
      <dgm:spPr/>
    </dgm:pt>
    <dgm:pt modelId="{6DA2FD1A-2229-4BD2-8905-98C965BB8971}" type="pres">
      <dgm:prSet presAssocID="{66818841-0A5D-4F9A-BF4C-B081E160D9B8}" presName="sibTrans" presStyleCnt="0"/>
      <dgm:spPr/>
    </dgm:pt>
    <dgm:pt modelId="{89782F9E-2C40-481B-A7F8-8E9343124B37}" type="pres">
      <dgm:prSet presAssocID="{D1ED8B80-C82F-4EC5-9135-11E9B62F84D9}" presName="node" presStyleLbl="node1" presStyleIdx="5" presStyleCnt="15" custScaleX="155806">
        <dgm:presLayoutVars>
          <dgm:bulletEnabled val="1"/>
        </dgm:presLayoutVars>
      </dgm:prSet>
      <dgm:spPr/>
    </dgm:pt>
    <dgm:pt modelId="{AB66B9AB-B12B-4B29-BD73-C340E77FD15E}" type="pres">
      <dgm:prSet presAssocID="{E03C4D4D-1A0F-4F9A-A6F0-E84A75388394}" presName="sibTrans" presStyleCnt="0"/>
      <dgm:spPr/>
    </dgm:pt>
    <dgm:pt modelId="{863BD04A-3F67-4C66-A42B-BD945861A766}" type="pres">
      <dgm:prSet presAssocID="{3A775BB5-83BF-4888-8A73-F06B1098279C}" presName="node" presStyleLbl="node1" presStyleIdx="6" presStyleCnt="15" custScaleX="155806">
        <dgm:presLayoutVars>
          <dgm:bulletEnabled val="1"/>
        </dgm:presLayoutVars>
      </dgm:prSet>
      <dgm:spPr/>
    </dgm:pt>
    <dgm:pt modelId="{BCBC0D8F-9DA7-47A2-AB57-B41D6DF7F76F}" type="pres">
      <dgm:prSet presAssocID="{C83C04A1-EFD9-41ED-BE29-3EC18A5C66B0}" presName="sibTrans" presStyleCnt="0"/>
      <dgm:spPr/>
    </dgm:pt>
    <dgm:pt modelId="{641779CE-4E0E-4571-A470-70C4C054FB01}" type="pres">
      <dgm:prSet presAssocID="{65A33623-DE0C-4B56-8040-E73820294089}" presName="node" presStyleLbl="node1" presStyleIdx="7" presStyleCnt="15" custScaleX="155806">
        <dgm:presLayoutVars>
          <dgm:bulletEnabled val="1"/>
        </dgm:presLayoutVars>
      </dgm:prSet>
      <dgm:spPr/>
    </dgm:pt>
    <dgm:pt modelId="{D23F5A27-25D2-430E-948E-EBEC1BDD6121}" type="pres">
      <dgm:prSet presAssocID="{48013738-9801-457D-BDD2-ABF3D483D1E2}" presName="sibTrans" presStyleCnt="0"/>
      <dgm:spPr/>
    </dgm:pt>
    <dgm:pt modelId="{89D3ACC9-B879-46D8-BE10-9698FDDBA4CF}" type="pres">
      <dgm:prSet presAssocID="{BFFB5181-F70B-4CA6-AA95-1069111B71E9}" presName="node" presStyleLbl="node1" presStyleIdx="8" presStyleCnt="15" custScaleX="155806">
        <dgm:presLayoutVars>
          <dgm:bulletEnabled val="1"/>
        </dgm:presLayoutVars>
      </dgm:prSet>
      <dgm:spPr/>
    </dgm:pt>
    <dgm:pt modelId="{7C99ACDB-7F65-45E0-970A-E51BEB4E6A86}" type="pres">
      <dgm:prSet presAssocID="{2161F597-0AD2-4FEE-A0E5-3B869A293440}" presName="sibTrans" presStyleCnt="0"/>
      <dgm:spPr/>
    </dgm:pt>
    <dgm:pt modelId="{9403255E-EBE8-4081-A8F6-584884ECE525}" type="pres">
      <dgm:prSet presAssocID="{76BDCD78-71D7-4636-BD84-E165C6A37446}" presName="node" presStyleLbl="node1" presStyleIdx="9" presStyleCnt="15" custScaleX="155806">
        <dgm:presLayoutVars>
          <dgm:bulletEnabled val="1"/>
        </dgm:presLayoutVars>
      </dgm:prSet>
      <dgm:spPr/>
    </dgm:pt>
    <dgm:pt modelId="{CBA12FAB-3529-4B82-929F-8E2C582C6A9B}" type="pres">
      <dgm:prSet presAssocID="{CCADFB1C-D79C-47E4-AC91-3A3D3D4FE4CD}" presName="sibTrans" presStyleCnt="0"/>
      <dgm:spPr/>
    </dgm:pt>
    <dgm:pt modelId="{58C9C82C-04C3-4CD4-A02E-3C5654644064}" type="pres">
      <dgm:prSet presAssocID="{057AC1C9-AA3E-4631-94BE-CBD482150F7D}" presName="node" presStyleLbl="node1" presStyleIdx="10" presStyleCnt="15" custScaleX="155806">
        <dgm:presLayoutVars>
          <dgm:bulletEnabled val="1"/>
        </dgm:presLayoutVars>
      </dgm:prSet>
      <dgm:spPr/>
    </dgm:pt>
    <dgm:pt modelId="{6C5D713D-0C0F-4058-AF0C-EAC3FE7EEC1D}" type="pres">
      <dgm:prSet presAssocID="{3120AC7A-B7AB-4575-8F88-85ACC0A12EAC}" presName="sibTrans" presStyleCnt="0"/>
      <dgm:spPr/>
    </dgm:pt>
    <dgm:pt modelId="{7D13255C-9962-4A21-8D9B-290A439C0009}" type="pres">
      <dgm:prSet presAssocID="{8A4ECB6B-89D9-4DF2-901B-7963BFE76AA5}" presName="node" presStyleLbl="node1" presStyleIdx="11" presStyleCnt="15" custScaleX="155806">
        <dgm:presLayoutVars>
          <dgm:bulletEnabled val="1"/>
        </dgm:presLayoutVars>
      </dgm:prSet>
      <dgm:spPr/>
    </dgm:pt>
    <dgm:pt modelId="{9280F3EC-3D17-45D6-B6BE-C3E6FDCB13F1}" type="pres">
      <dgm:prSet presAssocID="{5EF58B64-4876-422B-B688-DAE5B526BD16}" presName="sibTrans" presStyleCnt="0"/>
      <dgm:spPr/>
    </dgm:pt>
    <dgm:pt modelId="{F41EEB38-53AA-498E-8C6F-E1461B011F5C}" type="pres">
      <dgm:prSet presAssocID="{59337709-48D4-48BC-8B64-0AEF4945E6EA}" presName="node" presStyleLbl="node1" presStyleIdx="12" presStyleCnt="15" custScaleX="155806">
        <dgm:presLayoutVars>
          <dgm:bulletEnabled val="1"/>
        </dgm:presLayoutVars>
      </dgm:prSet>
      <dgm:spPr/>
    </dgm:pt>
    <dgm:pt modelId="{F4ABC71D-5E85-4EEE-9588-1004CB34813A}" type="pres">
      <dgm:prSet presAssocID="{BF28B69F-EED6-4503-93A7-C2E64BA58BDF}" presName="sibTrans" presStyleCnt="0"/>
      <dgm:spPr/>
    </dgm:pt>
    <dgm:pt modelId="{36045329-18F2-4506-81EB-3A9713D7676F}" type="pres">
      <dgm:prSet presAssocID="{10AD90C8-6A35-4CD3-B24D-0087B6DFC2BF}" presName="node" presStyleLbl="node1" presStyleIdx="13" presStyleCnt="15" custScaleX="155806">
        <dgm:presLayoutVars>
          <dgm:bulletEnabled val="1"/>
        </dgm:presLayoutVars>
      </dgm:prSet>
      <dgm:spPr/>
    </dgm:pt>
    <dgm:pt modelId="{38896D26-940C-4A1D-85B2-BF366CBCC3E8}" type="pres">
      <dgm:prSet presAssocID="{DE280F4D-82F5-45F9-A233-AF56A0ABC0B0}" presName="sibTrans" presStyleCnt="0"/>
      <dgm:spPr/>
    </dgm:pt>
    <dgm:pt modelId="{87CA6811-0024-40E4-96AC-4C48CB514E99}" type="pres">
      <dgm:prSet presAssocID="{43661A43-D97F-4D42-827E-7A98C8C9A50B}" presName="node" presStyleLbl="node1" presStyleIdx="14" presStyleCnt="15" custScaleX="155806">
        <dgm:presLayoutVars>
          <dgm:bulletEnabled val="1"/>
        </dgm:presLayoutVars>
      </dgm:prSet>
      <dgm:spPr/>
    </dgm:pt>
  </dgm:ptLst>
  <dgm:cxnLst>
    <dgm:cxn modelId="{AF291B03-004B-436C-AFFC-E997F56E481C}" srcId="{F704CE6B-6825-4271-ACA2-28973517C679}" destId="{76BDCD78-71D7-4636-BD84-E165C6A37446}" srcOrd="9" destOrd="0" parTransId="{B24EC41E-3636-4232-99DC-C312395FBFA1}" sibTransId="{CCADFB1C-D79C-47E4-AC91-3A3D3D4FE4CD}"/>
    <dgm:cxn modelId="{C4AD0E04-0B31-493F-8438-643F4EFA29ED}" srcId="{F704CE6B-6825-4271-ACA2-28973517C679}" destId="{A6B8D7E6-ECE0-470C-8920-48388746428E}" srcOrd="0" destOrd="0" parTransId="{BB89E57D-4764-4124-A531-51CEFF317723}" sibTransId="{7867BE5B-C592-4A6E-AE8C-DC5C6549E3BB}"/>
    <dgm:cxn modelId="{34EDAA12-E390-457F-817E-7ADE6814770B}" type="presOf" srcId="{C6D71BAD-C31D-40E3-ADB8-7DED77082E24}" destId="{FC814785-D853-4DC9-9E8B-00496783B457}" srcOrd="0" destOrd="0" presId="urn:microsoft.com/office/officeart/2005/8/layout/default#3"/>
    <dgm:cxn modelId="{EE0C4519-C7A2-4580-A6B7-A8DE47C1F0F5}" srcId="{F704CE6B-6825-4271-ACA2-28973517C679}" destId="{14CA338A-FF5D-4F12-AB36-8A8A930F18D7}" srcOrd="3" destOrd="0" parTransId="{7B23CBAB-FBB6-4A42-9254-5BC0FB8506C7}" sibTransId="{EED70A82-E68B-456D-A4CD-4223A8351ED0}"/>
    <dgm:cxn modelId="{F1D4222D-11D0-4759-8E6B-D8FD057D5F76}" srcId="{F704CE6B-6825-4271-ACA2-28973517C679}" destId="{C6D71BAD-C31D-40E3-ADB8-7DED77082E24}" srcOrd="4" destOrd="0" parTransId="{0B2B761E-4955-448A-9100-49033CAD4ADB}" sibTransId="{66818841-0A5D-4F9A-BF4C-B081E160D9B8}"/>
    <dgm:cxn modelId="{A51E4134-E20F-4061-B530-6A7A682E66D1}" type="presOf" srcId="{14CA338A-FF5D-4F12-AB36-8A8A930F18D7}" destId="{D9119084-4FB2-4411-96E9-8885702427CE}" srcOrd="0" destOrd="0" presId="urn:microsoft.com/office/officeart/2005/8/layout/default#3"/>
    <dgm:cxn modelId="{BE4A1F36-6A0A-446E-8B89-4D668256BDD9}" type="presOf" srcId="{43661A43-D97F-4D42-827E-7A98C8C9A50B}" destId="{87CA6811-0024-40E4-96AC-4C48CB514E99}" srcOrd="0" destOrd="0" presId="urn:microsoft.com/office/officeart/2005/8/layout/default#3"/>
    <dgm:cxn modelId="{D8765339-FCE6-4C08-8248-5EADC07C4214}" type="presOf" srcId="{76BDCD78-71D7-4636-BD84-E165C6A37446}" destId="{9403255E-EBE8-4081-A8F6-584884ECE525}" srcOrd="0" destOrd="0" presId="urn:microsoft.com/office/officeart/2005/8/layout/default#3"/>
    <dgm:cxn modelId="{68730664-894C-4717-B599-48A4CAA03EEF}" type="presOf" srcId="{10AD90C8-6A35-4CD3-B24D-0087B6DFC2BF}" destId="{36045329-18F2-4506-81EB-3A9713D7676F}" srcOrd="0" destOrd="0" presId="urn:microsoft.com/office/officeart/2005/8/layout/default#3"/>
    <dgm:cxn modelId="{1FDCC144-2F97-4045-93E7-13EFD3EFDC92}" type="presOf" srcId="{59337709-48D4-48BC-8B64-0AEF4945E6EA}" destId="{F41EEB38-53AA-498E-8C6F-E1461B011F5C}" srcOrd="0" destOrd="0" presId="urn:microsoft.com/office/officeart/2005/8/layout/default#3"/>
    <dgm:cxn modelId="{7F49B845-6A8B-4FB5-A5C7-419D40C1A164}" srcId="{F704CE6B-6825-4271-ACA2-28973517C679}" destId="{51710305-FC2A-405B-9657-D8C30654E65E}" srcOrd="1" destOrd="0" parTransId="{CAD3455F-D7AF-4C3A-8132-C39DCE5766F2}" sibTransId="{1A44D188-24C4-4242-B906-63669C520D4E}"/>
    <dgm:cxn modelId="{2AF11B47-0E9E-445D-BEDF-E9A4A4D57D38}" type="presOf" srcId="{BFFB5181-F70B-4CA6-AA95-1069111B71E9}" destId="{89D3ACC9-B879-46D8-BE10-9698FDDBA4CF}" srcOrd="0" destOrd="0" presId="urn:microsoft.com/office/officeart/2005/8/layout/default#3"/>
    <dgm:cxn modelId="{D2BB534C-5C32-4F3E-8A25-7AE51F588AEB}" type="presOf" srcId="{A6B8D7E6-ECE0-470C-8920-48388746428E}" destId="{74052AC1-BC4C-46EC-89F5-FEE079663976}" srcOrd="0" destOrd="0" presId="urn:microsoft.com/office/officeart/2005/8/layout/default#3"/>
    <dgm:cxn modelId="{A64D6854-2A38-48B0-B554-10F8D6AD5170}" type="presOf" srcId="{D1ED8B80-C82F-4EC5-9135-11E9B62F84D9}" destId="{89782F9E-2C40-481B-A7F8-8E9343124B37}" srcOrd="0" destOrd="0" presId="urn:microsoft.com/office/officeart/2005/8/layout/default#3"/>
    <dgm:cxn modelId="{12E14B8B-0636-4EAA-9B5B-96FE2C55C5D0}" srcId="{F704CE6B-6825-4271-ACA2-28973517C679}" destId="{D1ED8B80-C82F-4EC5-9135-11E9B62F84D9}" srcOrd="5" destOrd="0" parTransId="{3A697A0B-5AD9-464F-B9B5-0396A98D24CD}" sibTransId="{E03C4D4D-1A0F-4F9A-A6F0-E84A75388394}"/>
    <dgm:cxn modelId="{B3B83695-A953-4982-B292-A88B1C5DFEA0}" type="presOf" srcId="{5E97E8F7-D034-4D90-9F04-28D6059A050B}" destId="{180FD6DB-2905-4E17-A4D5-6910BEA63776}" srcOrd="0" destOrd="0" presId="urn:microsoft.com/office/officeart/2005/8/layout/default#3"/>
    <dgm:cxn modelId="{61F6299A-4621-4E62-8844-52D0B5BE4721}" srcId="{F704CE6B-6825-4271-ACA2-28973517C679}" destId="{BFFB5181-F70B-4CA6-AA95-1069111B71E9}" srcOrd="8" destOrd="0" parTransId="{58DFA1A3-D8C9-42D5-8D4D-BEDD8ED81468}" sibTransId="{2161F597-0AD2-4FEE-A0E5-3B869A293440}"/>
    <dgm:cxn modelId="{986D2E9C-C323-4756-A0CA-9D028040E303}" srcId="{F704CE6B-6825-4271-ACA2-28973517C679}" destId="{057AC1C9-AA3E-4631-94BE-CBD482150F7D}" srcOrd="10" destOrd="0" parTransId="{FCA1E77E-A3D2-4C7C-A685-AA0D668909FD}" sibTransId="{3120AC7A-B7AB-4575-8F88-85ACC0A12EAC}"/>
    <dgm:cxn modelId="{823F519F-8148-4B75-B7FA-95C913ACB9F9}" type="presOf" srcId="{65A33623-DE0C-4B56-8040-E73820294089}" destId="{641779CE-4E0E-4571-A470-70C4C054FB01}" srcOrd="0" destOrd="0" presId="urn:microsoft.com/office/officeart/2005/8/layout/default#3"/>
    <dgm:cxn modelId="{35EC3EA1-4557-451A-AA7B-5A80BA3A0107}" type="presOf" srcId="{3A775BB5-83BF-4888-8A73-F06B1098279C}" destId="{863BD04A-3F67-4C66-A42B-BD945861A766}" srcOrd="0" destOrd="0" presId="urn:microsoft.com/office/officeart/2005/8/layout/default#3"/>
    <dgm:cxn modelId="{E9941BA6-0021-4E87-A286-A709AEB07F67}" srcId="{F704CE6B-6825-4271-ACA2-28973517C679}" destId="{5E97E8F7-D034-4D90-9F04-28D6059A050B}" srcOrd="2" destOrd="0" parTransId="{8298411C-6F66-4FAB-AED3-F7771ABD799B}" sibTransId="{6EBFA9C8-D14D-4B36-9071-F67441E37F95}"/>
    <dgm:cxn modelId="{8A1913A7-172E-48E8-9EA4-C94522318F3B}" type="presOf" srcId="{8A4ECB6B-89D9-4DF2-901B-7963BFE76AA5}" destId="{7D13255C-9962-4A21-8D9B-290A439C0009}" srcOrd="0" destOrd="0" presId="urn:microsoft.com/office/officeart/2005/8/layout/default#3"/>
    <dgm:cxn modelId="{D448A4B2-F8EE-4896-A982-2D84021F5181}" srcId="{F704CE6B-6825-4271-ACA2-28973517C679}" destId="{65A33623-DE0C-4B56-8040-E73820294089}" srcOrd="7" destOrd="0" parTransId="{32285B04-0365-4969-BCCC-4CF5AFAD661B}" sibTransId="{48013738-9801-457D-BDD2-ABF3D483D1E2}"/>
    <dgm:cxn modelId="{7CBD3BBE-2D21-49FA-8FA5-8B2C8E3C4334}" type="presOf" srcId="{057AC1C9-AA3E-4631-94BE-CBD482150F7D}" destId="{58C9C82C-04C3-4CD4-A02E-3C5654644064}" srcOrd="0" destOrd="0" presId="urn:microsoft.com/office/officeart/2005/8/layout/default#3"/>
    <dgm:cxn modelId="{0B8039C3-3593-4491-95A9-1F6950BA0967}" type="presOf" srcId="{F704CE6B-6825-4271-ACA2-28973517C679}" destId="{E4EF326A-C62B-4B76-A2EA-EF38CEBBDDA7}" srcOrd="0" destOrd="0" presId="urn:microsoft.com/office/officeart/2005/8/layout/default#3"/>
    <dgm:cxn modelId="{043F2AC8-4D97-4F20-8C04-EFEEA255150F}" srcId="{F704CE6B-6825-4271-ACA2-28973517C679}" destId="{59337709-48D4-48BC-8B64-0AEF4945E6EA}" srcOrd="12" destOrd="0" parTransId="{7771A3D3-5AFA-48ED-B06D-2237DBE058BF}" sibTransId="{BF28B69F-EED6-4503-93A7-C2E64BA58BDF}"/>
    <dgm:cxn modelId="{B05722CD-5016-4694-A02A-E2270FA4B578}" type="presOf" srcId="{51710305-FC2A-405B-9657-D8C30654E65E}" destId="{E5F61A2C-5F6D-4725-B4A7-71DEE9B85C78}" srcOrd="0" destOrd="0" presId="urn:microsoft.com/office/officeart/2005/8/layout/default#3"/>
    <dgm:cxn modelId="{5F6F97D4-3BEB-4430-8951-38AE0535D9CE}" srcId="{F704CE6B-6825-4271-ACA2-28973517C679}" destId="{8A4ECB6B-89D9-4DF2-901B-7963BFE76AA5}" srcOrd="11" destOrd="0" parTransId="{8A861199-E1C0-4CD0-8BA2-B592678A1D14}" sibTransId="{5EF58B64-4876-422B-B688-DAE5B526BD16}"/>
    <dgm:cxn modelId="{ECA96CE3-989C-4F3E-B3BE-6052D861BADE}" srcId="{F704CE6B-6825-4271-ACA2-28973517C679}" destId="{43661A43-D97F-4D42-827E-7A98C8C9A50B}" srcOrd="14" destOrd="0" parTransId="{A6C365BF-3CFA-47C6-832D-095F5B245144}" sibTransId="{5FFDE6A3-B0DA-4F2A-8065-B91AC0190223}"/>
    <dgm:cxn modelId="{BB73A0E6-573D-4BF7-80BB-81527FFDDBC0}" srcId="{F704CE6B-6825-4271-ACA2-28973517C679}" destId="{10AD90C8-6A35-4CD3-B24D-0087B6DFC2BF}" srcOrd="13" destOrd="0" parTransId="{24D625CD-F00A-4FEE-9B03-B5C3F48DADEF}" sibTransId="{DE280F4D-82F5-45F9-A233-AF56A0ABC0B0}"/>
    <dgm:cxn modelId="{155648F6-508C-45F3-B5CF-1B0DAD965E90}" srcId="{F704CE6B-6825-4271-ACA2-28973517C679}" destId="{3A775BB5-83BF-4888-8A73-F06B1098279C}" srcOrd="6" destOrd="0" parTransId="{505FB428-879E-4620-BFC2-8ACB034DDD86}" sibTransId="{C83C04A1-EFD9-41ED-BE29-3EC18A5C66B0}"/>
    <dgm:cxn modelId="{4717D1F3-B528-4BC4-843B-D38ADFBF8342}" type="presParOf" srcId="{E4EF326A-C62B-4B76-A2EA-EF38CEBBDDA7}" destId="{74052AC1-BC4C-46EC-89F5-FEE079663976}" srcOrd="0" destOrd="0" presId="urn:microsoft.com/office/officeart/2005/8/layout/default#3"/>
    <dgm:cxn modelId="{781AB780-0336-42D4-A175-39051D323905}" type="presParOf" srcId="{E4EF326A-C62B-4B76-A2EA-EF38CEBBDDA7}" destId="{70CCC409-99CF-43E4-B5C9-EA8FCEB4220E}" srcOrd="1" destOrd="0" presId="urn:microsoft.com/office/officeart/2005/8/layout/default#3"/>
    <dgm:cxn modelId="{7127C97F-C078-4262-BAC8-8E308F6ABBED}" type="presParOf" srcId="{E4EF326A-C62B-4B76-A2EA-EF38CEBBDDA7}" destId="{E5F61A2C-5F6D-4725-B4A7-71DEE9B85C78}" srcOrd="2" destOrd="0" presId="urn:microsoft.com/office/officeart/2005/8/layout/default#3"/>
    <dgm:cxn modelId="{B598A895-7025-475D-8D05-940FABE826AE}" type="presParOf" srcId="{E4EF326A-C62B-4B76-A2EA-EF38CEBBDDA7}" destId="{C7170211-E76B-49FB-8C69-2830EE4C2F83}" srcOrd="3" destOrd="0" presId="urn:microsoft.com/office/officeart/2005/8/layout/default#3"/>
    <dgm:cxn modelId="{4B0C8C11-1EEE-4E1C-9E67-C8687C06E72F}" type="presParOf" srcId="{E4EF326A-C62B-4B76-A2EA-EF38CEBBDDA7}" destId="{180FD6DB-2905-4E17-A4D5-6910BEA63776}" srcOrd="4" destOrd="0" presId="urn:microsoft.com/office/officeart/2005/8/layout/default#3"/>
    <dgm:cxn modelId="{F1BA5F27-F4F1-48BD-8A6C-CEFA4BE6D235}" type="presParOf" srcId="{E4EF326A-C62B-4B76-A2EA-EF38CEBBDDA7}" destId="{A37648E8-438C-4CED-A033-A40DB5F95893}" srcOrd="5" destOrd="0" presId="urn:microsoft.com/office/officeart/2005/8/layout/default#3"/>
    <dgm:cxn modelId="{0A347293-EE57-4E60-8C50-E20B050F038B}" type="presParOf" srcId="{E4EF326A-C62B-4B76-A2EA-EF38CEBBDDA7}" destId="{D9119084-4FB2-4411-96E9-8885702427CE}" srcOrd="6" destOrd="0" presId="urn:microsoft.com/office/officeart/2005/8/layout/default#3"/>
    <dgm:cxn modelId="{360AB966-59E2-4D47-AB68-33E04F89422A}" type="presParOf" srcId="{E4EF326A-C62B-4B76-A2EA-EF38CEBBDDA7}" destId="{98D84553-193C-4D1B-9A63-81E89A19502F}" srcOrd="7" destOrd="0" presId="urn:microsoft.com/office/officeart/2005/8/layout/default#3"/>
    <dgm:cxn modelId="{347B5480-47BE-4C0D-8BDB-E3838D973E78}" type="presParOf" srcId="{E4EF326A-C62B-4B76-A2EA-EF38CEBBDDA7}" destId="{FC814785-D853-4DC9-9E8B-00496783B457}" srcOrd="8" destOrd="0" presId="urn:microsoft.com/office/officeart/2005/8/layout/default#3"/>
    <dgm:cxn modelId="{5925E54A-0738-4D98-B743-EBC3B0E011C4}" type="presParOf" srcId="{E4EF326A-C62B-4B76-A2EA-EF38CEBBDDA7}" destId="{6DA2FD1A-2229-4BD2-8905-98C965BB8971}" srcOrd="9" destOrd="0" presId="urn:microsoft.com/office/officeart/2005/8/layout/default#3"/>
    <dgm:cxn modelId="{ECA11CA0-242F-45A9-BE3A-F8E8DB319AE9}" type="presParOf" srcId="{E4EF326A-C62B-4B76-A2EA-EF38CEBBDDA7}" destId="{89782F9E-2C40-481B-A7F8-8E9343124B37}" srcOrd="10" destOrd="0" presId="urn:microsoft.com/office/officeart/2005/8/layout/default#3"/>
    <dgm:cxn modelId="{13E1E60B-2C7E-45B9-B518-E9B5FF759E56}" type="presParOf" srcId="{E4EF326A-C62B-4B76-A2EA-EF38CEBBDDA7}" destId="{AB66B9AB-B12B-4B29-BD73-C340E77FD15E}" srcOrd="11" destOrd="0" presId="urn:microsoft.com/office/officeart/2005/8/layout/default#3"/>
    <dgm:cxn modelId="{8F45A5D5-F165-401B-BD65-1C6B33FBE2D5}" type="presParOf" srcId="{E4EF326A-C62B-4B76-A2EA-EF38CEBBDDA7}" destId="{863BD04A-3F67-4C66-A42B-BD945861A766}" srcOrd="12" destOrd="0" presId="urn:microsoft.com/office/officeart/2005/8/layout/default#3"/>
    <dgm:cxn modelId="{5B87122B-862F-4C77-ACAE-9907A9E357BB}" type="presParOf" srcId="{E4EF326A-C62B-4B76-A2EA-EF38CEBBDDA7}" destId="{BCBC0D8F-9DA7-47A2-AB57-B41D6DF7F76F}" srcOrd="13" destOrd="0" presId="urn:microsoft.com/office/officeart/2005/8/layout/default#3"/>
    <dgm:cxn modelId="{60A346E3-7948-426C-9B9E-6C346BD96FF0}" type="presParOf" srcId="{E4EF326A-C62B-4B76-A2EA-EF38CEBBDDA7}" destId="{641779CE-4E0E-4571-A470-70C4C054FB01}" srcOrd="14" destOrd="0" presId="urn:microsoft.com/office/officeart/2005/8/layout/default#3"/>
    <dgm:cxn modelId="{C27ED3EF-A233-447F-B015-E6CF3B999D98}" type="presParOf" srcId="{E4EF326A-C62B-4B76-A2EA-EF38CEBBDDA7}" destId="{D23F5A27-25D2-430E-948E-EBEC1BDD6121}" srcOrd="15" destOrd="0" presId="urn:microsoft.com/office/officeart/2005/8/layout/default#3"/>
    <dgm:cxn modelId="{1DAE248C-13EF-4182-B46B-5DDB7A5B3C57}" type="presParOf" srcId="{E4EF326A-C62B-4B76-A2EA-EF38CEBBDDA7}" destId="{89D3ACC9-B879-46D8-BE10-9698FDDBA4CF}" srcOrd="16" destOrd="0" presId="urn:microsoft.com/office/officeart/2005/8/layout/default#3"/>
    <dgm:cxn modelId="{59CF6F50-4590-496C-9561-3B633792FA95}" type="presParOf" srcId="{E4EF326A-C62B-4B76-A2EA-EF38CEBBDDA7}" destId="{7C99ACDB-7F65-45E0-970A-E51BEB4E6A86}" srcOrd="17" destOrd="0" presId="urn:microsoft.com/office/officeart/2005/8/layout/default#3"/>
    <dgm:cxn modelId="{5415EF48-79F4-4844-AB71-9CCB9263EDD3}" type="presParOf" srcId="{E4EF326A-C62B-4B76-A2EA-EF38CEBBDDA7}" destId="{9403255E-EBE8-4081-A8F6-584884ECE525}" srcOrd="18" destOrd="0" presId="urn:microsoft.com/office/officeart/2005/8/layout/default#3"/>
    <dgm:cxn modelId="{51E8E0DA-33C8-49D6-8DCA-DDD706190A91}" type="presParOf" srcId="{E4EF326A-C62B-4B76-A2EA-EF38CEBBDDA7}" destId="{CBA12FAB-3529-4B82-929F-8E2C582C6A9B}" srcOrd="19" destOrd="0" presId="urn:microsoft.com/office/officeart/2005/8/layout/default#3"/>
    <dgm:cxn modelId="{07EF03B8-591A-42F6-BCFB-8640655E72B4}" type="presParOf" srcId="{E4EF326A-C62B-4B76-A2EA-EF38CEBBDDA7}" destId="{58C9C82C-04C3-4CD4-A02E-3C5654644064}" srcOrd="20" destOrd="0" presId="urn:microsoft.com/office/officeart/2005/8/layout/default#3"/>
    <dgm:cxn modelId="{3857C47A-A548-4327-A00E-9B6CDD6B7D6F}" type="presParOf" srcId="{E4EF326A-C62B-4B76-A2EA-EF38CEBBDDA7}" destId="{6C5D713D-0C0F-4058-AF0C-EAC3FE7EEC1D}" srcOrd="21" destOrd="0" presId="urn:microsoft.com/office/officeart/2005/8/layout/default#3"/>
    <dgm:cxn modelId="{1528F38C-8E54-47F6-B463-0293F868F67B}" type="presParOf" srcId="{E4EF326A-C62B-4B76-A2EA-EF38CEBBDDA7}" destId="{7D13255C-9962-4A21-8D9B-290A439C0009}" srcOrd="22" destOrd="0" presId="urn:microsoft.com/office/officeart/2005/8/layout/default#3"/>
    <dgm:cxn modelId="{8DF50971-3843-48BA-87F1-8B6D790B0E9A}" type="presParOf" srcId="{E4EF326A-C62B-4B76-A2EA-EF38CEBBDDA7}" destId="{9280F3EC-3D17-45D6-B6BE-C3E6FDCB13F1}" srcOrd="23" destOrd="0" presId="urn:microsoft.com/office/officeart/2005/8/layout/default#3"/>
    <dgm:cxn modelId="{A62310CF-1D97-49C0-A9B2-472F80FEFC78}" type="presParOf" srcId="{E4EF326A-C62B-4B76-A2EA-EF38CEBBDDA7}" destId="{F41EEB38-53AA-498E-8C6F-E1461B011F5C}" srcOrd="24" destOrd="0" presId="urn:microsoft.com/office/officeart/2005/8/layout/default#3"/>
    <dgm:cxn modelId="{19F98CE2-DECF-4376-B707-750F77355CAC}" type="presParOf" srcId="{E4EF326A-C62B-4B76-A2EA-EF38CEBBDDA7}" destId="{F4ABC71D-5E85-4EEE-9588-1004CB34813A}" srcOrd="25" destOrd="0" presId="urn:microsoft.com/office/officeart/2005/8/layout/default#3"/>
    <dgm:cxn modelId="{DE11A056-8292-4925-8D2F-4FBD4E798B05}" type="presParOf" srcId="{E4EF326A-C62B-4B76-A2EA-EF38CEBBDDA7}" destId="{36045329-18F2-4506-81EB-3A9713D7676F}" srcOrd="26" destOrd="0" presId="urn:microsoft.com/office/officeart/2005/8/layout/default#3"/>
    <dgm:cxn modelId="{C9BFAD3E-3893-4623-8E13-413853A95360}" type="presParOf" srcId="{E4EF326A-C62B-4B76-A2EA-EF38CEBBDDA7}" destId="{38896D26-940C-4A1D-85B2-BF366CBCC3E8}" srcOrd="27" destOrd="0" presId="urn:microsoft.com/office/officeart/2005/8/layout/default#3"/>
    <dgm:cxn modelId="{339027BA-C96C-43DA-93C3-67C36130EA60}" type="presParOf" srcId="{E4EF326A-C62B-4B76-A2EA-EF38CEBBDDA7}" destId="{87CA6811-0024-40E4-96AC-4C48CB514E99}" srcOrd="28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5C1B93-5401-44AE-A434-002493D99353}">
      <dsp:nvSpPr>
        <dsp:cNvPr id="0" name=""/>
        <dsp:cNvSpPr/>
      </dsp:nvSpPr>
      <dsp:spPr>
        <a:xfrm>
          <a:off x="0" y="408587"/>
          <a:ext cx="8642350" cy="4199870"/>
        </a:xfrm>
        <a:prstGeom prst="leftRightRibbon">
          <a:avLst/>
        </a:prstGeom>
        <a:solidFill>
          <a:schemeClr val="accent4">
            <a:lumMod val="40000"/>
            <a:lumOff val="60000"/>
          </a:schemeClr>
        </a:solidFill>
        <a:ln w="57150" cap="flat" cmpd="sng" algn="ctr">
          <a:solidFill>
            <a:schemeClr val="accent1"/>
          </a:solidFill>
          <a:prstDash val="solid"/>
        </a:ln>
        <a:effectLst>
          <a:innerShdw blurRad="114300">
            <a:prstClr val="black"/>
          </a:inn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</dsp:sp>
    <dsp:sp modelId="{D34F3E4B-4403-4EEF-ABFC-B296ABFC95F9}">
      <dsp:nvSpPr>
        <dsp:cNvPr id="0" name=""/>
        <dsp:cNvSpPr/>
      </dsp:nvSpPr>
      <dsp:spPr>
        <a:xfrm>
          <a:off x="1037082" y="1385017"/>
          <a:ext cx="2851975" cy="1693900"/>
        </a:xfrm>
        <a:prstGeom prst="rect">
          <a:avLst/>
        </a:prstGeom>
        <a:noFill/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78232" rIns="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1. Защита конституционных основ строя, основных прав и свобод человека и гражданина</a:t>
          </a:r>
          <a:r>
            <a:rPr lang="ru-RU" sz="2200" kern="1200" dirty="0"/>
            <a:t>.</a:t>
          </a:r>
        </a:p>
      </dsp:txBody>
      <dsp:txXfrm>
        <a:off x="1037082" y="1385017"/>
        <a:ext cx="2851975" cy="1693900"/>
      </dsp:txXfrm>
    </dsp:sp>
    <dsp:sp modelId="{B09E1F3C-05F7-40D5-8232-76426D6E6A5E}">
      <dsp:nvSpPr>
        <dsp:cNvPr id="0" name=""/>
        <dsp:cNvSpPr/>
      </dsp:nvSpPr>
      <dsp:spPr>
        <a:xfrm>
          <a:off x="4321175" y="1938127"/>
          <a:ext cx="3370516" cy="1693900"/>
        </a:xfrm>
        <a:prstGeom prst="rect">
          <a:avLst/>
        </a:prstGeom>
        <a:noFill/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78232" rIns="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2. 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Обеспечение верховенства и прямого действия Конституции РФ на всей территории страны.</a:t>
          </a:r>
        </a:p>
      </dsp:txBody>
      <dsp:txXfrm>
        <a:off x="4321175" y="1938127"/>
        <a:ext cx="3370516" cy="16939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B2C0F3-0702-4BB2-9233-269410B5F2F3}">
      <dsp:nvSpPr>
        <dsp:cNvPr id="0" name=""/>
        <dsp:cNvSpPr/>
      </dsp:nvSpPr>
      <dsp:spPr>
        <a:xfrm>
          <a:off x="0" y="518746"/>
          <a:ext cx="2700734" cy="226254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Разрешает дела о соответствии Конституции РФ  </a:t>
          </a: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нормативно-правовых</a:t>
          </a: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 актов</a:t>
          </a:r>
        </a:p>
      </dsp:txBody>
      <dsp:txXfrm>
        <a:off x="0" y="518746"/>
        <a:ext cx="2700734" cy="2262540"/>
      </dsp:txXfrm>
    </dsp:sp>
    <dsp:sp modelId="{77DF101C-204E-411F-B0DA-32FFB4F9FE6D}">
      <dsp:nvSpPr>
        <dsp:cNvPr id="0" name=""/>
        <dsp:cNvSpPr/>
      </dsp:nvSpPr>
      <dsp:spPr>
        <a:xfrm>
          <a:off x="2970807" y="518746"/>
          <a:ext cx="2700734" cy="226254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Разрешает споры о </a:t>
          </a: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компетенции</a:t>
          </a: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 между органами государственной власти</a:t>
          </a:r>
        </a:p>
      </dsp:txBody>
      <dsp:txXfrm>
        <a:off x="2970807" y="518746"/>
        <a:ext cx="2700734" cy="2262540"/>
      </dsp:txXfrm>
    </dsp:sp>
    <dsp:sp modelId="{53153C7F-033D-4BB4-9BB3-923A4363B49E}">
      <dsp:nvSpPr>
        <dsp:cNvPr id="0" name=""/>
        <dsp:cNvSpPr/>
      </dsp:nvSpPr>
      <dsp:spPr>
        <a:xfrm>
          <a:off x="5941615" y="518746"/>
          <a:ext cx="2700734" cy="226254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Даёт толкование Конституции РФ</a:t>
          </a:r>
        </a:p>
      </dsp:txBody>
      <dsp:txXfrm>
        <a:off x="5941615" y="518746"/>
        <a:ext cx="2700734" cy="2262540"/>
      </dsp:txXfrm>
    </dsp:sp>
    <dsp:sp modelId="{4E87E568-0732-4BEB-9653-E4D26B8BB0F5}">
      <dsp:nvSpPr>
        <dsp:cNvPr id="0" name=""/>
        <dsp:cNvSpPr/>
      </dsp:nvSpPr>
      <dsp:spPr>
        <a:xfrm>
          <a:off x="0" y="3168356"/>
          <a:ext cx="2700734" cy="226254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По жалобам граждан, органов власти и запросам  судов проверяет конституционность закона, применённого или подлежащего  применению в конкретном деле</a:t>
          </a:r>
        </a:p>
      </dsp:txBody>
      <dsp:txXfrm>
        <a:off x="0" y="3168356"/>
        <a:ext cx="2700734" cy="2262540"/>
      </dsp:txXfrm>
    </dsp:sp>
    <dsp:sp modelId="{CA21B72A-AE87-4085-B0A5-D8485F3086AD}">
      <dsp:nvSpPr>
        <dsp:cNvPr id="0" name=""/>
        <dsp:cNvSpPr/>
      </dsp:nvSpPr>
      <dsp:spPr>
        <a:xfrm>
          <a:off x="2970807" y="3168356"/>
          <a:ext cx="2700734" cy="226254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Выступает с законодательной инициативой по вопросам своей компетенции</a:t>
          </a:r>
        </a:p>
      </dsp:txBody>
      <dsp:txXfrm>
        <a:off x="2970807" y="3168356"/>
        <a:ext cx="2700734" cy="2262540"/>
      </dsp:txXfrm>
    </dsp:sp>
    <dsp:sp modelId="{69B5D1E1-AC69-4E1D-904F-725A7C9DB2F9}">
      <dsp:nvSpPr>
        <dsp:cNvPr id="0" name=""/>
        <dsp:cNvSpPr/>
      </dsp:nvSpPr>
      <dsp:spPr>
        <a:xfrm>
          <a:off x="5941615" y="3168356"/>
          <a:ext cx="2700734" cy="226254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Даёт</a:t>
          </a: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 заключение о соблюдении порядка выдвижения Президенту РФ обвинения в государственной измене или совершении иного тяжкого преступления</a:t>
          </a:r>
        </a:p>
      </dsp:txBody>
      <dsp:txXfrm>
        <a:off x="5941615" y="3168356"/>
        <a:ext cx="2700734" cy="22625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B2C0F3-0702-4BB2-9233-269410B5F2F3}">
      <dsp:nvSpPr>
        <dsp:cNvPr id="0" name=""/>
        <dsp:cNvSpPr/>
      </dsp:nvSpPr>
      <dsp:spPr>
        <a:xfrm>
          <a:off x="0" y="419713"/>
          <a:ext cx="2700734" cy="2460606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Рассматривает гражданские дела, дела по разрешению экономических споров,  уголовные, административные и иные дела в качестве суда  апелляционной, кассационной и надзорной инстанции </a:t>
          </a:r>
        </a:p>
      </dsp:txBody>
      <dsp:txXfrm>
        <a:off x="0" y="419713"/>
        <a:ext cx="2700734" cy="2460606"/>
      </dsp:txXfrm>
    </dsp:sp>
    <dsp:sp modelId="{77DF101C-204E-411F-B0DA-32FFB4F9FE6D}">
      <dsp:nvSpPr>
        <dsp:cNvPr id="0" name=""/>
        <dsp:cNvSpPr/>
      </dsp:nvSpPr>
      <dsp:spPr>
        <a:xfrm>
          <a:off x="2970807" y="419713"/>
          <a:ext cx="2700734" cy="2460606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Рассматривает отнесённые к его подсудности дела в качестве суда первой инстанции и по вновь открывшимся обстоятельствам</a:t>
          </a:r>
        </a:p>
      </dsp:txBody>
      <dsp:txXfrm>
        <a:off x="2970807" y="419713"/>
        <a:ext cx="2700734" cy="2460606"/>
      </dsp:txXfrm>
    </dsp:sp>
    <dsp:sp modelId="{53153C7F-033D-4BB4-9BB3-923A4363B49E}">
      <dsp:nvSpPr>
        <dsp:cNvPr id="0" name=""/>
        <dsp:cNvSpPr/>
      </dsp:nvSpPr>
      <dsp:spPr>
        <a:xfrm>
          <a:off x="5941615" y="419713"/>
          <a:ext cx="2700734" cy="2460606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Осуществляет судебный надзор за деятельностью судов общей юрисдикции и арбитражных судов</a:t>
          </a:r>
        </a:p>
      </dsp:txBody>
      <dsp:txXfrm>
        <a:off x="5941615" y="419713"/>
        <a:ext cx="2700734" cy="2460606"/>
      </dsp:txXfrm>
    </dsp:sp>
    <dsp:sp modelId="{4E87E568-0732-4BEB-9653-E4D26B8BB0F5}">
      <dsp:nvSpPr>
        <dsp:cNvPr id="0" name=""/>
        <dsp:cNvSpPr/>
      </dsp:nvSpPr>
      <dsp:spPr>
        <a:xfrm>
          <a:off x="0" y="3267389"/>
          <a:ext cx="2700734" cy="226254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Даёт судам разъяснения по вопросам судебной практики на основе ее изучения и обобщения</a:t>
          </a:r>
        </a:p>
      </dsp:txBody>
      <dsp:txXfrm>
        <a:off x="0" y="3267389"/>
        <a:ext cx="2700734" cy="2262540"/>
      </dsp:txXfrm>
    </dsp:sp>
    <dsp:sp modelId="{CA21B72A-AE87-4085-B0A5-D8485F3086AD}">
      <dsp:nvSpPr>
        <dsp:cNvPr id="0" name=""/>
        <dsp:cNvSpPr/>
      </dsp:nvSpPr>
      <dsp:spPr>
        <a:xfrm>
          <a:off x="2970807" y="3267389"/>
          <a:ext cx="2700734" cy="226254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Выступает с законодательной инициативой  по вопросам своей компетенции</a:t>
          </a:r>
        </a:p>
      </dsp:txBody>
      <dsp:txXfrm>
        <a:off x="2970807" y="3267389"/>
        <a:ext cx="2700734" cy="2262540"/>
      </dsp:txXfrm>
    </dsp:sp>
    <dsp:sp modelId="{69B5D1E1-AC69-4E1D-904F-725A7C9DB2F9}">
      <dsp:nvSpPr>
        <dsp:cNvPr id="0" name=""/>
        <dsp:cNvSpPr/>
      </dsp:nvSpPr>
      <dsp:spPr>
        <a:xfrm>
          <a:off x="5941615" y="3267389"/>
          <a:ext cx="2700734" cy="226254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Даёт заключение о наличии в действиях Президента РФ признаков преступления (государственной измены или иного тяжкого преступления)  </a:t>
          </a:r>
        </a:p>
      </dsp:txBody>
      <dsp:txXfrm>
        <a:off x="5941615" y="3267389"/>
        <a:ext cx="2700734" cy="22625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B2C0F3-0702-4BB2-9233-269410B5F2F3}">
      <dsp:nvSpPr>
        <dsp:cNvPr id="0" name=""/>
        <dsp:cNvSpPr/>
      </dsp:nvSpPr>
      <dsp:spPr>
        <a:xfrm>
          <a:off x="0" y="419713"/>
          <a:ext cx="2700734" cy="2460606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Рассматривают в первой инстанции дела по экономическим спорам и другие  дела, связанные с осуществлением предпринимательской и иной экономической деятельности</a:t>
          </a:r>
        </a:p>
      </dsp:txBody>
      <dsp:txXfrm>
        <a:off x="0" y="419713"/>
        <a:ext cx="2700734" cy="2460606"/>
      </dsp:txXfrm>
    </dsp:sp>
    <dsp:sp modelId="{77DF101C-204E-411F-B0DA-32FFB4F9FE6D}">
      <dsp:nvSpPr>
        <dsp:cNvPr id="0" name=""/>
        <dsp:cNvSpPr/>
      </dsp:nvSpPr>
      <dsp:spPr>
        <a:xfrm>
          <a:off x="2970807" y="419713"/>
          <a:ext cx="2700734" cy="2460606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Рассматривают в порядке административного судопроизводства экономические споры и иные дела, возникающие из административных и иных публичных правоотношений </a:t>
          </a:r>
        </a:p>
      </dsp:txBody>
      <dsp:txXfrm>
        <a:off x="2970807" y="419713"/>
        <a:ext cx="2700734" cy="2460606"/>
      </dsp:txXfrm>
    </dsp:sp>
    <dsp:sp modelId="{53153C7F-033D-4BB4-9BB3-923A4363B49E}">
      <dsp:nvSpPr>
        <dsp:cNvPr id="0" name=""/>
        <dsp:cNvSpPr/>
      </dsp:nvSpPr>
      <dsp:spPr>
        <a:xfrm>
          <a:off x="5941615" y="419713"/>
          <a:ext cx="2700734" cy="2460606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Проверяют в апелляционной, кассационной инстанции законность и обоснованность судебных актов по делам, рассмотренным арбитражными судами субъектов РФ</a:t>
          </a:r>
        </a:p>
      </dsp:txBody>
      <dsp:txXfrm>
        <a:off x="5941615" y="419713"/>
        <a:ext cx="2700734" cy="2460606"/>
      </dsp:txXfrm>
    </dsp:sp>
    <dsp:sp modelId="{4E87E568-0732-4BEB-9653-E4D26B8BB0F5}">
      <dsp:nvSpPr>
        <dsp:cNvPr id="0" name=""/>
        <dsp:cNvSpPr/>
      </dsp:nvSpPr>
      <dsp:spPr>
        <a:xfrm>
          <a:off x="0" y="3267389"/>
          <a:ext cx="2700734" cy="226254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Обращаются в Конституционный Суд с запросами о проверке конституционности закона, подлежащего применению в рассматриваемом деле</a:t>
          </a:r>
        </a:p>
      </dsp:txBody>
      <dsp:txXfrm>
        <a:off x="0" y="3267389"/>
        <a:ext cx="2700734" cy="2262540"/>
      </dsp:txXfrm>
    </dsp:sp>
    <dsp:sp modelId="{CA21B72A-AE87-4085-B0A5-D8485F3086AD}">
      <dsp:nvSpPr>
        <dsp:cNvPr id="0" name=""/>
        <dsp:cNvSpPr/>
      </dsp:nvSpPr>
      <dsp:spPr>
        <a:xfrm>
          <a:off x="2970807" y="3267389"/>
          <a:ext cx="2700734" cy="226254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Выполняют функции содействия и контроля в отношении третейских судов</a:t>
          </a:r>
        </a:p>
      </dsp:txBody>
      <dsp:txXfrm>
        <a:off x="2970807" y="3267389"/>
        <a:ext cx="2700734" cy="2262540"/>
      </dsp:txXfrm>
    </dsp:sp>
    <dsp:sp modelId="{69B5D1E1-AC69-4E1D-904F-725A7C9DB2F9}">
      <dsp:nvSpPr>
        <dsp:cNvPr id="0" name=""/>
        <dsp:cNvSpPr/>
      </dsp:nvSpPr>
      <dsp:spPr>
        <a:xfrm>
          <a:off x="5941615" y="3240360"/>
          <a:ext cx="2700734" cy="226254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38100">
          <a:solidFill>
            <a:schemeClr val="accent1"/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Изучают и обобщают судебную практику, анализируют судебную статистику  </a:t>
          </a:r>
        </a:p>
      </dsp:txBody>
      <dsp:txXfrm>
        <a:off x="5941615" y="3240360"/>
        <a:ext cx="2700734" cy="22625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052AC1-BC4C-46EC-89F5-FEE079663976}">
      <dsp:nvSpPr>
        <dsp:cNvPr id="0" name=""/>
        <dsp:cNvSpPr/>
      </dsp:nvSpPr>
      <dsp:spPr>
        <a:xfrm>
          <a:off x="489893" y="1656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Законность (ст.15)</a:t>
          </a:r>
        </a:p>
      </dsp:txBody>
      <dsp:txXfrm>
        <a:off x="489893" y="1656"/>
        <a:ext cx="2506320" cy="965169"/>
      </dsp:txXfrm>
    </dsp:sp>
    <dsp:sp modelId="{E5F61A2C-5F6D-4725-B4A7-71DEE9B85C78}">
      <dsp:nvSpPr>
        <dsp:cNvPr id="0" name=""/>
        <dsp:cNvSpPr/>
      </dsp:nvSpPr>
      <dsp:spPr>
        <a:xfrm>
          <a:off x="3157075" y="1656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Равенство граждан перед законом и судом (ст.19)</a:t>
          </a:r>
        </a:p>
      </dsp:txBody>
      <dsp:txXfrm>
        <a:off x="3157075" y="1656"/>
        <a:ext cx="2506320" cy="965169"/>
      </dsp:txXfrm>
    </dsp:sp>
    <dsp:sp modelId="{180FD6DB-2905-4E17-A4D5-6910BEA63776}">
      <dsp:nvSpPr>
        <dsp:cNvPr id="0" name=""/>
        <dsp:cNvSpPr/>
      </dsp:nvSpPr>
      <dsp:spPr>
        <a:xfrm>
          <a:off x="5824258" y="1656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Презумпция невиновности (ст.49)</a:t>
          </a:r>
        </a:p>
      </dsp:txBody>
      <dsp:txXfrm>
        <a:off x="5824258" y="1656"/>
        <a:ext cx="2506320" cy="965169"/>
      </dsp:txXfrm>
    </dsp:sp>
    <dsp:sp modelId="{D9119084-4FB2-4411-96E9-8885702427CE}">
      <dsp:nvSpPr>
        <dsp:cNvPr id="0" name=""/>
        <dsp:cNvSpPr/>
      </dsp:nvSpPr>
      <dsp:spPr>
        <a:xfrm>
          <a:off x="489893" y="1127687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Осуществление правосудия только судом (ст.119)</a:t>
          </a:r>
        </a:p>
      </dsp:txBody>
      <dsp:txXfrm>
        <a:off x="489893" y="1127687"/>
        <a:ext cx="2506320" cy="965169"/>
      </dsp:txXfrm>
    </dsp:sp>
    <dsp:sp modelId="{FC814785-D853-4DC9-9E8B-00496783B457}">
      <dsp:nvSpPr>
        <dsp:cNvPr id="0" name=""/>
        <dsp:cNvSpPr/>
      </dsp:nvSpPr>
      <dsp:spPr>
        <a:xfrm>
          <a:off x="3157075" y="1127687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solidFill>
            <a:schemeClr val="accent4">
              <a:lumMod val="40000"/>
              <a:lumOff val="60000"/>
            </a:schemeClr>
          </a:solidFill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Обеспечение права граждан на судебную защиту (ст.46)</a:t>
          </a:r>
        </a:p>
      </dsp:txBody>
      <dsp:txXfrm>
        <a:off x="3157075" y="1127687"/>
        <a:ext cx="2506320" cy="965169"/>
      </dsp:txXfrm>
    </dsp:sp>
    <dsp:sp modelId="{89782F9E-2C40-481B-A7F8-8E9343124B37}">
      <dsp:nvSpPr>
        <dsp:cNvPr id="0" name=""/>
        <dsp:cNvSpPr/>
      </dsp:nvSpPr>
      <dsp:spPr>
        <a:xfrm>
          <a:off x="5824258" y="1127687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Обеспечение обвиняемому права на защиту (ст.48)</a:t>
          </a:r>
        </a:p>
      </dsp:txBody>
      <dsp:txXfrm>
        <a:off x="5824258" y="1127687"/>
        <a:ext cx="2506320" cy="965169"/>
      </dsp:txXfrm>
    </dsp:sp>
    <dsp:sp modelId="{863BD04A-3F67-4C66-A42B-BD945861A766}">
      <dsp:nvSpPr>
        <dsp:cNvPr id="0" name=""/>
        <dsp:cNvSpPr/>
      </dsp:nvSpPr>
      <dsp:spPr>
        <a:xfrm>
          <a:off x="489893" y="2253719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Обеспечение законности, компетентности суда  (ст.47,118)</a:t>
          </a:r>
        </a:p>
      </dsp:txBody>
      <dsp:txXfrm>
        <a:off x="489893" y="2253719"/>
        <a:ext cx="2506320" cy="965169"/>
      </dsp:txXfrm>
    </dsp:sp>
    <dsp:sp modelId="{641779CE-4E0E-4571-A470-70C4C054FB01}">
      <dsp:nvSpPr>
        <dsp:cNvPr id="0" name=""/>
        <dsp:cNvSpPr/>
      </dsp:nvSpPr>
      <dsp:spPr>
        <a:xfrm>
          <a:off x="3157075" y="2253719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Состязательность и равноправие сторон (ст.123)</a:t>
          </a:r>
        </a:p>
      </dsp:txBody>
      <dsp:txXfrm>
        <a:off x="3157075" y="2253719"/>
        <a:ext cx="2506320" cy="965169"/>
      </dsp:txXfrm>
    </dsp:sp>
    <dsp:sp modelId="{89D3ACC9-B879-46D8-BE10-9698FDDBA4CF}">
      <dsp:nvSpPr>
        <dsp:cNvPr id="0" name=""/>
        <dsp:cNvSpPr/>
      </dsp:nvSpPr>
      <dsp:spPr>
        <a:xfrm>
          <a:off x="5824258" y="2253719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Открытое разбирательство дел в судах (ст.123)</a:t>
          </a:r>
        </a:p>
      </dsp:txBody>
      <dsp:txXfrm>
        <a:off x="5824258" y="2253719"/>
        <a:ext cx="2506320" cy="965169"/>
      </dsp:txXfrm>
    </dsp:sp>
    <dsp:sp modelId="{9403255E-EBE8-4081-A8F6-584884ECE525}">
      <dsp:nvSpPr>
        <dsp:cNvPr id="0" name=""/>
        <dsp:cNvSpPr/>
      </dsp:nvSpPr>
      <dsp:spPr>
        <a:xfrm>
          <a:off x="489893" y="3379750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Независимость судей и подчинение их только закону (ст.120)</a:t>
          </a:r>
        </a:p>
      </dsp:txBody>
      <dsp:txXfrm>
        <a:off x="489893" y="3379750"/>
        <a:ext cx="2506320" cy="965169"/>
      </dsp:txXfrm>
    </dsp:sp>
    <dsp:sp modelId="{58C9C82C-04C3-4CD4-A02E-3C5654644064}">
      <dsp:nvSpPr>
        <dsp:cNvPr id="0" name=""/>
        <dsp:cNvSpPr/>
      </dsp:nvSpPr>
      <dsp:spPr>
        <a:xfrm>
          <a:off x="3157075" y="3379750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Национальный язык судопроизводства (ст.26,68)</a:t>
          </a:r>
        </a:p>
      </dsp:txBody>
      <dsp:txXfrm>
        <a:off x="3157075" y="3379750"/>
        <a:ext cx="2506320" cy="965169"/>
      </dsp:txXfrm>
    </dsp:sp>
    <dsp:sp modelId="{7D13255C-9962-4A21-8D9B-290A439C0009}">
      <dsp:nvSpPr>
        <dsp:cNvPr id="0" name=""/>
        <dsp:cNvSpPr/>
      </dsp:nvSpPr>
      <dsp:spPr>
        <a:xfrm>
          <a:off x="5824258" y="3379750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Участие граждан в отправлении правосудия (ст.32)</a:t>
          </a:r>
        </a:p>
      </dsp:txBody>
      <dsp:txXfrm>
        <a:off x="5824258" y="3379750"/>
        <a:ext cx="2506320" cy="965169"/>
      </dsp:txXfrm>
    </dsp:sp>
    <dsp:sp modelId="{F41EEB38-53AA-498E-8C6F-E1461B011F5C}">
      <dsp:nvSpPr>
        <dsp:cNvPr id="0" name=""/>
        <dsp:cNvSpPr/>
      </dsp:nvSpPr>
      <dsp:spPr>
        <a:xfrm>
          <a:off x="489893" y="4505781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Неприкосновенность личности (ст.22)</a:t>
          </a:r>
        </a:p>
      </dsp:txBody>
      <dsp:txXfrm>
        <a:off x="489893" y="4505781"/>
        <a:ext cx="2506320" cy="965169"/>
      </dsp:txXfrm>
    </dsp:sp>
    <dsp:sp modelId="{36045329-18F2-4506-81EB-3A9713D7676F}">
      <dsp:nvSpPr>
        <dsp:cNvPr id="0" name=""/>
        <dsp:cNvSpPr/>
      </dsp:nvSpPr>
      <dsp:spPr>
        <a:xfrm>
          <a:off x="3157075" y="4505781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Неприкосновенность  частной жизни (ст.23)</a:t>
          </a:r>
        </a:p>
      </dsp:txBody>
      <dsp:txXfrm>
        <a:off x="3157075" y="4505781"/>
        <a:ext cx="2506320" cy="965169"/>
      </dsp:txXfrm>
    </dsp:sp>
    <dsp:sp modelId="{87CA6811-0024-40E4-96AC-4C48CB514E99}">
      <dsp:nvSpPr>
        <dsp:cNvPr id="0" name=""/>
        <dsp:cNvSpPr/>
      </dsp:nvSpPr>
      <dsp:spPr>
        <a:xfrm>
          <a:off x="5824258" y="4505781"/>
          <a:ext cx="2506320" cy="96516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Неприкосновенность жилища (ст.25)</a:t>
          </a:r>
        </a:p>
      </dsp:txBody>
      <dsp:txXfrm>
        <a:off x="5824258" y="4505781"/>
        <a:ext cx="2506320" cy="9651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AE15FC-59BD-49AB-8292-C17856667DDD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B30F2-953D-4D54-A3B1-1EE0C14E7BB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3BD0460-699C-4206-8FB3-2A9A0E8C29A9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C7FA2C9-7792-42F5-B115-9885B4F36E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3BD0460-699C-4206-8FB3-2A9A0E8C29A9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C7FA2C9-7792-42F5-B115-9885B4F36E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3BD0460-699C-4206-8FB3-2A9A0E8C29A9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C7FA2C9-7792-42F5-B115-9885B4F36E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0460-699C-4206-8FB3-2A9A0E8C29A9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A2C9-7792-42F5-B115-9885B4F36E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0460-699C-4206-8FB3-2A9A0E8C29A9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A2C9-7792-42F5-B115-9885B4F36E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3BD0460-699C-4206-8FB3-2A9A0E8C29A9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C7FA2C9-7792-42F5-B115-9885B4F36E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0460-699C-4206-8FB3-2A9A0E8C29A9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A2C9-7792-42F5-B115-9885B4F36E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3BD0460-699C-4206-8FB3-2A9A0E8C29A9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C7FA2C9-7792-42F5-B115-9885B4F36E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3BD0460-699C-4206-8FB3-2A9A0E8C29A9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C7FA2C9-7792-42F5-B115-9885B4F36E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0460-699C-4206-8FB3-2A9A0E8C29A9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A2C9-7792-42F5-B115-9885B4F36E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0460-699C-4206-8FB3-2A9A0E8C29A9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A2C9-7792-42F5-B115-9885B4F36E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3BD0460-699C-4206-8FB3-2A9A0E8C29A9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C7FA2C9-7792-42F5-B115-9885B4F36EC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861048"/>
            <a:ext cx="9144000" cy="1301080"/>
          </a:xfrm>
        </p:spPr>
        <p:txBody>
          <a:bodyPr>
            <a:normAutofit fontScale="90000"/>
          </a:bodyPr>
          <a:lstStyle/>
          <a:p>
            <a:pPr algn="ctr"/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ОУД.09 ОБЩЕСТВОЗНАНИЕ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1800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b="1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Раздел 5</a:t>
            </a:r>
            <a:br>
              <a:rPr lang="ru-RU" sz="2700" b="1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b="1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Правовое регулирование общественных отношений </a:t>
            </a:r>
            <a:br>
              <a:rPr lang="ru-RU" sz="2700" b="1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b="1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Российской Федерации</a:t>
            </a:r>
            <a:br>
              <a:rPr lang="ru-RU" sz="3100" b="1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800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b="1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 </a:t>
            </a:r>
            <a:r>
              <a:rPr lang="ru-RU" sz="2700" b="1" dirty="0">
                <a:solidFill>
                  <a:srgbClr val="181717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ru-RU" sz="2700" b="1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.2 </a:t>
            </a:r>
            <a:br>
              <a:rPr lang="ru-RU" sz="2700" b="1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b="1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Основы конституционного права </a:t>
            </a:r>
            <a:br>
              <a:rPr lang="ru-RU" sz="2700" b="1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b="1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Российской Федерации</a:t>
            </a:r>
            <a:br>
              <a:rPr lang="en-US" sz="3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СУДЕБНАЯ СИСТЕМА </a:t>
            </a:r>
            <a:br>
              <a:rPr lang="ru-RU" sz="3100" dirty="0"/>
            </a:br>
            <a:endParaRPr lang="ru-RU" sz="3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15616" y="126567"/>
            <a:ext cx="6840760" cy="117342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ГОСУДАРСТВЕННАЯ ВЛАСТЬ 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РОССИЙСКОЙ ФЕДЕРАЦИИ 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(ст.10, 11 Конституции РФ)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81106" y="3022086"/>
            <a:ext cx="2733116" cy="129614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Законодательная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131840" y="3039496"/>
            <a:ext cx="2880320" cy="129614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Исполнительная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200363" y="3022086"/>
            <a:ext cx="2592288" cy="129614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Судебная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7308304" y="4477967"/>
            <a:ext cx="484632" cy="576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4">
            <a:extLst>
              <a:ext uri="{FF2B5EF4-FFF2-40B4-BE49-F238E27FC236}">
                <a16:creationId xmlns:a16="http://schemas.microsoft.com/office/drawing/2014/main" id="{138744F3-5AB2-F5FC-EDA9-F4DDEEB62BF6}"/>
              </a:ext>
            </a:extLst>
          </p:cNvPr>
          <p:cNvSpPr/>
          <p:nvPr/>
        </p:nvSpPr>
        <p:spPr>
          <a:xfrm>
            <a:off x="3275856" y="1493561"/>
            <a:ext cx="2592288" cy="129614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Президент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0" name="Скругленный прямоугольник 4">
            <a:extLst>
              <a:ext uri="{FF2B5EF4-FFF2-40B4-BE49-F238E27FC236}">
                <a16:creationId xmlns:a16="http://schemas.microsoft.com/office/drawing/2014/main" id="{29794F77-E213-B820-5F05-9F8D73A85F38}"/>
              </a:ext>
            </a:extLst>
          </p:cNvPr>
          <p:cNvSpPr/>
          <p:nvPr/>
        </p:nvSpPr>
        <p:spPr>
          <a:xfrm>
            <a:off x="232951" y="5213705"/>
            <a:ext cx="2733116" cy="129614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Федеральное Собрание </a:t>
            </a:r>
          </a:p>
        </p:txBody>
      </p:sp>
      <p:sp>
        <p:nvSpPr>
          <p:cNvPr id="11" name="Скругленный прямоугольник 4">
            <a:extLst>
              <a:ext uri="{FF2B5EF4-FFF2-40B4-BE49-F238E27FC236}">
                <a16:creationId xmlns:a16="http://schemas.microsoft.com/office/drawing/2014/main" id="{446F22FF-1828-16A3-1736-D8E2615D1FDC}"/>
              </a:ext>
            </a:extLst>
          </p:cNvPr>
          <p:cNvSpPr/>
          <p:nvPr/>
        </p:nvSpPr>
        <p:spPr>
          <a:xfrm>
            <a:off x="3166250" y="5213705"/>
            <a:ext cx="2845910" cy="129614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Правительство </a:t>
            </a:r>
          </a:p>
        </p:txBody>
      </p:sp>
      <p:sp>
        <p:nvSpPr>
          <p:cNvPr id="12" name="Скругленный прямоугольник 4">
            <a:extLst>
              <a:ext uri="{FF2B5EF4-FFF2-40B4-BE49-F238E27FC236}">
                <a16:creationId xmlns:a16="http://schemas.microsoft.com/office/drawing/2014/main" id="{6B5D107F-3351-4616-72C1-0CED500074F7}"/>
              </a:ext>
            </a:extLst>
          </p:cNvPr>
          <p:cNvSpPr/>
          <p:nvPr/>
        </p:nvSpPr>
        <p:spPr>
          <a:xfrm>
            <a:off x="6212343" y="5213705"/>
            <a:ext cx="2592288" cy="129614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Суды</a:t>
            </a: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3" name="Стрелка вниз 7">
            <a:extLst>
              <a:ext uri="{FF2B5EF4-FFF2-40B4-BE49-F238E27FC236}">
                <a16:creationId xmlns:a16="http://schemas.microsoft.com/office/drawing/2014/main" id="{55245AD3-955F-13DA-3127-D44BF0E8CA3A}"/>
              </a:ext>
            </a:extLst>
          </p:cNvPr>
          <p:cNvSpPr/>
          <p:nvPr/>
        </p:nvSpPr>
        <p:spPr>
          <a:xfrm>
            <a:off x="4459000" y="4477967"/>
            <a:ext cx="484632" cy="576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7">
            <a:extLst>
              <a:ext uri="{FF2B5EF4-FFF2-40B4-BE49-F238E27FC236}">
                <a16:creationId xmlns:a16="http://schemas.microsoft.com/office/drawing/2014/main" id="{A45E3623-5F24-C671-C052-40916FDDDDD7}"/>
              </a:ext>
            </a:extLst>
          </p:cNvPr>
          <p:cNvSpPr/>
          <p:nvPr/>
        </p:nvSpPr>
        <p:spPr>
          <a:xfrm>
            <a:off x="1357193" y="4477967"/>
            <a:ext cx="484632" cy="576000"/>
          </a:xfrm>
          <a:prstGeom prst="downArrow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16C008-B0AC-8683-393A-A983BF26E5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region-uu.ru/uploads/posts/2016-09/1474349023_sudebnaya-sistema-1.jpg">
            <a:extLst>
              <a:ext uri="{FF2B5EF4-FFF2-40B4-BE49-F238E27FC236}">
                <a16:creationId xmlns:a16="http://schemas.microsoft.com/office/drawing/2014/main" id="{9F3196A8-89D0-6381-E740-794919A68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637344"/>
            <a:ext cx="5802094" cy="3888000"/>
          </a:xfrm>
          <a:prstGeom prst="roundRect">
            <a:avLst/>
          </a:prstGeom>
          <a:noFill/>
          <a:ln w="76200">
            <a:solidFill>
              <a:schemeClr val="accent1"/>
            </a:solidFill>
          </a:ln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F8905C00-6C92-B48C-49AC-C427EFE5D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211187"/>
            <a:ext cx="8568952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32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lang="ru-RU" sz="3200" dirty="0"/>
              <a:t>   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3200" dirty="0"/>
              <a:t>    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Характеристика судебной власти приведена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 Главе 7 Конституции РФ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(ст.ст.118-128)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670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214282" y="826165"/>
            <a:ext cx="8534182" cy="44607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3200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УДЕБНАЯ ВЛАСТЬ</a:t>
            </a:r>
            <a:r>
              <a:rPr kumimoji="0" lang="ru-RU" sz="32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 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самостоятельная независимая ветвь государственной власти, осуществляемая судами, которые выполняют возложенные на них законом полномочия посредством конституционного, гражданского, административного, арбитражного  и уголовного судопроизводства. 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235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07504" y="531776"/>
            <a:ext cx="8748464" cy="698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863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>
                <a:tab pos="296863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3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 государственной власти</a:t>
            </a: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>
                <a:tab pos="296863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Осуществление только судами в лице судей и привлекаемых в установленном законом порядке к осуществлению правосудия присяжных, арбитражных заседателей</a:t>
            </a:r>
          </a:p>
          <a:p>
            <a:pPr marL="514350" indent="-51435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arenR"/>
              <a:tabLst>
                <a:tab pos="296863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Исключительность судебной власти:  п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олномочия, предоставленные судебной власти, предоставляются только ей; никакие другие органы не могут дублировать судебную власть ни при каких обстоятельствах. 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>
                <a:tab pos="296863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>
                <a:tab pos="296863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6BCB9073-16C4-BD2C-90D4-4DCE48E59D14}"/>
              </a:ext>
            </a:extLst>
          </p:cNvPr>
          <p:cNvSpPr/>
          <p:nvPr/>
        </p:nvSpPr>
        <p:spPr>
          <a:xfrm>
            <a:off x="1151620" y="149424"/>
            <a:ext cx="6840760" cy="76470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ПРИЗНАКИ СУДЕБНОЙ ВЛАСТИ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6E4DEE-6981-44CC-A59B-497C7B1E6F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25108" y="260648"/>
            <a:ext cx="2989932" cy="46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785705-C8A6-CC82-D741-2AB1CBD77431}"/>
              </a:ext>
            </a:extLst>
          </p:cNvPr>
          <p:cNvSpPr txBox="1"/>
          <p:nvPr/>
        </p:nvSpPr>
        <p:spPr>
          <a:xfrm>
            <a:off x="539552" y="386047"/>
            <a:ext cx="482453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Чрезвычайные суды - </a:t>
            </a:r>
            <a:r>
              <a:rPr lang="ru-RU" sz="320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особые судебные органы, создаваемые в исключительных случаях </a:t>
            </a:r>
          </a:p>
          <a:p>
            <a:pPr algn="ctr"/>
            <a:r>
              <a:rPr lang="ru-RU" sz="3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(война, действие чрезвычайного положения, революция, государственный переворот)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71E74AE-54DD-9907-E8DE-BEBC765FB400}"/>
              </a:ext>
            </a:extLst>
          </p:cNvPr>
          <p:cNvSpPr/>
          <p:nvPr/>
        </p:nvSpPr>
        <p:spPr>
          <a:xfrm>
            <a:off x="0" y="5305310"/>
            <a:ext cx="9144000" cy="116664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lIns="720000" tIns="90000" rIns="180000" bIns="90000">
            <a:spAutoFit/>
          </a:bodyPr>
          <a:lstStyle/>
          <a:p>
            <a:pPr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Статья 118 Конституции Российской Федерации</a:t>
            </a:r>
          </a:p>
          <a:p>
            <a:pPr defTabSz="685783">
              <a:defRPr/>
            </a:pPr>
            <a:endParaRPr lang="en-US" sz="2000" b="1" dirty="0">
              <a:solidFill>
                <a:prstClr val="black"/>
              </a:solidFill>
              <a:latin typeface="Times New Roman" panose="02020603050405020304" pitchFamily="18" charset="0"/>
              <a:ea typeface="Meiryo" pitchFamily="34" charset="-128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…Создание чрезвычайных судов не допускается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14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EE332-F4F1-C354-6A9B-7AA258346D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>
            <a:extLst>
              <a:ext uri="{FF2B5EF4-FFF2-40B4-BE49-F238E27FC236}">
                <a16:creationId xmlns:a16="http://schemas.microsoft.com/office/drawing/2014/main" id="{509BE7E5-AC14-8304-D172-A598BEAB1C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516" y="836712"/>
            <a:ext cx="8532948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863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96863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4) Независимость, самостоятельность, обособленность судебной власти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96863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96863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32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5) О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собый процессуальный порядок деятельности судов 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96863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96863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32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6) </a:t>
            </a:r>
            <a:r>
              <a:rPr lang="ru-RU" sz="32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одзаконность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судебной власти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467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A691BA-9532-CE07-8B7F-946194239850}"/>
              </a:ext>
            </a:extLst>
          </p:cNvPr>
          <p:cNvSpPr txBox="1"/>
          <p:nvPr/>
        </p:nvSpPr>
        <p:spPr>
          <a:xfrm>
            <a:off x="179627" y="82417"/>
            <a:ext cx="8603991" cy="197179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СУДОПРОИЗВОДСТВО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– </a:t>
            </a:r>
          </a:p>
          <a:p>
            <a:pPr algn="just" defTabSz="685783"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специфическая деятельность органов судебной власти, связанная с рассмотрением и разрешением судами  различных споров. Оно начинается в предусмотренных законом случаях и протекает в установленной процессуальной форме. </a:t>
            </a:r>
          </a:p>
        </p:txBody>
      </p:sp>
      <p:sp>
        <p:nvSpPr>
          <p:cNvPr id="3" name="TextBox 12">
            <a:extLst>
              <a:ext uri="{FF2B5EF4-FFF2-40B4-BE49-F238E27FC236}">
                <a16:creationId xmlns:a16="http://schemas.microsoft.com/office/drawing/2014/main" id="{08DD7BA1-01D3-4251-A7FA-25AFB71D593E}"/>
              </a:ext>
            </a:extLst>
          </p:cNvPr>
          <p:cNvSpPr txBox="1"/>
          <p:nvPr/>
        </p:nvSpPr>
        <p:spPr>
          <a:xfrm>
            <a:off x="166048" y="2153379"/>
            <a:ext cx="8603990" cy="1120494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>
            <a:defPPr>
              <a:defRPr lang="ru-RU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783">
              <a:defRPr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Разбирательство дел во всех судах открытое. </a:t>
            </a:r>
          </a:p>
          <a:p>
            <a:pPr lvl="0" algn="ctr" defTabSz="685783">
              <a:defRPr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Слушание дела в закрытом заседании допускается в случаях, </a:t>
            </a:r>
          </a:p>
          <a:p>
            <a:pPr lvl="0" algn="ctr" defTabSz="685783">
              <a:defRPr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предусмотренных федеральным законом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10">
            <a:extLst>
              <a:ext uri="{FF2B5EF4-FFF2-40B4-BE49-F238E27FC236}">
                <a16:creationId xmlns:a16="http://schemas.microsoft.com/office/drawing/2014/main" id="{32ADB1AE-CB75-488F-930C-B697595A8C5D}"/>
              </a:ext>
            </a:extLst>
          </p:cNvPr>
          <p:cNvSpPr txBox="1"/>
          <p:nvPr/>
        </p:nvSpPr>
        <p:spPr>
          <a:xfrm>
            <a:off x="166048" y="3316873"/>
            <a:ext cx="8625152" cy="814028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>
            <a:defPPr>
              <a:defRPr lang="ru-RU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783">
              <a:defRPr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Заочное разбирательство уголовных дел в судах не допускается, кроме случаев, предусмотренных федеральным законом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16">
            <a:extLst>
              <a:ext uri="{FF2B5EF4-FFF2-40B4-BE49-F238E27FC236}">
                <a16:creationId xmlns:a16="http://schemas.microsoft.com/office/drawing/2014/main" id="{32ADB1AE-CB75-488F-930C-B697595A8C5D}"/>
              </a:ext>
            </a:extLst>
          </p:cNvPr>
          <p:cNvSpPr txBox="1"/>
          <p:nvPr/>
        </p:nvSpPr>
        <p:spPr>
          <a:xfrm>
            <a:off x="166048" y="4185958"/>
            <a:ext cx="8603991" cy="1426961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>
            <a:defPPr>
              <a:defRPr lang="ru-RU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783">
              <a:defRPr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Судопроизводство осуществляется на основе состязательности и равноправия сторон, стороны судебного процесса имеют одинаковые права представлять суду свидетелей, вещественные доказательства, документы, толковать правовые нормы и так далее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9">
            <a:extLst>
              <a:ext uri="{FF2B5EF4-FFF2-40B4-BE49-F238E27FC236}">
                <a16:creationId xmlns:a16="http://schemas.microsoft.com/office/drawing/2014/main" id="{32ADB1AE-CB75-488F-930C-B697595A8C5D}"/>
              </a:ext>
            </a:extLst>
          </p:cNvPr>
          <p:cNvSpPr txBox="1"/>
          <p:nvPr/>
        </p:nvSpPr>
        <p:spPr>
          <a:xfrm>
            <a:off x="153435" y="5733256"/>
            <a:ext cx="8603991" cy="814028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>
            <a:defPPr>
              <a:defRPr lang="ru-RU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783">
              <a:defRPr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случаях, предусмотренных уголовно-процессуальным кодексом Российской Федерации, судопроизводство осуществляется с участием присяжных заседателей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108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99263" y="194695"/>
            <a:ext cx="6840760" cy="108012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ВИДЫ СУДОПРОИЗВОДСТВА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(ст.118 Конституции РФ)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8960" y="4942010"/>
            <a:ext cx="2808312" cy="144016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конституционное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03169" y="3041642"/>
            <a:ext cx="2160240" cy="163965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уголовное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3897643" y="1467389"/>
            <a:ext cx="1044000" cy="1116000"/>
          </a:xfrm>
          <a:prstGeom prst="downArrow">
            <a:avLst>
              <a:gd name="adj1" fmla="val 50000"/>
              <a:gd name="adj2" fmla="val 637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0" y="0"/>
            <a:ext cx="61747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0" y="0"/>
            <a:ext cx="61747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430202" y="3087766"/>
            <a:ext cx="2232248" cy="165618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гражданское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129812" y="4940180"/>
            <a:ext cx="2935228" cy="136815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административное</a:t>
            </a:r>
          </a:p>
        </p:txBody>
      </p:sp>
      <p:sp>
        <p:nvSpPr>
          <p:cNvPr id="16" name="Скругленный прямоугольник 5">
            <a:extLst>
              <a:ext uri="{FF2B5EF4-FFF2-40B4-BE49-F238E27FC236}">
                <a16:creationId xmlns:a16="http://schemas.microsoft.com/office/drawing/2014/main" id="{8DEE113F-1332-40E1-9D24-FE3F9FE0A54F}"/>
              </a:ext>
            </a:extLst>
          </p:cNvPr>
          <p:cNvSpPr/>
          <p:nvPr/>
        </p:nvSpPr>
        <p:spPr>
          <a:xfrm>
            <a:off x="3305555" y="2625049"/>
            <a:ext cx="2160240" cy="163965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арбитражное</a:t>
            </a:r>
          </a:p>
        </p:txBody>
      </p:sp>
      <p:sp>
        <p:nvSpPr>
          <p:cNvPr id="3" name="Стрелка вниз 8">
            <a:extLst>
              <a:ext uri="{FF2B5EF4-FFF2-40B4-BE49-F238E27FC236}">
                <a16:creationId xmlns:a16="http://schemas.microsoft.com/office/drawing/2014/main" id="{9DF57A6D-1E15-9D03-735F-10B157721E7B}"/>
              </a:ext>
            </a:extLst>
          </p:cNvPr>
          <p:cNvSpPr/>
          <p:nvPr/>
        </p:nvSpPr>
        <p:spPr>
          <a:xfrm>
            <a:off x="2365346" y="2221071"/>
            <a:ext cx="1008000" cy="2628000"/>
          </a:xfrm>
          <a:prstGeom prst="downArrow">
            <a:avLst>
              <a:gd name="adj1" fmla="val 50000"/>
              <a:gd name="adj2" fmla="val 637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8">
            <a:extLst>
              <a:ext uri="{FF2B5EF4-FFF2-40B4-BE49-F238E27FC236}">
                <a16:creationId xmlns:a16="http://schemas.microsoft.com/office/drawing/2014/main" id="{A8EBFF3A-A4D5-0D57-3481-93AF695A16EF}"/>
              </a:ext>
            </a:extLst>
          </p:cNvPr>
          <p:cNvSpPr/>
          <p:nvPr/>
        </p:nvSpPr>
        <p:spPr>
          <a:xfrm>
            <a:off x="1086218" y="1390638"/>
            <a:ext cx="1008000" cy="1620000"/>
          </a:xfrm>
          <a:prstGeom prst="downArrow">
            <a:avLst>
              <a:gd name="adj1" fmla="val 50000"/>
              <a:gd name="adj2" fmla="val 637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низ 8">
            <a:extLst>
              <a:ext uri="{FF2B5EF4-FFF2-40B4-BE49-F238E27FC236}">
                <a16:creationId xmlns:a16="http://schemas.microsoft.com/office/drawing/2014/main" id="{419F1044-1F65-2E78-DD01-645AEC903130}"/>
              </a:ext>
            </a:extLst>
          </p:cNvPr>
          <p:cNvSpPr/>
          <p:nvPr/>
        </p:nvSpPr>
        <p:spPr>
          <a:xfrm>
            <a:off x="6734686" y="1405172"/>
            <a:ext cx="1008000" cy="1620000"/>
          </a:xfrm>
          <a:prstGeom prst="downArrow">
            <a:avLst>
              <a:gd name="adj1" fmla="val 50000"/>
              <a:gd name="adj2" fmla="val 637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низ 8">
            <a:extLst>
              <a:ext uri="{FF2B5EF4-FFF2-40B4-BE49-F238E27FC236}">
                <a16:creationId xmlns:a16="http://schemas.microsoft.com/office/drawing/2014/main" id="{D0BEFF3C-32A7-6B8D-0AD6-BC728F7057B9}"/>
              </a:ext>
            </a:extLst>
          </p:cNvPr>
          <p:cNvSpPr/>
          <p:nvPr/>
        </p:nvSpPr>
        <p:spPr>
          <a:xfrm>
            <a:off x="5485350" y="2221071"/>
            <a:ext cx="1008000" cy="2628000"/>
          </a:xfrm>
          <a:prstGeom prst="downArrow">
            <a:avLst>
              <a:gd name="adj1" fmla="val 50000"/>
              <a:gd name="adj2" fmla="val 637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71EAB72-AD31-4BF7-B5C3-EB310AEC7953}"/>
              </a:ext>
            </a:extLst>
          </p:cNvPr>
          <p:cNvSpPr txBox="1"/>
          <p:nvPr/>
        </p:nvSpPr>
        <p:spPr>
          <a:xfrm>
            <a:off x="2699792" y="601294"/>
            <a:ext cx="3384376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СУД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56BAE7-1A91-6E06-BC5C-E8F1AFC9C53D}"/>
              </a:ext>
            </a:extLst>
          </p:cNvPr>
          <p:cNvSpPr txBox="1"/>
          <p:nvPr/>
        </p:nvSpPr>
        <p:spPr>
          <a:xfrm>
            <a:off x="107505" y="1557321"/>
            <a:ext cx="8648854" cy="1222650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является одной из сторон процесса. </a:t>
            </a:r>
          </a:p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не ищет доказательства вины или невиновности, </a:t>
            </a:r>
          </a:p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объективно оценивает те, что представили стороны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4294FB-85D0-3AFF-6739-AEB50831BD72}"/>
              </a:ext>
            </a:extLst>
          </p:cNvPr>
          <p:cNvSpPr txBox="1"/>
          <p:nvPr/>
        </p:nvSpPr>
        <p:spPr>
          <a:xfrm>
            <a:off x="107505" y="3032481"/>
            <a:ext cx="8648854" cy="1222650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Установив при рассмотрении дела несоответствие акта государственного или иного органа закону, принимает решение в соответствии с правовыми положениями, имеющими наибольшую юридическую силу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59FAED-1815-3FCA-892A-A7462687F899}"/>
              </a:ext>
            </a:extLst>
          </p:cNvPr>
          <p:cNvSpPr txBox="1"/>
          <p:nvPr/>
        </p:nvSpPr>
        <p:spPr>
          <a:xfrm>
            <a:off x="72645" y="4509120"/>
            <a:ext cx="8683713" cy="1563169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 судов производится только из федерального бюджета и должно обеспечивать возможность полного и независимого осуществления правосудия в соответствии с федеральным законом </a:t>
            </a:r>
          </a:p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финансировании судов Российской Федерации»</a:t>
            </a:r>
          </a:p>
        </p:txBody>
      </p:sp>
    </p:spTree>
    <p:extLst>
      <p:ext uri="{BB962C8B-B14F-4D97-AF65-F5344CB8AC3E}">
        <p14:creationId xmlns:p14="http://schemas.microsoft.com/office/powerpoint/2010/main" val="131643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137058"/>
            <a:ext cx="8395251" cy="97361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ЮРИСДИКЦИЯ –</a:t>
            </a: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существление полномочий в пределах компетенции, </a:t>
            </a:r>
          </a:p>
          <a:p>
            <a:pPr algn="ctr"/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определенной законом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1196752"/>
            <a:ext cx="2000264" cy="144016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администра-тивно-территори-альные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образования 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39752" y="1196752"/>
            <a:ext cx="1944216" cy="144016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структурные образования вооруженных сил 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44" y="3929066"/>
            <a:ext cx="1785950" cy="266828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район, город, область,  край, республика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071670" y="3929066"/>
            <a:ext cx="2000264" cy="274029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военный округ, флот, гарнизон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640810" y="2720632"/>
            <a:ext cx="828000" cy="1116000"/>
          </a:xfrm>
          <a:prstGeom prst="downArrow">
            <a:avLst>
              <a:gd name="adj1" fmla="val 50000"/>
              <a:gd name="adj2" fmla="val 69394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0" y="0"/>
            <a:ext cx="61747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0" y="0"/>
            <a:ext cx="61747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572000" y="1196752"/>
            <a:ext cx="1914532" cy="144016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судебный округ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283968" y="3933056"/>
            <a:ext cx="2376264" cy="273630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присуща арбитражным судам. Есть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 арбитражных округов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объединяющих территории нескольких субъектов РФ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804247" y="1166604"/>
            <a:ext cx="1914532" cy="144016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судебный участок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804248" y="4005064"/>
            <a:ext cx="2143140" cy="259228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территории СУ осуществляют свою деятельность мировые судьи. Один СУ создается на 15-23 тыс. жителей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7">
            <a:extLst>
              <a:ext uri="{FF2B5EF4-FFF2-40B4-BE49-F238E27FC236}">
                <a16:creationId xmlns:a16="http://schemas.microsoft.com/office/drawing/2014/main" id="{3B64B9A8-B2FC-BEF1-DBA3-465EB4683882}"/>
              </a:ext>
            </a:extLst>
          </p:cNvPr>
          <p:cNvSpPr/>
          <p:nvPr/>
        </p:nvSpPr>
        <p:spPr>
          <a:xfrm>
            <a:off x="2771800" y="2726984"/>
            <a:ext cx="828000" cy="1116000"/>
          </a:xfrm>
          <a:prstGeom prst="downArrow">
            <a:avLst>
              <a:gd name="adj1" fmla="val 50000"/>
              <a:gd name="adj2" fmla="val 69394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низ 7">
            <a:extLst>
              <a:ext uri="{FF2B5EF4-FFF2-40B4-BE49-F238E27FC236}">
                <a16:creationId xmlns:a16="http://schemas.microsoft.com/office/drawing/2014/main" id="{6B58F3D4-E2AB-7316-AE30-982DC40266FB}"/>
              </a:ext>
            </a:extLst>
          </p:cNvPr>
          <p:cNvSpPr/>
          <p:nvPr/>
        </p:nvSpPr>
        <p:spPr>
          <a:xfrm>
            <a:off x="7347514" y="2720632"/>
            <a:ext cx="828000" cy="1116000"/>
          </a:xfrm>
          <a:prstGeom prst="downArrow">
            <a:avLst>
              <a:gd name="adj1" fmla="val 50000"/>
              <a:gd name="adj2" fmla="val 69394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низ 7">
            <a:extLst>
              <a:ext uri="{FF2B5EF4-FFF2-40B4-BE49-F238E27FC236}">
                <a16:creationId xmlns:a16="http://schemas.microsoft.com/office/drawing/2014/main" id="{061692D3-2D1D-4945-AAE7-25B7A8DBED47}"/>
              </a:ext>
            </a:extLst>
          </p:cNvPr>
          <p:cNvSpPr/>
          <p:nvPr/>
        </p:nvSpPr>
        <p:spPr>
          <a:xfrm>
            <a:off x="5115266" y="2726984"/>
            <a:ext cx="828000" cy="1116000"/>
          </a:xfrm>
          <a:prstGeom prst="downArrow">
            <a:avLst>
              <a:gd name="adj1" fmla="val 50000"/>
              <a:gd name="adj2" fmla="val 69394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189596" y="481046"/>
            <a:ext cx="860009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Судебная система Российской Федерации  устанавливается Конституцией (Глава 7) 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F447BFD-4EFF-5B49-5422-D400CBF40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204" y="1768753"/>
            <a:ext cx="3127487" cy="46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0EB3C00-3981-CF6D-04C6-B885312800BB}"/>
              </a:ext>
            </a:extLst>
          </p:cNvPr>
          <p:cNvSpPr txBox="1"/>
          <p:nvPr/>
        </p:nvSpPr>
        <p:spPr>
          <a:xfrm>
            <a:off x="174245" y="2151727"/>
            <a:ext cx="546252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Федеральным конституционным законом 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 судебной системе РФ»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(ФКЗ-1 от 31.12.1996  г.)</a:t>
            </a:r>
            <a:endParaRPr lang="ru-RU" sz="3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5137757"/>
              </p:ext>
            </p:extLst>
          </p:nvPr>
        </p:nvGraphicFramePr>
        <p:xfrm>
          <a:off x="107504" y="1052737"/>
          <a:ext cx="8640960" cy="5579184"/>
        </p:xfrm>
        <a:graphic>
          <a:graphicData uri="http://schemas.openxmlformats.org/drawingml/2006/table">
            <a:tbl>
              <a:tblPr/>
              <a:tblGrid>
                <a:gridCol w="58451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57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0941">
                <a:tc>
                  <a:txBody>
                    <a:bodyPr/>
                    <a:lstStyle/>
                    <a:p>
                      <a:pPr indent="342900"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Федеральные суды</a:t>
                      </a: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Суды субъектов РФ</a:t>
                      </a: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2482">
                <a:tc>
                  <a:txBody>
                    <a:bodyPr/>
                    <a:lstStyle/>
                    <a:p>
                      <a:pPr indent="342900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Конституционный Суд РФ</a:t>
                      </a: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indent="21590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</a:rPr>
                        <a:t> </a:t>
                      </a:r>
                    </a:p>
                    <a:p>
                      <a:pPr marR="111125" indent="21590"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Конституционные (уставные)</a:t>
                      </a:r>
                      <a:endParaRPr lang="ru-RU" sz="2000" dirty="0">
                        <a:latin typeface="Times New Roman"/>
                        <a:ea typeface="Times New Roman"/>
                      </a:endParaRPr>
                    </a:p>
                    <a:p>
                      <a:pPr marR="111125" indent="21590"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суды субъектов РФ</a:t>
                      </a:r>
                      <a:endParaRPr lang="ru-RU" sz="2000" dirty="0">
                        <a:latin typeface="Times New Roman"/>
                        <a:ea typeface="Times New Roman"/>
                      </a:endParaRPr>
                    </a:p>
                    <a:p>
                      <a:pPr marR="111125" indent="102870" algn="ctr">
                        <a:spcAft>
                          <a:spcPts val="0"/>
                        </a:spcAft>
                      </a:pP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  <a:p>
                      <a:pPr marR="111125" indent="102870"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Мировые судьи</a:t>
                      </a:r>
                      <a:r>
                        <a:rPr lang="ru-RU" sz="2000" dirty="0">
                          <a:latin typeface="Times New Roman"/>
                          <a:ea typeface="Times New Roman"/>
                        </a:rPr>
                        <a:t> – </a:t>
                      </a:r>
                      <a:r>
                        <a:rPr lang="ru-RU" sz="2000" dirty="0" err="1">
                          <a:latin typeface="Times New Roman"/>
                          <a:ea typeface="Times New Roman"/>
                        </a:rPr>
                        <a:t>судьи</a:t>
                      </a:r>
                      <a:endParaRPr lang="ru-RU" sz="2000" dirty="0">
                        <a:latin typeface="Times New Roman"/>
                        <a:ea typeface="Times New Roman"/>
                      </a:endParaRPr>
                    </a:p>
                    <a:p>
                      <a:pPr marR="111125" indent="10287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</a:rPr>
                        <a:t>общей юрисдикции</a:t>
                      </a:r>
                    </a:p>
                    <a:p>
                      <a:pPr marR="111125" indent="10287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</a:rPr>
                        <a:t>субъектов РФ</a:t>
                      </a:r>
                    </a:p>
                    <a:p>
                      <a:pPr indent="342900" algn="ctr"/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 </a:t>
                      </a: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091">
                <a:tc>
                  <a:txBody>
                    <a:bodyPr/>
                    <a:lstStyle/>
                    <a:p>
                      <a:pPr indent="342900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Верховный Суд РФ</a:t>
                      </a: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8465">
                <a:tc>
                  <a:txBody>
                    <a:bodyPr/>
                    <a:lstStyle/>
                    <a:p>
                      <a:pPr indent="342900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Федеральные суды общей юрисдикции:</a:t>
                      </a:r>
                      <a:endParaRPr lang="ru-RU" sz="2000" dirty="0">
                        <a:latin typeface="Times New Roman"/>
                        <a:ea typeface="Times New Roman"/>
                      </a:endParaRPr>
                    </a:p>
                    <a:p>
                      <a:pPr marL="342900" marR="20955" lvl="0" indent="-342900" algn="just"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верховные суды республик, </a:t>
                      </a:r>
                    </a:p>
                    <a:p>
                      <a:pPr marL="342900" marR="20955" lvl="0" indent="-342900" algn="just"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краевые и областные суды, </a:t>
                      </a:r>
                    </a:p>
                    <a:p>
                      <a:pPr marL="342900" marR="20955" lvl="0" indent="-342900" algn="just"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суды городов  федерального значения (г.Москвы,    г.Санкт-Петербурга и г.Севастополя), </a:t>
                      </a:r>
                    </a:p>
                    <a:p>
                      <a:pPr marL="342900" marR="20955" lvl="0" indent="-342900" algn="just"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суды автономной области и автономных округов, </a:t>
                      </a:r>
                    </a:p>
                    <a:p>
                      <a:pPr marL="342900" marR="20955" lvl="0" indent="-342900" algn="just"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районные, городские, межрайонные суды</a:t>
                      </a:r>
                    </a:p>
                    <a:p>
                      <a:pPr marL="342900" marR="20955" lvl="0" indent="-342900" algn="just"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военные суды</a:t>
                      </a:r>
                    </a:p>
                    <a:p>
                      <a:pPr marL="342900" marR="20955" lvl="0" indent="-342900" algn="just"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специализированные суды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8637">
                <a:tc>
                  <a:txBody>
                    <a:bodyPr/>
                    <a:lstStyle/>
                    <a:p>
                      <a:pPr indent="342900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Федеральные арбитражные суды:</a:t>
                      </a:r>
                      <a:endParaRPr lang="ru-RU" sz="2000" dirty="0">
                        <a:latin typeface="Times New Roman"/>
                        <a:ea typeface="Times New Roman"/>
                      </a:endParaRPr>
                    </a:p>
                    <a:p>
                      <a:pPr marL="342900" marR="20955" lvl="0" indent="-342900" algn="just"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арбитражные суды округов (арбитражные кассационные суды),</a:t>
                      </a:r>
                    </a:p>
                    <a:p>
                      <a:pPr marL="342900" marR="20955" lvl="0" indent="-342900" algn="just"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арбитражные апелляционные суды,</a:t>
                      </a:r>
                    </a:p>
                    <a:p>
                      <a:pPr marL="342900" marR="20955" lvl="0" indent="-342900" algn="just"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арбитражные суды  первой инстанции субъектов РФ,</a:t>
                      </a:r>
                      <a:r>
                        <a:rPr lang="ru-RU" sz="1800" b="0" i="1" dirty="0"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  <a:p>
                      <a:pPr marL="342900" marR="20955" lvl="0" indent="-342900" algn="just"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специализированные арбитражные суды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Скругленный прямоугольник 1">
            <a:extLst>
              <a:ext uri="{FF2B5EF4-FFF2-40B4-BE49-F238E27FC236}">
                <a16:creationId xmlns:a16="http://schemas.microsoft.com/office/drawing/2014/main" id="{BAB448A3-D6C8-5E01-2BDD-0AF659CFDD5A}"/>
              </a:ext>
            </a:extLst>
          </p:cNvPr>
          <p:cNvSpPr/>
          <p:nvPr/>
        </p:nvSpPr>
        <p:spPr>
          <a:xfrm>
            <a:off x="971601" y="70864"/>
            <a:ext cx="7128792" cy="7920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СУДЕБНАЯ СИСТЕМА 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74DC4D-874A-1CDE-734B-AEE4468FBECF}"/>
              </a:ext>
            </a:extLst>
          </p:cNvPr>
          <p:cNvSpPr txBox="1"/>
          <p:nvPr/>
        </p:nvSpPr>
        <p:spPr>
          <a:xfrm>
            <a:off x="213409" y="234923"/>
            <a:ext cx="8438435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СУДЕБНАЯ СИСТЕМА РОССИЙСКОЙ ФЕДЕРАЦИИ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158265-7938-2E83-6F3A-C04829EC59F6}"/>
              </a:ext>
            </a:extLst>
          </p:cNvPr>
          <p:cNvSpPr txBox="1"/>
          <p:nvPr/>
        </p:nvSpPr>
        <p:spPr>
          <a:xfrm>
            <a:off x="90771" y="1097496"/>
            <a:ext cx="8683713" cy="1120494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Конституционный Суд Российской Федерации </a:t>
            </a:r>
          </a:p>
          <a:p>
            <a:pPr algn="ctr" defTabSz="685783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Рассматривает дела, связанные с определением соответствия нормативно-правовых актов Конституции России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58847A-A0FB-752A-66CD-6D8A2452FEA5}"/>
              </a:ext>
            </a:extLst>
          </p:cNvPr>
          <p:cNvSpPr txBox="1"/>
          <p:nvPr/>
        </p:nvSpPr>
        <p:spPr>
          <a:xfrm>
            <a:off x="99137" y="2221481"/>
            <a:ext cx="8666980" cy="1120494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Верховный Суд Российской Федерации </a:t>
            </a:r>
          </a:p>
          <a:p>
            <a:pPr algn="ctr" defTabSz="685783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Высший судебный орган государства как по делам общей юрисдикции, так и по разрешению экономических споров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595D52-5A05-F73B-9518-5D7E3E2D380D}"/>
              </a:ext>
            </a:extLst>
          </p:cNvPr>
          <p:cNvSpPr txBox="1"/>
          <p:nvPr/>
        </p:nvSpPr>
        <p:spPr>
          <a:xfrm>
            <a:off x="107504" y="3352527"/>
            <a:ext cx="8683713" cy="814028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Федеральные суды общей юрисдикции  </a:t>
            </a:r>
          </a:p>
          <a:p>
            <a:pPr algn="ctr" defTabSz="685783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Рассматривают уголовные, административные, гражданские и другие дела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26B6F-66E2-9F3F-6295-B47E7FE93B85}"/>
              </a:ext>
            </a:extLst>
          </p:cNvPr>
          <p:cNvSpPr txBox="1"/>
          <p:nvPr/>
        </p:nvSpPr>
        <p:spPr>
          <a:xfrm>
            <a:off x="121780" y="4187659"/>
            <a:ext cx="8683713" cy="1120494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Арбитражные суды </a:t>
            </a:r>
          </a:p>
          <a:p>
            <a:pPr algn="ctr" defTabSz="685783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Разбирают судебные споры, связанные с предпринимательской и иной хозяйственной деятельностью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84C116-E44A-EF61-B8CF-93632108EF01}"/>
              </a:ext>
            </a:extLst>
          </p:cNvPr>
          <p:cNvSpPr txBox="1"/>
          <p:nvPr/>
        </p:nvSpPr>
        <p:spPr>
          <a:xfrm>
            <a:off x="126350" y="5373216"/>
            <a:ext cx="8683713" cy="1426961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Мировые судьи субъектов Российской Федерации </a:t>
            </a:r>
          </a:p>
          <a:p>
            <a:pPr algn="ctr" defTabSz="685783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Осуществляющие свои полномочия на территории судебного участка в составе судебного района, входящие в единую систему судов общей юрисдикции и занимающие положение первого (низового) звена этой системы</a:t>
            </a:r>
          </a:p>
        </p:txBody>
      </p:sp>
    </p:spTree>
    <p:extLst>
      <p:ext uri="{BB962C8B-B14F-4D97-AF65-F5344CB8AC3E}">
        <p14:creationId xmlns:p14="http://schemas.microsoft.com/office/powerpoint/2010/main" val="57633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D984746-BBF2-3FCD-8538-1FE45820D31A}"/>
              </a:ext>
            </a:extLst>
          </p:cNvPr>
          <p:cNvSpPr txBox="1"/>
          <p:nvPr/>
        </p:nvSpPr>
        <p:spPr>
          <a:xfrm>
            <a:off x="369780" y="305749"/>
            <a:ext cx="8415287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КТО МОЖЕТ БЫТЬ СУДЬЁЙ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7A3595-5E13-9E33-65D9-4A319F203F70}"/>
              </a:ext>
            </a:extLst>
          </p:cNvPr>
          <p:cNvSpPr txBox="1"/>
          <p:nvPr/>
        </p:nvSpPr>
        <p:spPr>
          <a:xfrm>
            <a:off x="369780" y="1121562"/>
            <a:ext cx="8394739" cy="507561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Российской Федерации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E811E2-4B21-2C00-FD37-C0E7F8322BA6}"/>
              </a:ext>
            </a:extLst>
          </p:cNvPr>
          <p:cNvSpPr txBox="1"/>
          <p:nvPr/>
        </p:nvSpPr>
        <p:spPr>
          <a:xfrm>
            <a:off x="376371" y="1763458"/>
            <a:ext cx="8370469" cy="507561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Достигшие возраста 25 лет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723187-8385-DB16-CCE8-4B286421C6E3}"/>
              </a:ext>
            </a:extLst>
          </p:cNvPr>
          <p:cNvSpPr txBox="1"/>
          <p:nvPr/>
        </p:nvSpPr>
        <p:spPr>
          <a:xfrm>
            <a:off x="400288" y="2376500"/>
            <a:ext cx="8378095" cy="507561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Имеющие высшее юридическое образование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93966D-B252-CC33-E542-03E7081D4581}"/>
              </a:ext>
            </a:extLst>
          </p:cNvPr>
          <p:cNvSpPr txBox="1"/>
          <p:nvPr/>
        </p:nvSpPr>
        <p:spPr>
          <a:xfrm>
            <a:off x="393552" y="2945127"/>
            <a:ext cx="8354374" cy="507561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Имеющие стаж работы по юридической профессии не менее пяти лет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C70849-D881-AC3B-BC41-8EEFD2A46F27}"/>
              </a:ext>
            </a:extLst>
          </p:cNvPr>
          <p:cNvSpPr txBox="1"/>
          <p:nvPr/>
        </p:nvSpPr>
        <p:spPr>
          <a:xfrm>
            <a:off x="388295" y="3553566"/>
            <a:ext cx="8354374" cy="507561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Постоянно проживающие в Российской Федерации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9668BC-340A-4C20-6859-CB187F2483D0}"/>
              </a:ext>
            </a:extLst>
          </p:cNvPr>
          <p:cNvSpPr txBox="1"/>
          <p:nvPr/>
        </p:nvSpPr>
        <p:spPr>
          <a:xfrm>
            <a:off x="373369" y="4134902"/>
            <a:ext cx="8394739" cy="1120494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имеющие гражданства иностранного государства либо вида на жительство или иного документа, подтверждающего право на постоянное проживание гражданина Российской Федерации на территории иностранного государства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57E89D-9C33-6FB4-63F4-E000BC002479}"/>
              </a:ext>
            </a:extLst>
          </p:cNvPr>
          <p:cNvSpPr txBox="1"/>
          <p:nvPr/>
        </p:nvSpPr>
        <p:spPr>
          <a:xfrm>
            <a:off x="400288" y="5329171"/>
            <a:ext cx="8381558" cy="507561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имеющие или не имевшие судимости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9E60921-9C9F-22D6-559F-0304DA7A39DB}"/>
              </a:ext>
            </a:extLst>
          </p:cNvPr>
          <p:cNvSpPr txBox="1"/>
          <p:nvPr/>
        </p:nvSpPr>
        <p:spPr>
          <a:xfrm>
            <a:off x="376371" y="5943406"/>
            <a:ext cx="8352017" cy="814028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имеющие  заболеваний, </a:t>
            </a:r>
          </a:p>
          <a:p>
            <a:pPr algn="ctr" defTabSz="685783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препятствующих осуществлению полномочий судьи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119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8B49D889-6D46-997D-980A-B0B10DE0C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73" y="116632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A853D1C-D472-460D-5A71-DD0D9257C918}"/>
              </a:ext>
            </a:extLst>
          </p:cNvPr>
          <p:cNvSpPr/>
          <p:nvPr/>
        </p:nvSpPr>
        <p:spPr>
          <a:xfrm>
            <a:off x="-21373" y="4706472"/>
            <a:ext cx="9144000" cy="21515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lIns="720000" tIns="90000" rIns="180000" bIns="90000">
            <a:spAutoFit/>
          </a:bodyPr>
          <a:lstStyle/>
          <a:p>
            <a:pPr defTabSz="685783"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Статья 119 Конституции Российской Федерации</a:t>
            </a:r>
          </a:p>
          <a:p>
            <a:pPr defTabSz="685783">
              <a:defRPr/>
            </a:pPr>
            <a:endParaRPr lang="en-US" b="1" dirty="0">
              <a:solidFill>
                <a:prstClr val="black"/>
              </a:solidFill>
              <a:latin typeface="Roboto Slab"/>
              <a:ea typeface="Meiryo" pitchFamily="34" charset="-128"/>
            </a:endParaRPr>
          </a:p>
          <a:p>
            <a:pPr lvl="0" algn="just">
              <a:defRPr/>
            </a:pPr>
            <a:r>
              <a:rPr lang="ru-RU" dirty="0">
                <a:solidFill>
                  <a:prstClr val="black"/>
                </a:solidFill>
                <a:ea typeface="Meiryo" pitchFamily="34" charset="-128"/>
              </a:rPr>
              <a:t>…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Судьям судов Российской Федерации в порядке, установленном федеральным законом, запрещается открывать и иметь счета (вклады), хранить наличные денежные средства и ценности в иностранных банках, расположенных за пределами территории Российской Федерации. Федеральным законом могут быть установлены дополнительные требования к судьям судов Российской Федерации.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02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ECC91B6-D7D9-C92F-1F4C-304642FC508C}"/>
              </a:ext>
            </a:extLst>
          </p:cNvPr>
          <p:cNvSpPr txBox="1"/>
          <p:nvPr/>
        </p:nvSpPr>
        <p:spPr>
          <a:xfrm>
            <a:off x="1187624" y="154193"/>
            <a:ext cx="6840760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800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НАЗНАЧЕНИЯ СУДЕЙ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0EBFCD-91F6-AC2A-A5EA-0677C8D55A82}"/>
              </a:ext>
            </a:extLst>
          </p:cNvPr>
          <p:cNvSpPr txBox="1"/>
          <p:nvPr/>
        </p:nvSpPr>
        <p:spPr>
          <a:xfrm>
            <a:off x="971600" y="813397"/>
            <a:ext cx="7344816" cy="882131"/>
          </a:xfrm>
          <a:prstGeom prst="roundRect">
            <a:avLst/>
          </a:prstGeom>
          <a:noFill/>
          <a:ln w="15875">
            <a:solidFill>
              <a:srgbClr val="C26D82"/>
            </a:solidFill>
          </a:ln>
        </p:spPr>
        <p:txBody>
          <a:bodyPr wrap="square" tIns="90000" bIns="90000" rtlCol="0">
            <a:spAutoFit/>
          </a:bodyPr>
          <a:lstStyle/>
          <a:p>
            <a:pPr lvl="0" algn="ctr">
              <a:defRPr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Советом Федерации по представлению </a:t>
            </a:r>
          </a:p>
          <a:p>
            <a:pPr lvl="0" algn="ctr">
              <a:defRPr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Президента Российской Федерации назначаются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F245EF-6E82-9CAF-DBFC-1CFCE3C02FF4}"/>
              </a:ext>
            </a:extLst>
          </p:cNvPr>
          <p:cNvSpPr txBox="1"/>
          <p:nvPr/>
        </p:nvSpPr>
        <p:spPr>
          <a:xfrm>
            <a:off x="251520" y="1827226"/>
            <a:ext cx="4104455" cy="814028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lvl="0" algn="ctr">
              <a:defRPr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Председатель </a:t>
            </a:r>
          </a:p>
          <a:p>
            <a:pPr lvl="0" algn="ctr">
              <a:defRPr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Конституционного суда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515046-0DE5-AF94-0FD2-EABDFC2C9AD7}"/>
              </a:ext>
            </a:extLst>
          </p:cNvPr>
          <p:cNvSpPr txBox="1"/>
          <p:nvPr/>
        </p:nvSpPr>
        <p:spPr>
          <a:xfrm>
            <a:off x="251520" y="2758845"/>
            <a:ext cx="4104455" cy="814028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lvl="0" algn="ctr">
              <a:defRPr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Заместитель председателя Конституционного Суда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447BD2-CA98-1A07-9B8A-D5612A867719}"/>
              </a:ext>
            </a:extLst>
          </p:cNvPr>
          <p:cNvSpPr txBox="1"/>
          <p:nvPr/>
        </p:nvSpPr>
        <p:spPr>
          <a:xfrm>
            <a:off x="251520" y="3723946"/>
            <a:ext cx="4104455" cy="507561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lvl="0" algn="ctr">
              <a:defRPr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Судьи Конституционного Суда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136C89-A1C6-E19F-EBB8-D8D9B68BCFEC}"/>
              </a:ext>
            </a:extLst>
          </p:cNvPr>
          <p:cNvSpPr txBox="1"/>
          <p:nvPr/>
        </p:nvSpPr>
        <p:spPr>
          <a:xfrm>
            <a:off x="4644009" y="1827225"/>
            <a:ext cx="4104455" cy="814028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lvl="0" algn="ctr">
              <a:defRPr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Председатель </a:t>
            </a:r>
          </a:p>
          <a:p>
            <a:pPr lvl="0" algn="ctr">
              <a:defRPr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Верховного Суда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5818DF-544E-0AC5-EC85-F7C0B6E5C870}"/>
              </a:ext>
            </a:extLst>
          </p:cNvPr>
          <p:cNvSpPr txBox="1"/>
          <p:nvPr/>
        </p:nvSpPr>
        <p:spPr>
          <a:xfrm>
            <a:off x="4644009" y="2806929"/>
            <a:ext cx="4087024" cy="814028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lvl="0" algn="ctr">
              <a:defRPr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Заместители председателя </a:t>
            </a:r>
          </a:p>
          <a:p>
            <a:pPr lvl="0" algn="ctr">
              <a:defRPr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Верховного Суда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F2DE1A-1229-2373-47A8-ADE746B67F48}"/>
              </a:ext>
            </a:extLst>
          </p:cNvPr>
          <p:cNvSpPr txBox="1"/>
          <p:nvPr/>
        </p:nvSpPr>
        <p:spPr>
          <a:xfrm>
            <a:off x="4644008" y="3725486"/>
            <a:ext cx="4087024" cy="507561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lvl="0" algn="ctr">
              <a:defRPr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Судьи Верховного Суда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7201CA0D-33DD-BE61-D276-47940909BB86}"/>
              </a:ext>
            </a:extLst>
          </p:cNvPr>
          <p:cNvSpPr/>
          <p:nvPr/>
        </p:nvSpPr>
        <p:spPr>
          <a:xfrm>
            <a:off x="0" y="5355847"/>
            <a:ext cx="9034359" cy="14128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lIns="720000" tIns="90000" rIns="180000" bIns="90000">
            <a:spAutoFit/>
          </a:bodyPr>
          <a:lstStyle/>
          <a:p>
            <a:pPr algn="ctr" defTabSz="685783"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Председатели, заместители председателей,  судьи кассационных, апелляционных судов общей юрисдикции, арбитражных судов округов и специализированных арбитражных судов,  других федеральных судов общей юрисдикции,  арбитражных, военных  судов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FD38FDF-169F-8E8D-6369-452B95F774AD}"/>
              </a:ext>
            </a:extLst>
          </p:cNvPr>
          <p:cNvSpPr txBox="1"/>
          <p:nvPr/>
        </p:nvSpPr>
        <p:spPr>
          <a:xfrm>
            <a:off x="971600" y="4376144"/>
            <a:ext cx="7344816" cy="882131"/>
          </a:xfrm>
          <a:prstGeom prst="roundRect">
            <a:avLst/>
          </a:prstGeom>
          <a:noFill/>
          <a:ln w="15875">
            <a:solidFill>
              <a:srgbClr val="C26D82"/>
            </a:solidFill>
          </a:ln>
        </p:spPr>
        <p:txBody>
          <a:bodyPr wrap="square" tIns="90000" bIns="90000" rtlCol="0">
            <a:spAutoFit/>
          </a:bodyPr>
          <a:lstStyle/>
          <a:p>
            <a:pPr lvl="0" algn="ctr">
              <a:defRPr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Президентом Российской Федерации по представлению </a:t>
            </a:r>
          </a:p>
          <a:p>
            <a:pPr lvl="0" algn="ctr">
              <a:defRPr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Председателя Верховного суда назначаются</a:t>
            </a:r>
          </a:p>
        </p:txBody>
      </p:sp>
    </p:spTree>
    <p:extLst>
      <p:ext uri="{BB962C8B-B14F-4D97-AF65-F5344CB8AC3E}">
        <p14:creationId xmlns:p14="http://schemas.microsoft.com/office/powerpoint/2010/main" val="1470488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C51488-7C3A-59B9-11D2-C1CD2BB03724}"/>
              </a:ext>
            </a:extLst>
          </p:cNvPr>
          <p:cNvSpPr txBox="1"/>
          <p:nvPr/>
        </p:nvSpPr>
        <p:spPr>
          <a:xfrm>
            <a:off x="1197649" y="128266"/>
            <a:ext cx="6552728" cy="12907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СТАТУС СУДЬИ</a:t>
            </a:r>
          </a:p>
          <a:p>
            <a:pPr algn="ctr" defTabSz="685783"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(ст.120, 121, 122 Конституции РФ,</a:t>
            </a:r>
          </a:p>
          <a:p>
            <a:pPr algn="ctr" defTabSz="685783"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ст.9, 12, 16 Закона РФ «О статусе судей в РФ»)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4CAB89-9109-212F-98B8-6D3A59639FA6}"/>
              </a:ext>
            </a:extLst>
          </p:cNvPr>
          <p:cNvSpPr txBox="1"/>
          <p:nvPr/>
        </p:nvSpPr>
        <p:spPr>
          <a:xfrm>
            <a:off x="153533" y="1664463"/>
            <a:ext cx="8640960" cy="1222650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Судьи независимы </a:t>
            </a:r>
          </a:p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подчиняются только Конституции Российской Федерации </a:t>
            </a:r>
          </a:p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федеральному закону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46EAAE-986E-3509-48D4-08E1E68D1117}"/>
              </a:ext>
            </a:extLst>
          </p:cNvPr>
          <p:cNvSpPr txBox="1"/>
          <p:nvPr/>
        </p:nvSpPr>
        <p:spPr>
          <a:xfrm>
            <a:off x="124272" y="3132556"/>
            <a:ext cx="8640960" cy="1563169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Судьи несменяемы</a:t>
            </a:r>
          </a:p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Полномочия судьи могут быть прекращены или приостановлены не иначе как в порядке и по основаниям, </a:t>
            </a:r>
          </a:p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установленным Законом РФ «О статусе судей в Российской Федерации»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AC2BA-1E54-0EA5-0149-E8EFE67174F5}"/>
              </a:ext>
            </a:extLst>
          </p:cNvPr>
          <p:cNvSpPr txBox="1"/>
          <p:nvPr/>
        </p:nvSpPr>
        <p:spPr>
          <a:xfrm>
            <a:off x="124272" y="4949092"/>
            <a:ext cx="8640960" cy="1563169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Судьи неприкосновенны</a:t>
            </a:r>
          </a:p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Судья не может быть привлечён к уголовной, административной  ответственности иначе как в порядке, </a:t>
            </a:r>
          </a:p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определяемом Законом РФ «О статусе судей в Российской Федерации»</a:t>
            </a:r>
          </a:p>
        </p:txBody>
      </p:sp>
    </p:spTree>
    <p:extLst>
      <p:ext uri="{BB962C8B-B14F-4D97-AF65-F5344CB8AC3E}">
        <p14:creationId xmlns:p14="http://schemas.microsoft.com/office/powerpoint/2010/main" val="3031776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8E001E-FAB4-52B2-52DE-F6E2416940FD}"/>
              </a:ext>
            </a:extLst>
          </p:cNvPr>
          <p:cNvSpPr txBox="1"/>
          <p:nvPr/>
        </p:nvSpPr>
        <p:spPr>
          <a:xfrm>
            <a:off x="1708177" y="239074"/>
            <a:ext cx="5904319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800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ПРИСЯГА СУДЬИ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C0A53D-D685-718D-BD15-8BFD7B2D4697}"/>
              </a:ext>
            </a:extLst>
          </p:cNvPr>
          <p:cNvSpPr txBox="1"/>
          <p:nvPr/>
        </p:nvSpPr>
        <p:spPr>
          <a:xfrm>
            <a:off x="561194" y="1062816"/>
            <a:ext cx="7992887" cy="2244206"/>
          </a:xfrm>
          <a:prstGeom prst="roundRect">
            <a:avLst/>
          </a:prstGeom>
          <a:noFill/>
          <a:ln w="57150">
            <a:solidFill>
              <a:schemeClr val="accent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Торжественно клянусь честно и добросовестно </a:t>
            </a:r>
          </a:p>
          <a:p>
            <a:pPr algn="ctr" defTabSz="685783"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исполнять свои обязанности, осуществлять правосудие, подчиняясь только закону, </a:t>
            </a:r>
          </a:p>
          <a:p>
            <a:pPr algn="ctr" defTabSz="685783"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быть беспристрастным и справедливым, </a:t>
            </a:r>
          </a:p>
          <a:p>
            <a:pPr algn="ctr" defTabSz="685783"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велят мне долг судьи и моя совесть</a:t>
            </a: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FCA337A-61CE-2125-F791-71DBB1E88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302" y="3429000"/>
            <a:ext cx="549939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6618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9A0E4DF5-6B00-C80F-F3BB-E49EC03D3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5796000" cy="3585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8E790E3-8113-EFE4-2909-1C7D3B023D46}"/>
              </a:ext>
            </a:extLst>
          </p:cNvPr>
          <p:cNvSpPr/>
          <p:nvPr/>
        </p:nvSpPr>
        <p:spPr>
          <a:xfrm>
            <a:off x="683568" y="145067"/>
            <a:ext cx="7632848" cy="7920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КОНСТИТУЦИОННЫЙ СУД 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РОССИЙСКОЙ ФЕДЕРАЦИИ 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7450D3-BBD0-5554-DC8F-31A665977ADB}"/>
              </a:ext>
            </a:extLst>
          </p:cNvPr>
          <p:cNvSpPr txBox="1"/>
          <p:nvPr/>
        </p:nvSpPr>
        <p:spPr>
          <a:xfrm>
            <a:off x="-18634" y="4874390"/>
            <a:ext cx="9144000" cy="19082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Состоит из 11 судей, решает исключительно вопросы права.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Судьей Конституционного Суда   может быть назначен 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только крупный специалист в области права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(возраст – не менее 40 лет, 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стаж работы по юридической специальности – не менее 15 лет)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91063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152509876"/>
              </p:ext>
            </p:extLst>
          </p:nvPr>
        </p:nvGraphicFramePr>
        <p:xfrm>
          <a:off x="250825" y="1556792"/>
          <a:ext cx="8642350" cy="50170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6194062-E741-4953-DF09-91BE78F7332D}"/>
              </a:ext>
            </a:extLst>
          </p:cNvPr>
          <p:cNvSpPr txBox="1"/>
          <p:nvPr/>
        </p:nvSpPr>
        <p:spPr>
          <a:xfrm>
            <a:off x="1187624" y="404664"/>
            <a:ext cx="6768752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ЗАДАЧИ КОНСТИТУЦИОННОГО СУДА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271931647"/>
              </p:ext>
            </p:extLst>
          </p:nvPr>
        </p:nvGraphicFramePr>
        <p:xfrm>
          <a:off x="250825" y="836712"/>
          <a:ext cx="8642350" cy="5832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28D3BAE-F22E-6556-6E89-62A4F46117C8}"/>
              </a:ext>
            </a:extLst>
          </p:cNvPr>
          <p:cNvSpPr txBox="1"/>
          <p:nvPr/>
        </p:nvSpPr>
        <p:spPr>
          <a:xfrm>
            <a:off x="359184" y="332656"/>
            <a:ext cx="8425631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ПОЛНОМОЧИЯ КОНСТИТУЦИОННОГО СУДА</a:t>
            </a:r>
          </a:p>
        </p:txBody>
      </p:sp>
    </p:spTree>
    <p:extLst>
      <p:ext uri="{BB962C8B-B14F-4D97-AF65-F5344CB8AC3E}">
        <p14:creationId xmlns:p14="http://schemas.microsoft.com/office/powerpoint/2010/main" val="44200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0B49FF43-2977-E660-984A-09D85B523263}"/>
              </a:ext>
            </a:extLst>
          </p:cNvPr>
          <p:cNvSpPr/>
          <p:nvPr/>
        </p:nvSpPr>
        <p:spPr>
          <a:xfrm>
            <a:off x="683568" y="145067"/>
            <a:ext cx="7632848" cy="7920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КОНСТИТУЦИОННЫЙ СУД 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РОССИЙСКОЙ ФЕДЕРАЦИИ 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C2CC35-4400-78B8-6FCD-865E57680D69}"/>
              </a:ext>
            </a:extLst>
          </p:cNvPr>
          <p:cNvSpPr txBox="1"/>
          <p:nvPr/>
        </p:nvSpPr>
        <p:spPr>
          <a:xfrm>
            <a:off x="115722" y="1265252"/>
            <a:ext cx="8685444" cy="1903688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после решения Конституционного Суда акты или их отдельные положения, признанные неконституционными, утрачивают силу, </a:t>
            </a:r>
          </a:p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соответствующие Конституции Российской Федерации международные договоры Российской Федерации </a:t>
            </a:r>
          </a:p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подлежат введению в действие и применению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C5CEA5-4987-1467-0D57-0DE6502BB0A4}"/>
              </a:ext>
            </a:extLst>
          </p:cNvPr>
          <p:cNvSpPr txBox="1"/>
          <p:nvPr/>
        </p:nvSpPr>
        <p:spPr>
          <a:xfrm>
            <a:off x="107504" y="3284984"/>
            <a:ext cx="8693662" cy="1222650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Акты или их отдельные положения, признанные конституционными в истолковании, данном Конституционным Судом, </a:t>
            </a:r>
          </a:p>
          <a:p>
            <a:pPr algn="ctr" defTabSz="685783"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подлежат применению в ином истолковании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432AA8-EFC0-E11F-0DE2-8BEA567510CB}"/>
              </a:ext>
            </a:extLst>
          </p:cNvPr>
          <p:cNvSpPr txBox="1"/>
          <p:nvPr/>
        </p:nvSpPr>
        <p:spPr>
          <a:xfrm>
            <a:off x="117470" y="4781099"/>
            <a:ext cx="8683696" cy="1903688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Решения Конституционного Суда  обязательны на всей территории РФ для всех представительных, исполнительных и судебных органов государственной власти, органов местного самоуправления, </a:t>
            </a:r>
          </a:p>
          <a:p>
            <a:pPr algn="ctr" defTabSz="685783"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предприятий, учреждений, организаций, должностных лиц, </a:t>
            </a:r>
          </a:p>
          <a:p>
            <a:pPr algn="ctr" defTabSz="685783"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граждан и их объединений</a:t>
            </a:r>
            <a:endParaRPr lang="ru-RU" sz="2000" dirty="0">
              <a:solidFill>
                <a:prstClr val="black"/>
              </a:solidFill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890045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http://pravo.ru/store/images/4/45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075531"/>
            <a:ext cx="5328592" cy="3492000"/>
          </a:xfrm>
          <a:prstGeom prst="roundRect">
            <a:avLst/>
          </a:prstGeom>
          <a:noFill/>
          <a:ln w="76200">
            <a:solidFill>
              <a:schemeClr val="accent1"/>
            </a:solidFill>
          </a:ln>
        </p:spPr>
      </p:pic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AB5A4D4F-E4FB-8B5F-F8B3-C3A3B3914ABA}"/>
              </a:ext>
            </a:extLst>
          </p:cNvPr>
          <p:cNvSpPr/>
          <p:nvPr/>
        </p:nvSpPr>
        <p:spPr>
          <a:xfrm>
            <a:off x="755576" y="116632"/>
            <a:ext cx="7632848" cy="7920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ВЕРХОВНЫЙ  СУД  РОССИЙСКОЙ ФЕДЕРАЦИИ 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807CEF-8C15-B074-C29F-7A7B4BBF10BB}"/>
              </a:ext>
            </a:extLst>
          </p:cNvPr>
          <p:cNvSpPr txBox="1"/>
          <p:nvPr/>
        </p:nvSpPr>
        <p:spPr>
          <a:xfrm>
            <a:off x="0" y="4734342"/>
            <a:ext cx="9144000" cy="212365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          Статья 126 Конституции Российской Федерации</a:t>
            </a:r>
          </a:p>
          <a:p>
            <a:endParaRPr lang="ru-RU" sz="2000" b="1" dirty="0">
              <a:solidFill>
                <a:prstClr val="black"/>
              </a:solidFill>
              <a:latin typeface="Times New Roman" panose="02020603050405020304" pitchFamily="18" charset="0"/>
              <a:ea typeface="Meiryo" pitchFamily="34" charset="-128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Высший судебный орган по гражданским делам, делам по разрешению экономических споров, уголовным, административным и иным делам, подсудным судам, образованным в соответствии с Федеральным конституционным законом  "О судебной системе Российской Федерации" и федеральными законами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23062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F18FED-B5D4-A523-8C0C-B376D0F2C4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>
            <a:extLst>
              <a:ext uri="{FF2B5EF4-FFF2-40B4-BE49-F238E27FC236}">
                <a16:creationId xmlns:a16="http://schemas.microsoft.com/office/drawing/2014/main" id="{A9BEB163-24E6-B8A9-8159-CED7C08D2F15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741789441"/>
              </p:ext>
            </p:extLst>
          </p:nvPr>
        </p:nvGraphicFramePr>
        <p:xfrm>
          <a:off x="250825" y="836712"/>
          <a:ext cx="8642350" cy="5832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1B83255-02D0-F9DA-D228-7512F231E583}"/>
              </a:ext>
            </a:extLst>
          </p:cNvPr>
          <p:cNvSpPr txBox="1"/>
          <p:nvPr/>
        </p:nvSpPr>
        <p:spPr>
          <a:xfrm>
            <a:off x="359185" y="332656"/>
            <a:ext cx="8317272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ПОЛНОМОЧИЯ   ВЕРХОВНОГО  СУДА</a:t>
            </a:r>
          </a:p>
        </p:txBody>
      </p:sp>
    </p:spTree>
    <p:extLst>
      <p:ext uri="{BB962C8B-B14F-4D97-AF65-F5344CB8AC3E}">
        <p14:creationId xmlns:p14="http://schemas.microsoft.com/office/powerpoint/2010/main" val="824269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F90E75-7C1B-E637-CD23-4BFA8A9AA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E9247B-8F27-622D-F733-4D46ED1B3FEE}"/>
              </a:ext>
            </a:extLst>
          </p:cNvPr>
          <p:cNvSpPr txBox="1"/>
          <p:nvPr/>
        </p:nvSpPr>
        <p:spPr>
          <a:xfrm>
            <a:off x="315871" y="148472"/>
            <a:ext cx="8415287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СУДЫ ОБЩЕЙ ЮРИСДИКЦИИ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CC3CC7-72C6-468B-198B-8BC94988845F}"/>
              </a:ext>
            </a:extLst>
          </p:cNvPr>
          <p:cNvSpPr txBox="1"/>
          <p:nvPr/>
        </p:nvSpPr>
        <p:spPr>
          <a:xfrm>
            <a:off x="2051720" y="854739"/>
            <a:ext cx="4536504" cy="541613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Состоят из шести звеньев</a:t>
            </a:r>
            <a:endParaRPr lang="ru-RU" sz="20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EB8869-80B7-3378-03B5-66A76B03236D}"/>
              </a:ext>
            </a:extLst>
          </p:cNvPr>
          <p:cNvSpPr txBox="1"/>
          <p:nvPr/>
        </p:nvSpPr>
        <p:spPr>
          <a:xfrm>
            <a:off x="120345" y="1492903"/>
            <a:ext cx="8623654" cy="541613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1) мировые судьи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E392E3-4A31-923D-FF29-892B35559342}"/>
              </a:ext>
            </a:extLst>
          </p:cNvPr>
          <p:cNvSpPr txBox="1"/>
          <p:nvPr/>
        </p:nvSpPr>
        <p:spPr>
          <a:xfrm>
            <a:off x="129527" y="3134158"/>
            <a:ext cx="8623654" cy="1563169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3) верховные суды республик, краевые, областные суды, суды городов федерального значения, суд  автономной области, суды автономных округов,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окружные (флотские) военные суды</a:t>
            </a: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среднее звено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D1EF24-BA26-06DB-8B14-0AD9DFCDF2F1}"/>
              </a:ext>
            </a:extLst>
          </p:cNvPr>
          <p:cNvSpPr txBox="1"/>
          <p:nvPr/>
        </p:nvSpPr>
        <p:spPr>
          <a:xfrm>
            <a:off x="120345" y="2131067"/>
            <a:ext cx="8610813" cy="882131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2) районные, городские, межрайонные суды, гарнизонные военные суды  –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основное звено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2530DE-1FE5-4932-BEA2-7FC9ED5E0D70}"/>
              </a:ext>
            </a:extLst>
          </p:cNvPr>
          <p:cNvSpPr txBox="1"/>
          <p:nvPr/>
        </p:nvSpPr>
        <p:spPr>
          <a:xfrm>
            <a:off x="107503" y="4852217"/>
            <a:ext cx="8623654" cy="541613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4) апелляционные суды общей юрисдикции (их в РФ пять)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387302-93CE-033E-9E86-D2904E820256}"/>
              </a:ext>
            </a:extLst>
          </p:cNvPr>
          <p:cNvSpPr txBox="1"/>
          <p:nvPr/>
        </p:nvSpPr>
        <p:spPr>
          <a:xfrm>
            <a:off x="124547" y="5461648"/>
            <a:ext cx="8589567" cy="541613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5) кассационные суды общей юрисдикции (их в РФ девять)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12156D7-4192-0818-99A3-234B027DCB51}"/>
              </a:ext>
            </a:extLst>
          </p:cNvPr>
          <p:cNvSpPr txBox="1"/>
          <p:nvPr/>
        </p:nvSpPr>
        <p:spPr>
          <a:xfrm>
            <a:off x="113217" y="6205548"/>
            <a:ext cx="8612228" cy="541613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Times New Roman" panose="02020603050405020304" pitchFamily="18" charset="0"/>
              </a:rPr>
              <a:t>6) Верховный Суд РФ – высшее звено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350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11" grpId="0" animBg="1"/>
      <p:bldP spid="10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886888" y="972019"/>
            <a:ext cx="5809491" cy="838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Верховный Суд РФ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864556" y="2908053"/>
            <a:ext cx="5809491" cy="92479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Апелляционные суды общей юрисдикции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2852864" y="5223364"/>
            <a:ext cx="5837705" cy="76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Районные, межрайонные,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городские, военные  суды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2864556" y="6003584"/>
            <a:ext cx="5826014" cy="76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Мировые судьи</a:t>
            </a:r>
          </a:p>
        </p:txBody>
      </p:sp>
      <p:pic>
        <p:nvPicPr>
          <p:cNvPr id="10251" name="Picture 11" descr="j028300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0" y="830705"/>
            <a:ext cx="1219200" cy="1219200"/>
          </a:xfrm>
          <a:prstGeom prst="rect">
            <a:avLst/>
          </a:prstGeom>
          <a:noFill/>
        </p:spPr>
      </p:pic>
      <p:pic>
        <p:nvPicPr>
          <p:cNvPr id="10254" name="Picture 14" descr="j028300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4665" y="6294380"/>
            <a:ext cx="304800" cy="304800"/>
          </a:xfrm>
          <a:prstGeom prst="rect">
            <a:avLst/>
          </a:prstGeom>
          <a:noFill/>
        </p:spPr>
      </p:pic>
      <p:pic>
        <p:nvPicPr>
          <p:cNvPr id="10256" name="Picture 16" descr="j028300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26022" y="6294380"/>
            <a:ext cx="304800" cy="304800"/>
          </a:xfrm>
          <a:prstGeom prst="rect">
            <a:avLst/>
          </a:prstGeom>
          <a:noFill/>
        </p:spPr>
      </p:pic>
      <p:pic>
        <p:nvPicPr>
          <p:cNvPr id="10257" name="Picture 17" descr="j028300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0202" y="6307435"/>
            <a:ext cx="304800" cy="304800"/>
          </a:xfrm>
          <a:prstGeom prst="rect">
            <a:avLst/>
          </a:prstGeom>
          <a:noFill/>
        </p:spPr>
      </p:pic>
      <p:pic>
        <p:nvPicPr>
          <p:cNvPr id="10258" name="Picture 18" descr="j028300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76" y="6307435"/>
            <a:ext cx="304800" cy="304800"/>
          </a:xfrm>
          <a:prstGeom prst="rect">
            <a:avLst/>
          </a:prstGeom>
          <a:noFill/>
        </p:spPr>
      </p:pic>
      <p:pic>
        <p:nvPicPr>
          <p:cNvPr id="10259" name="Picture 19" descr="j028300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0782" y="6300908"/>
            <a:ext cx="304800" cy="304800"/>
          </a:xfrm>
          <a:prstGeom prst="rect">
            <a:avLst/>
          </a:prstGeom>
          <a:noFill/>
        </p:spPr>
      </p:pic>
      <p:pic>
        <p:nvPicPr>
          <p:cNvPr id="10260" name="Picture 20" descr="j028300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1847" y="3012316"/>
            <a:ext cx="756000" cy="756000"/>
          </a:xfrm>
          <a:prstGeom prst="rect">
            <a:avLst/>
          </a:prstGeom>
          <a:noFill/>
        </p:spPr>
      </p:pic>
      <p:pic>
        <p:nvPicPr>
          <p:cNvPr id="10261" name="Picture 21" descr="j028300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7177" y="2046179"/>
            <a:ext cx="864000" cy="864000"/>
          </a:xfrm>
          <a:prstGeom prst="rect">
            <a:avLst/>
          </a:prstGeom>
          <a:noFill/>
        </p:spPr>
      </p:pic>
      <p:pic>
        <p:nvPicPr>
          <p:cNvPr id="10262" name="Picture 22" descr="j02830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783" y="4361453"/>
            <a:ext cx="612000" cy="612000"/>
          </a:xfrm>
          <a:prstGeom prst="rect">
            <a:avLst/>
          </a:prstGeom>
          <a:noFill/>
        </p:spPr>
      </p:pic>
      <p:pic>
        <p:nvPicPr>
          <p:cNvPr id="10263" name="Picture 23" descr="j02830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5272" y="4340164"/>
            <a:ext cx="648000" cy="648000"/>
          </a:xfrm>
          <a:prstGeom prst="rect">
            <a:avLst/>
          </a:prstGeom>
          <a:noFill/>
        </p:spPr>
      </p:pic>
      <p:pic>
        <p:nvPicPr>
          <p:cNvPr id="10264" name="Picture 24" descr="j02830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5837" y="4331219"/>
            <a:ext cx="648000" cy="648000"/>
          </a:xfrm>
          <a:prstGeom prst="rect">
            <a:avLst/>
          </a:prstGeom>
          <a:noFill/>
        </p:spPr>
      </p:pic>
      <p:pic>
        <p:nvPicPr>
          <p:cNvPr id="10265" name="Picture 25" descr="j02830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8250" y="4322399"/>
            <a:ext cx="648000" cy="648000"/>
          </a:xfrm>
          <a:prstGeom prst="rect">
            <a:avLst/>
          </a:prstGeom>
          <a:noFill/>
        </p:spPr>
      </p:pic>
      <p:pic>
        <p:nvPicPr>
          <p:cNvPr id="10266" name="Picture 26" descr="j02830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6968" y="4325088"/>
            <a:ext cx="648000" cy="648000"/>
          </a:xfrm>
          <a:prstGeom prst="rect">
            <a:avLst/>
          </a:prstGeom>
          <a:noFill/>
        </p:spPr>
      </p:pic>
      <p:pic>
        <p:nvPicPr>
          <p:cNvPr id="10267" name="Picture 27" descr="j028300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6487" y="6294380"/>
            <a:ext cx="304800" cy="304800"/>
          </a:xfrm>
          <a:prstGeom prst="rect">
            <a:avLst/>
          </a:prstGeom>
          <a:noFill/>
        </p:spPr>
      </p:pic>
      <p:sp>
        <p:nvSpPr>
          <p:cNvPr id="2" name="Rectangle 5">
            <a:extLst>
              <a:ext uri="{FF2B5EF4-FFF2-40B4-BE49-F238E27FC236}">
                <a16:creationId xmlns:a16="http://schemas.microsoft.com/office/drawing/2014/main" id="{A1FDF294-5AD9-6D35-0A94-E77E17DFB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686" y="3930655"/>
            <a:ext cx="5837705" cy="124331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Верховные суды республик, краевые, 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областные суды, суды городов  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федерального значения, суды автономной области 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 автономных округов, военные суды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06AB48C-6171-2106-0AAA-19642F98EB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1901" y="1885450"/>
            <a:ext cx="5809491" cy="92479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Кассационные суды общей юрисдикции</a:t>
            </a:r>
          </a:p>
        </p:txBody>
      </p:sp>
      <p:pic>
        <p:nvPicPr>
          <p:cNvPr id="5" name="Picture 21" descr="j0283002">
            <a:extLst>
              <a:ext uri="{FF2B5EF4-FFF2-40B4-BE49-F238E27FC236}">
                <a16:creationId xmlns:a16="http://schemas.microsoft.com/office/drawing/2014/main" id="{7A7F385D-0907-94A9-CD75-1FE8701ADC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5900" y="3029522"/>
            <a:ext cx="756000" cy="756000"/>
          </a:xfrm>
          <a:prstGeom prst="rect">
            <a:avLst/>
          </a:prstGeom>
          <a:noFill/>
        </p:spPr>
      </p:pic>
      <p:pic>
        <p:nvPicPr>
          <p:cNvPr id="6" name="Picture 21" descr="j0283002">
            <a:extLst>
              <a:ext uri="{FF2B5EF4-FFF2-40B4-BE49-F238E27FC236}">
                <a16:creationId xmlns:a16="http://schemas.microsoft.com/office/drawing/2014/main" id="{BA74E5C6-0BB0-7D54-A35B-4E2D4143B33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0471" y="3012316"/>
            <a:ext cx="756000" cy="756000"/>
          </a:xfrm>
          <a:prstGeom prst="rect">
            <a:avLst/>
          </a:prstGeom>
          <a:noFill/>
        </p:spPr>
      </p:pic>
      <p:pic>
        <p:nvPicPr>
          <p:cNvPr id="7" name="Picture 21" descr="j0283002">
            <a:extLst>
              <a:ext uri="{FF2B5EF4-FFF2-40B4-BE49-F238E27FC236}">
                <a16:creationId xmlns:a16="http://schemas.microsoft.com/office/drawing/2014/main" id="{36B7BD32-0726-7DBB-905B-E83F58B30F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193" y="2995678"/>
            <a:ext cx="756000" cy="756000"/>
          </a:xfrm>
          <a:prstGeom prst="rect">
            <a:avLst/>
          </a:prstGeom>
          <a:noFill/>
        </p:spPr>
      </p:pic>
      <p:pic>
        <p:nvPicPr>
          <p:cNvPr id="9" name="Picture 27" descr="j0283002">
            <a:extLst>
              <a:ext uri="{FF2B5EF4-FFF2-40B4-BE49-F238E27FC236}">
                <a16:creationId xmlns:a16="http://schemas.microsoft.com/office/drawing/2014/main" id="{847EF83B-01B3-3A52-1EB0-25E9B66431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648" y="6281325"/>
            <a:ext cx="304800" cy="304800"/>
          </a:xfrm>
          <a:prstGeom prst="rect">
            <a:avLst/>
          </a:prstGeom>
          <a:noFill/>
        </p:spPr>
      </p:pic>
      <p:pic>
        <p:nvPicPr>
          <p:cNvPr id="11" name="Picture 27" descr="j0283002">
            <a:extLst>
              <a:ext uri="{FF2B5EF4-FFF2-40B4-BE49-F238E27FC236}">
                <a16:creationId xmlns:a16="http://schemas.microsoft.com/office/drawing/2014/main" id="{8BD308D4-8D4C-6611-F04C-45BC582593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183" y="6281325"/>
            <a:ext cx="304800" cy="304800"/>
          </a:xfrm>
          <a:prstGeom prst="rect">
            <a:avLst/>
          </a:prstGeom>
          <a:noFill/>
        </p:spPr>
      </p:pic>
      <p:pic>
        <p:nvPicPr>
          <p:cNvPr id="12" name="Picture 27" descr="j0283002">
            <a:extLst>
              <a:ext uri="{FF2B5EF4-FFF2-40B4-BE49-F238E27FC236}">
                <a16:creationId xmlns:a16="http://schemas.microsoft.com/office/drawing/2014/main" id="{95AAE14F-4185-5E1F-6E99-0B2E991C66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56757" y="6294380"/>
            <a:ext cx="304800" cy="304800"/>
          </a:xfrm>
          <a:prstGeom prst="rect">
            <a:avLst/>
          </a:prstGeom>
          <a:noFill/>
        </p:spPr>
      </p:pic>
      <p:pic>
        <p:nvPicPr>
          <p:cNvPr id="13" name="Picture 26" descr="j0283002">
            <a:extLst>
              <a:ext uri="{FF2B5EF4-FFF2-40B4-BE49-F238E27FC236}">
                <a16:creationId xmlns:a16="http://schemas.microsoft.com/office/drawing/2014/main" id="{5D3D2CA8-C736-932B-16EB-B108CB0A9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5247" y="5306410"/>
            <a:ext cx="576000" cy="576000"/>
          </a:xfrm>
          <a:prstGeom prst="rect">
            <a:avLst/>
          </a:prstGeom>
          <a:noFill/>
        </p:spPr>
      </p:pic>
      <p:pic>
        <p:nvPicPr>
          <p:cNvPr id="14" name="Picture 26" descr="j0283002">
            <a:extLst>
              <a:ext uri="{FF2B5EF4-FFF2-40B4-BE49-F238E27FC236}">
                <a16:creationId xmlns:a16="http://schemas.microsoft.com/office/drawing/2014/main" id="{411666A8-6B49-FD65-AAD2-E5ECB6A80A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37056" y="5311874"/>
            <a:ext cx="576000" cy="576000"/>
          </a:xfrm>
          <a:prstGeom prst="rect">
            <a:avLst/>
          </a:prstGeom>
          <a:noFill/>
        </p:spPr>
      </p:pic>
      <p:pic>
        <p:nvPicPr>
          <p:cNvPr id="15" name="Picture 26" descr="j0283002">
            <a:extLst>
              <a:ext uri="{FF2B5EF4-FFF2-40B4-BE49-F238E27FC236}">
                <a16:creationId xmlns:a16="http://schemas.microsoft.com/office/drawing/2014/main" id="{B74640BE-662B-2243-7B81-033AFB23AD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72413" y="5316364"/>
            <a:ext cx="576000" cy="576000"/>
          </a:xfrm>
          <a:prstGeom prst="rect">
            <a:avLst/>
          </a:prstGeom>
          <a:noFill/>
        </p:spPr>
      </p:pic>
      <p:pic>
        <p:nvPicPr>
          <p:cNvPr id="16" name="Picture 26" descr="j0283002">
            <a:extLst>
              <a:ext uri="{FF2B5EF4-FFF2-40B4-BE49-F238E27FC236}">
                <a16:creationId xmlns:a16="http://schemas.microsoft.com/office/drawing/2014/main" id="{7E405B14-E101-CC46-480D-6BC98E67F7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5800" y="5316364"/>
            <a:ext cx="576000" cy="576000"/>
          </a:xfrm>
          <a:prstGeom prst="rect">
            <a:avLst/>
          </a:prstGeom>
          <a:noFill/>
        </p:spPr>
      </p:pic>
      <p:pic>
        <p:nvPicPr>
          <p:cNvPr id="17" name="Picture 26" descr="j0283002">
            <a:extLst>
              <a:ext uri="{FF2B5EF4-FFF2-40B4-BE49-F238E27FC236}">
                <a16:creationId xmlns:a16="http://schemas.microsoft.com/office/drawing/2014/main" id="{A703FBC7-78F7-5C0D-3947-28726DE08B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7609" y="5303373"/>
            <a:ext cx="576000" cy="576000"/>
          </a:xfrm>
          <a:prstGeom prst="rect">
            <a:avLst/>
          </a:prstGeom>
          <a:noFill/>
        </p:spPr>
      </p:pic>
      <p:pic>
        <p:nvPicPr>
          <p:cNvPr id="18" name="Picture 26" descr="j0283002">
            <a:extLst>
              <a:ext uri="{FF2B5EF4-FFF2-40B4-BE49-F238E27FC236}">
                <a16:creationId xmlns:a16="http://schemas.microsoft.com/office/drawing/2014/main" id="{0301BBDD-94FB-F4CE-1D1B-57E604FC79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783" y="5322892"/>
            <a:ext cx="576000" cy="576000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8871E6-45D5-E1B4-E0B1-AC476A153D8D}"/>
              </a:ext>
            </a:extLst>
          </p:cNvPr>
          <p:cNvSpPr txBox="1"/>
          <p:nvPr/>
        </p:nvSpPr>
        <p:spPr>
          <a:xfrm>
            <a:off x="316780" y="97095"/>
            <a:ext cx="8317272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СИСТЕМА СУДОВ ОБЩЕЙ ЮРИСДИКЦИИ</a:t>
            </a:r>
          </a:p>
        </p:txBody>
      </p:sp>
      <p:pic>
        <p:nvPicPr>
          <p:cNvPr id="20" name="Picture 26" descr="j0283002">
            <a:extLst>
              <a:ext uri="{FF2B5EF4-FFF2-40B4-BE49-F238E27FC236}">
                <a16:creationId xmlns:a16="http://schemas.microsoft.com/office/drawing/2014/main" id="{C06773A7-99B3-058B-C560-7C55A2B4A6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51563" y="4340164"/>
            <a:ext cx="648000" cy="648000"/>
          </a:xfrm>
          <a:prstGeom prst="rect">
            <a:avLst/>
          </a:prstGeom>
          <a:noFill/>
        </p:spPr>
      </p:pic>
      <p:pic>
        <p:nvPicPr>
          <p:cNvPr id="21" name="Picture 26" descr="j0283002">
            <a:extLst>
              <a:ext uri="{FF2B5EF4-FFF2-40B4-BE49-F238E27FC236}">
                <a16:creationId xmlns:a16="http://schemas.microsoft.com/office/drawing/2014/main" id="{F1A2647C-36E0-8495-1D1E-595A425C39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9890" y="5322892"/>
            <a:ext cx="576000" cy="576000"/>
          </a:xfrm>
          <a:prstGeom prst="rect">
            <a:avLst/>
          </a:prstGeom>
          <a:noFill/>
        </p:spPr>
      </p:pic>
      <p:pic>
        <p:nvPicPr>
          <p:cNvPr id="22" name="Picture 21" descr="j0283002">
            <a:extLst>
              <a:ext uri="{FF2B5EF4-FFF2-40B4-BE49-F238E27FC236}">
                <a16:creationId xmlns:a16="http://schemas.microsoft.com/office/drawing/2014/main" id="{F483D827-D2C2-3CDA-EDFB-4C418FCF84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3564" y="3024058"/>
            <a:ext cx="756000" cy="756000"/>
          </a:xfrm>
          <a:prstGeom prst="rect">
            <a:avLst/>
          </a:prstGeom>
          <a:noFill/>
        </p:spPr>
      </p:pic>
      <p:pic>
        <p:nvPicPr>
          <p:cNvPr id="23" name="Picture 21" descr="j0283002">
            <a:extLst>
              <a:ext uri="{FF2B5EF4-FFF2-40B4-BE49-F238E27FC236}">
                <a16:creationId xmlns:a16="http://schemas.microsoft.com/office/drawing/2014/main" id="{02F24F94-A603-FB79-3329-57C48D8CDE6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8476" y="2038815"/>
            <a:ext cx="864000" cy="864000"/>
          </a:xfrm>
          <a:prstGeom prst="rect">
            <a:avLst/>
          </a:prstGeom>
          <a:noFill/>
        </p:spPr>
      </p:pic>
      <p:pic>
        <p:nvPicPr>
          <p:cNvPr id="24" name="Picture 21" descr="j0283002">
            <a:extLst>
              <a:ext uri="{FF2B5EF4-FFF2-40B4-BE49-F238E27FC236}">
                <a16:creationId xmlns:a16="http://schemas.microsoft.com/office/drawing/2014/main" id="{33DC1310-41DD-A80C-5851-35B0DC7A8DC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3331" y="2043790"/>
            <a:ext cx="864000" cy="864000"/>
          </a:xfrm>
          <a:prstGeom prst="rect">
            <a:avLst/>
          </a:prstGeom>
          <a:noFill/>
        </p:spPr>
      </p:pic>
      <p:pic>
        <p:nvPicPr>
          <p:cNvPr id="25" name="Picture 21" descr="j0283002">
            <a:extLst>
              <a:ext uri="{FF2B5EF4-FFF2-40B4-BE49-F238E27FC236}">
                <a16:creationId xmlns:a16="http://schemas.microsoft.com/office/drawing/2014/main" id="{C1500ADB-136B-6920-6311-1BAE13ECB0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258" y="2053559"/>
            <a:ext cx="864000" cy="864000"/>
          </a:xfrm>
          <a:prstGeom prst="rect">
            <a:avLst/>
          </a:prstGeom>
          <a:noFill/>
        </p:spPr>
      </p:pic>
      <p:pic>
        <p:nvPicPr>
          <p:cNvPr id="26" name="Picture 21" descr="j0283002">
            <a:extLst>
              <a:ext uri="{FF2B5EF4-FFF2-40B4-BE49-F238E27FC236}">
                <a16:creationId xmlns:a16="http://schemas.microsoft.com/office/drawing/2014/main" id="{C4AD0071-142E-7A1E-A279-F7DCFDAA24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577" y="2046179"/>
            <a:ext cx="864000" cy="864000"/>
          </a:xfrm>
          <a:prstGeom prst="rect">
            <a:avLst/>
          </a:prstGeom>
          <a:noFill/>
        </p:spPr>
      </p:pic>
      <p:pic>
        <p:nvPicPr>
          <p:cNvPr id="27" name="Picture 27" descr="j0283002">
            <a:extLst>
              <a:ext uri="{FF2B5EF4-FFF2-40B4-BE49-F238E27FC236}">
                <a16:creationId xmlns:a16="http://schemas.microsoft.com/office/drawing/2014/main" id="{84B5B82E-16AF-17C6-A3B2-7DE1FAF359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920" y="62813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717A96-5299-EDD7-7558-4AAAA0ECA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B318DED-0966-048A-7A38-F54262A9FFAB}"/>
              </a:ext>
            </a:extLst>
          </p:cNvPr>
          <p:cNvSpPr/>
          <p:nvPr/>
        </p:nvSpPr>
        <p:spPr>
          <a:xfrm>
            <a:off x="1835696" y="145067"/>
            <a:ext cx="5328592" cy="7920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СУДЕБНЫЕ ИНСТАНЦИИ 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9BC92F-F806-48B1-7379-526595A536D3}"/>
              </a:ext>
            </a:extLst>
          </p:cNvPr>
          <p:cNvSpPr txBox="1"/>
          <p:nvPr/>
        </p:nvSpPr>
        <p:spPr>
          <a:xfrm>
            <a:off x="115722" y="1116689"/>
            <a:ext cx="8685444" cy="2312310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Суд первой инстанции</a:t>
            </a:r>
            <a:r>
              <a:rPr lang="ru-RU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</a:t>
            </a:r>
          </a:p>
          <a:p>
            <a:pPr algn="ctr" defTabSz="685783">
              <a:defRPr/>
            </a:pP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суд, который уполномочен принимать решения по существу основных вопросов дела,  например, для уголовного дела — вопросы о виновности или невиновности липа и о применении или неприменении наказания. В качестве суда первой инстанции может выступать любой суд, но суды первого звена могут быть судами только  первой инстанции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AE3C54-F448-23F9-383E-8FEE61506A60}"/>
              </a:ext>
            </a:extLst>
          </p:cNvPr>
          <p:cNvSpPr txBox="1"/>
          <p:nvPr/>
        </p:nvSpPr>
        <p:spPr>
          <a:xfrm>
            <a:off x="107504" y="3608533"/>
            <a:ext cx="8693662" cy="1631273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Суд второй (апелляционной) инстанции</a:t>
            </a:r>
            <a:r>
              <a:rPr lang="ru-RU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algn="ctr" defTabSz="685783">
              <a:defRPr/>
            </a:pP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проверяет законность и обоснованность приговоров и других решений,  не вступивших в законную силу. Это может быть любой из судов второго, третьего, четвертого звена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CA842C-56F7-B8DF-89D3-170B924F2AB2}"/>
              </a:ext>
            </a:extLst>
          </p:cNvPr>
          <p:cNvSpPr txBox="1"/>
          <p:nvPr/>
        </p:nvSpPr>
        <p:spPr>
          <a:xfrm>
            <a:off x="117470" y="5409875"/>
            <a:ext cx="8683696" cy="1290754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Суд третьей (кассационной и надзорной) инстанции</a:t>
            </a:r>
            <a:r>
              <a:rPr lang="ru-RU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проверяет законность и справедливость приговоров и других судебных решений, вступивших в законную силу</a:t>
            </a:r>
            <a:endParaRPr lang="ru-RU" sz="2000" dirty="0">
              <a:solidFill>
                <a:prstClr val="black"/>
              </a:solidFill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455936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epochtimes.ru/eet-content/uploads/06/russia/152_11_07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340768"/>
            <a:ext cx="7200800" cy="4752528"/>
          </a:xfrm>
          <a:prstGeom prst="roundRect">
            <a:avLst/>
          </a:prstGeom>
          <a:noFill/>
          <a:ln w="76200">
            <a:solidFill>
              <a:schemeClr val="accent1"/>
            </a:solidFill>
          </a:ln>
        </p:spPr>
      </p:pic>
      <p:sp>
        <p:nvSpPr>
          <p:cNvPr id="3" name="Скругленный прямоугольник 2"/>
          <p:cNvSpPr/>
          <p:nvPr/>
        </p:nvSpPr>
        <p:spPr>
          <a:xfrm>
            <a:off x="1187624" y="260648"/>
            <a:ext cx="6480720" cy="7920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СВЕРДЛОВСКИЙ ОБЛАСТНОЙ СУД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55576" y="1412776"/>
            <a:ext cx="7632848" cy="367240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Экскурсии студентов 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Белоярского многопрофильного техникума 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 Свердловский областной суд, 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Асбестовский городской суд, 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Белоярский районный суд, 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Заречный районный суд, 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том числе проведение деловых игр 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«Судебный процесс по уголовному делу»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I:\Статья в Уральский судебный вестник\DSCN00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5184576" cy="3888433"/>
          </a:xfrm>
          <a:prstGeom prst="roundRect">
            <a:avLst/>
          </a:prstGeom>
          <a:noFill/>
          <a:ln w="76200">
            <a:solidFill>
              <a:schemeClr val="accent1"/>
            </a:solidFill>
          </a:ln>
        </p:spPr>
      </p:pic>
      <p:pic>
        <p:nvPicPr>
          <p:cNvPr id="96259" name="Picture 3" descr="I:\Статья в Уральский судебный вестник\DSCN00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996952"/>
            <a:ext cx="4824537" cy="3861048"/>
          </a:xfrm>
          <a:prstGeom prst="roundRect">
            <a:avLst/>
          </a:prstGeom>
          <a:noFill/>
          <a:ln w="76200">
            <a:solidFill>
              <a:schemeClr val="accent1"/>
            </a:solidFill>
          </a:ln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bel-mt.ru/sites/default/files/resize/dscn9930-350x2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2" y="3499612"/>
            <a:ext cx="4407609" cy="33120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76804" name="Picture 4" descr="http://bel-mt.ru/sites/default/files/resize/dscn9928-350x2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680" y="87299"/>
            <a:ext cx="4311791" cy="32400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" name="Picture 4" descr="http://bel-mt.ru/sites/default/files/resize/dscn4581-300x225.jpg">
            <a:extLst>
              <a:ext uri="{FF2B5EF4-FFF2-40B4-BE49-F238E27FC236}">
                <a16:creationId xmlns:a16="http://schemas.microsoft.com/office/drawing/2014/main" id="{AE2DEC53-228A-D121-B788-19D4A0528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62841" y="82389"/>
            <a:ext cx="4320000" cy="32400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3" name="Picture 2" descr="http://bel-mt.ru/sites/default/files/resize/dscn4579-300x225.jpg">
            <a:extLst>
              <a:ext uri="{FF2B5EF4-FFF2-40B4-BE49-F238E27FC236}">
                <a16:creationId xmlns:a16="http://schemas.microsoft.com/office/drawing/2014/main" id="{60DB07FB-4C1B-61B7-6348-FF9BF95F3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41" y="3535612"/>
            <a:ext cx="4368000" cy="32760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bel-mt.ru/sites/default/files/resize/dscn0134-350x2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586" y="153000"/>
            <a:ext cx="4359700" cy="32760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74756" name="Picture 4" descr="http://bel-mt.ru/sites/default/files/resize/dscn0147-350x2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6445" y="161073"/>
            <a:ext cx="4311791" cy="32400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74758" name="Picture 6" descr="http://bel-mt.ru/sites/default/files/resize/dscn0140-350x2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990" y="3651536"/>
            <a:ext cx="4359700" cy="31320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74760" name="Picture 8" descr="http://bel-mt.ru/sites/default/files/resize/dscn0137-350x26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56445" y="3618000"/>
            <a:ext cx="4311791" cy="3165536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el-mt.ru/sites/default/files/resize/img_20200131_193334-350x3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0119" y="1736984"/>
            <a:ext cx="3995541" cy="35640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1028" name="Picture 4" descr="http://bel-mt.ru/sites/default/files/resize/dsc_1136-01_1-350x23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39" y="296984"/>
            <a:ext cx="4450904" cy="28800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1032" name="Picture 8" descr="http://bel-mt.ru/sites/default/files/resize/dsc_1120-01-350x232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39" y="3669315"/>
            <a:ext cx="4450904" cy="29880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06069E9-B41D-4C4E-83C0-B268830B5A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0272" y="668424"/>
            <a:ext cx="4848000" cy="38884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A62E95-4269-4EEB-9613-D9CA0D0E9C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700808"/>
            <a:ext cx="4535976" cy="4752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323510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D761EFD-7D92-11BD-7CB8-776A821994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16" y="1179000"/>
            <a:ext cx="6000000" cy="4500000"/>
          </a:xfrm>
          <a:prstGeom prst="roundRect">
            <a:avLst>
              <a:gd name="adj" fmla="val 16667"/>
            </a:avLst>
          </a:prstGeom>
          <a:ln w="76200"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AD9EA0F-788B-9856-9C8A-436007A2CE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865" y="0"/>
            <a:ext cx="2036966" cy="3888000"/>
          </a:xfrm>
          <a:prstGeom prst="roundRect">
            <a:avLst>
              <a:gd name="adj" fmla="val 16667"/>
            </a:avLst>
          </a:prstGeom>
          <a:ln w="76200"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EB1241C-B23A-7B2E-1997-52E2DA831F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348" y="3106547"/>
            <a:ext cx="2592000" cy="3751453"/>
          </a:xfrm>
          <a:prstGeom prst="roundRect">
            <a:avLst>
              <a:gd name="adj" fmla="val 16667"/>
            </a:avLst>
          </a:prstGeom>
          <a:ln w="76200"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137200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4F903EB-13D6-A81E-727E-FDD60F728F2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12062" y="3426793"/>
            <a:ext cx="3791161" cy="2916000"/>
          </a:xfrm>
          <a:prstGeom prst="roundRect">
            <a:avLst>
              <a:gd name="adj" fmla="val 16667"/>
            </a:avLst>
          </a:prstGeom>
          <a:ln w="76200"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39183E1-7B1D-5441-1AB2-0195CFFA57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7144"/>
            <a:ext cx="4320000" cy="3533224"/>
          </a:xfrm>
          <a:prstGeom prst="roundRect">
            <a:avLst>
              <a:gd name="adj" fmla="val 16667"/>
            </a:avLst>
          </a:prstGeom>
          <a:ln w="76200"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CB77C73-ABC8-C511-CC25-14C58EBCAD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652815"/>
            <a:ext cx="5400000" cy="3127559"/>
          </a:xfrm>
          <a:prstGeom prst="roundRect">
            <a:avLst>
              <a:gd name="adj" fmla="val 16667"/>
            </a:avLst>
          </a:prstGeom>
          <a:ln w="76200"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A189A3A-52E4-5796-6433-8370678747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896" y="188640"/>
            <a:ext cx="3952732" cy="2628000"/>
          </a:xfrm>
          <a:prstGeom prst="roundRect">
            <a:avLst>
              <a:gd name="adj" fmla="val 16667"/>
            </a:avLst>
          </a:prstGeom>
          <a:ln w="76200"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514545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C8D738F7-10A9-03EB-3F0A-A6E4A41B9B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57887"/>
              </p:ext>
            </p:extLst>
          </p:nvPr>
        </p:nvGraphicFramePr>
        <p:xfrm>
          <a:off x="179512" y="1412776"/>
          <a:ext cx="8640960" cy="50405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0480">
                  <a:extLst>
                    <a:ext uri="{9D8B030D-6E8A-4147-A177-3AD203B41FA5}">
                      <a16:colId xmlns:a16="http://schemas.microsoft.com/office/drawing/2014/main" val="3235887992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147092211"/>
                    </a:ext>
                  </a:extLst>
                </a:gridCol>
              </a:tblGrid>
              <a:tr h="13959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порядке уголовного судопроизводства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порядке административного судопроизводства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3543812"/>
                  </a:ext>
                </a:extLst>
              </a:tr>
              <a:tr h="364465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Уголовные дела о преступлениях, за совершение которых максимальное наказание не превышает трех лет лишения свободы, подсудные ему в соответствии с ч.1 ст.31 Уголовно-процессуального кодекса Российской Федерации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Дела об административных правонарушениях, отнесенные к компетенции мирового судьи Кодексом Российской Федерации об административных правонарушениях и законами субъектов Российской Федерации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462333"/>
                  </a:ext>
                </a:extLst>
              </a:tr>
            </a:tbl>
          </a:graphicData>
        </a:graphic>
      </p:graphicFrame>
      <p:sp>
        <p:nvSpPr>
          <p:cNvPr id="2" name="Скругленный прямоугольник 2">
            <a:extLst>
              <a:ext uri="{FF2B5EF4-FFF2-40B4-BE49-F238E27FC236}">
                <a16:creationId xmlns:a16="http://schemas.microsoft.com/office/drawing/2014/main" id="{67EB8774-832C-14E6-5289-BC9B31E873AE}"/>
              </a:ext>
            </a:extLst>
          </p:cNvPr>
          <p:cNvSpPr/>
          <p:nvPr/>
        </p:nvSpPr>
        <p:spPr>
          <a:xfrm>
            <a:off x="1043608" y="174357"/>
            <a:ext cx="6912768" cy="66235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ПОЛНОМОЧИЯ МИРОВОГО СУДЬИ </a:t>
            </a:r>
          </a:p>
        </p:txBody>
      </p:sp>
    </p:spTree>
    <p:extLst>
      <p:ext uri="{BB962C8B-B14F-4D97-AF65-F5344CB8AC3E}">
        <p14:creationId xmlns:p14="http://schemas.microsoft.com/office/powerpoint/2010/main" val="41750506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A7345486-00DB-ED4A-E0BC-0ABA5B7D0B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266752"/>
              </p:ext>
            </p:extLst>
          </p:nvPr>
        </p:nvGraphicFramePr>
        <p:xfrm>
          <a:off x="179512" y="122046"/>
          <a:ext cx="8640960" cy="66139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40960">
                  <a:extLst>
                    <a:ext uri="{9D8B030D-6E8A-4147-A177-3AD203B41FA5}">
                      <a16:colId xmlns:a16="http://schemas.microsoft.com/office/drawing/2014/main" val="118870488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порядке гражданского судопроизводства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86954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1) дела о выдаче судебного приказа;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 дела о расторжении брака, если между супругами отсутствует спор о детях;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3) дела о разделе между супругами совместно нажитого имущества при цене иска, не превышающей 50 тысяч рублей;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4) дела по имущественным спорам, за исключением дел о наследовании имущества и дел, возникающих из отношений по созданию и использованию результатов интеллектуальной деятельности, при цене иска, не превышающей 50 тысяч рублей;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5) дела по имущественным спорам, возникающим в сфере защиты прав потребителей при цене иска, не превышающей 100 тысяч рублей.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3880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45649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086139" y="1186644"/>
            <a:ext cx="5688632" cy="838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Верховный Суд РФ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3086140" y="2222494"/>
            <a:ext cx="5688632" cy="115212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Арбитражные суды округов 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(арбитражные кассационные суды) - 10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3086140" y="3572272"/>
            <a:ext cx="5688632" cy="76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Арбитражные апелляционные суды - 21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3089541" y="5546204"/>
            <a:ext cx="5688632" cy="9471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Арбитражные суды первой инстанции 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субъектов РФ</a:t>
            </a:r>
          </a:p>
        </p:txBody>
      </p:sp>
      <p:pic>
        <p:nvPicPr>
          <p:cNvPr id="10251" name="Picture 11" descr="j028300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045096"/>
            <a:ext cx="1512000" cy="1512000"/>
          </a:xfrm>
          <a:prstGeom prst="rect">
            <a:avLst/>
          </a:prstGeom>
          <a:noFill/>
        </p:spPr>
      </p:pic>
      <p:pic>
        <p:nvPicPr>
          <p:cNvPr id="10253" name="Picture 13" descr="j028300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5715000"/>
            <a:ext cx="540000" cy="540000"/>
          </a:xfrm>
          <a:prstGeom prst="rect">
            <a:avLst/>
          </a:prstGeom>
          <a:noFill/>
        </p:spPr>
      </p:pic>
      <p:pic>
        <p:nvPicPr>
          <p:cNvPr id="10261" name="Picture 21" descr="j028300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3430" y="2349624"/>
            <a:ext cx="1044000" cy="1044000"/>
          </a:xfrm>
          <a:prstGeom prst="rect">
            <a:avLst/>
          </a:prstGeom>
          <a:noFill/>
        </p:spPr>
      </p:pic>
      <p:pic>
        <p:nvPicPr>
          <p:cNvPr id="10266" name="Picture 26" descr="j02830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824" y="3630690"/>
            <a:ext cx="792000" cy="792000"/>
          </a:xfrm>
          <a:prstGeom prst="rect">
            <a:avLst/>
          </a:prstGeom>
          <a:noFill/>
        </p:spPr>
      </p:pic>
      <p:sp>
        <p:nvSpPr>
          <p:cNvPr id="2" name="Скругленный прямоугольник 2">
            <a:extLst>
              <a:ext uri="{FF2B5EF4-FFF2-40B4-BE49-F238E27FC236}">
                <a16:creationId xmlns:a16="http://schemas.microsoft.com/office/drawing/2014/main" id="{29C221D7-2378-3BA8-FB24-BAB056BA321A}"/>
              </a:ext>
            </a:extLst>
          </p:cNvPr>
          <p:cNvSpPr/>
          <p:nvPr/>
        </p:nvSpPr>
        <p:spPr>
          <a:xfrm>
            <a:off x="1238956" y="176808"/>
            <a:ext cx="6480720" cy="7920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СИСТЕМА АРБИТРАЖНЫХ  СУДОВ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6F68844D-F267-44B9-4863-D652D6EE9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6140" y="4466642"/>
            <a:ext cx="5688632" cy="9471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Специализированные арбитражные суды 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(Суд по интеллектуальным правам)</a:t>
            </a:r>
          </a:p>
        </p:txBody>
      </p:sp>
      <p:pic>
        <p:nvPicPr>
          <p:cNvPr id="6" name="Picture 11" descr="j0283002">
            <a:extLst>
              <a:ext uri="{FF2B5EF4-FFF2-40B4-BE49-F238E27FC236}">
                <a16:creationId xmlns:a16="http://schemas.microsoft.com/office/drawing/2014/main" id="{1C69A5FA-1419-0DA1-90EF-A85ABF1399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22" y="4765834"/>
            <a:ext cx="720000" cy="720000"/>
          </a:xfrm>
          <a:prstGeom prst="rect">
            <a:avLst/>
          </a:prstGeom>
          <a:noFill/>
        </p:spPr>
      </p:pic>
      <p:pic>
        <p:nvPicPr>
          <p:cNvPr id="7" name="Picture 13" descr="j0283002">
            <a:extLst>
              <a:ext uri="{FF2B5EF4-FFF2-40B4-BE49-F238E27FC236}">
                <a16:creationId xmlns:a16="http://schemas.microsoft.com/office/drawing/2014/main" id="{0BD2F74E-EC8A-AD23-0000-43EF00FA76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5715000"/>
            <a:ext cx="540000" cy="540000"/>
          </a:xfrm>
          <a:prstGeom prst="rect">
            <a:avLst/>
          </a:prstGeom>
          <a:noFill/>
        </p:spPr>
      </p:pic>
      <p:pic>
        <p:nvPicPr>
          <p:cNvPr id="8" name="Picture 13" descr="j0283002">
            <a:extLst>
              <a:ext uri="{FF2B5EF4-FFF2-40B4-BE49-F238E27FC236}">
                <a16:creationId xmlns:a16="http://schemas.microsoft.com/office/drawing/2014/main" id="{D8FC6DE3-5D3E-ED8A-E58F-902A25C963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8311" y="5715000"/>
            <a:ext cx="540000" cy="540000"/>
          </a:xfrm>
          <a:prstGeom prst="rect">
            <a:avLst/>
          </a:prstGeom>
          <a:noFill/>
        </p:spPr>
      </p:pic>
      <p:pic>
        <p:nvPicPr>
          <p:cNvPr id="9" name="Picture 13" descr="j0283002">
            <a:extLst>
              <a:ext uri="{FF2B5EF4-FFF2-40B4-BE49-F238E27FC236}">
                <a16:creationId xmlns:a16="http://schemas.microsoft.com/office/drawing/2014/main" id="{F34259D6-7986-B3FC-796C-514DA199C99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3000" y="5715000"/>
            <a:ext cx="540000" cy="540000"/>
          </a:xfrm>
          <a:prstGeom prst="rect">
            <a:avLst/>
          </a:prstGeom>
          <a:noFill/>
        </p:spPr>
      </p:pic>
      <p:pic>
        <p:nvPicPr>
          <p:cNvPr id="10" name="Picture 13" descr="j0283002">
            <a:extLst>
              <a:ext uri="{FF2B5EF4-FFF2-40B4-BE49-F238E27FC236}">
                <a16:creationId xmlns:a16="http://schemas.microsoft.com/office/drawing/2014/main" id="{73BF9E00-3B35-E822-65E8-8FA045F85C2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289" y="5715000"/>
            <a:ext cx="540000" cy="540000"/>
          </a:xfrm>
          <a:prstGeom prst="rect">
            <a:avLst/>
          </a:prstGeom>
          <a:noFill/>
        </p:spPr>
      </p:pic>
      <p:pic>
        <p:nvPicPr>
          <p:cNvPr id="11" name="Picture 13" descr="j0283002">
            <a:extLst>
              <a:ext uri="{FF2B5EF4-FFF2-40B4-BE49-F238E27FC236}">
                <a16:creationId xmlns:a16="http://schemas.microsoft.com/office/drawing/2014/main" id="{ABBA6E07-08EF-3DCD-91CB-DA2E2BC633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827" y="5715000"/>
            <a:ext cx="540000" cy="540000"/>
          </a:xfrm>
          <a:prstGeom prst="rect">
            <a:avLst/>
          </a:prstGeom>
          <a:noFill/>
        </p:spPr>
      </p:pic>
      <p:pic>
        <p:nvPicPr>
          <p:cNvPr id="12" name="Picture 13" descr="j0283002">
            <a:extLst>
              <a:ext uri="{FF2B5EF4-FFF2-40B4-BE49-F238E27FC236}">
                <a16:creationId xmlns:a16="http://schemas.microsoft.com/office/drawing/2014/main" id="{F54972DE-8E09-CC9A-78AC-02D085CE92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49541" y="5715000"/>
            <a:ext cx="540000" cy="540000"/>
          </a:xfrm>
          <a:prstGeom prst="rect">
            <a:avLst/>
          </a:prstGeom>
          <a:noFill/>
        </p:spPr>
      </p:pic>
      <p:pic>
        <p:nvPicPr>
          <p:cNvPr id="13" name="Picture 26" descr="j0283002">
            <a:extLst>
              <a:ext uri="{FF2B5EF4-FFF2-40B4-BE49-F238E27FC236}">
                <a16:creationId xmlns:a16="http://schemas.microsoft.com/office/drawing/2014/main" id="{57403FF0-7177-B6BC-F569-CD65F7698E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4314" y="3626182"/>
            <a:ext cx="792000" cy="792088"/>
          </a:xfrm>
          <a:prstGeom prst="rect">
            <a:avLst/>
          </a:prstGeom>
          <a:noFill/>
        </p:spPr>
      </p:pic>
      <p:pic>
        <p:nvPicPr>
          <p:cNvPr id="14" name="Picture 26" descr="j0283002">
            <a:extLst>
              <a:ext uri="{FF2B5EF4-FFF2-40B4-BE49-F238E27FC236}">
                <a16:creationId xmlns:a16="http://schemas.microsoft.com/office/drawing/2014/main" id="{0739A2F9-606F-53BE-7D0E-A70B87A152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2663" y="3630602"/>
            <a:ext cx="792000" cy="792088"/>
          </a:xfrm>
          <a:prstGeom prst="rect">
            <a:avLst/>
          </a:prstGeom>
          <a:noFill/>
        </p:spPr>
      </p:pic>
      <p:pic>
        <p:nvPicPr>
          <p:cNvPr id="15" name="Picture 26" descr="j0283002">
            <a:extLst>
              <a:ext uri="{FF2B5EF4-FFF2-40B4-BE49-F238E27FC236}">
                <a16:creationId xmlns:a16="http://schemas.microsoft.com/office/drawing/2014/main" id="{FD6BBEB5-3DDB-8302-A5EB-CC9BCAC1147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014" y="3652421"/>
            <a:ext cx="792000" cy="792088"/>
          </a:xfrm>
          <a:prstGeom prst="rect">
            <a:avLst/>
          </a:prstGeom>
          <a:noFill/>
        </p:spPr>
      </p:pic>
      <p:pic>
        <p:nvPicPr>
          <p:cNvPr id="16" name="Picture 26" descr="j0283002">
            <a:extLst>
              <a:ext uri="{FF2B5EF4-FFF2-40B4-BE49-F238E27FC236}">
                <a16:creationId xmlns:a16="http://schemas.microsoft.com/office/drawing/2014/main" id="{8640D994-5B01-5674-244E-52A04D6BB3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298" y="3630602"/>
            <a:ext cx="792000" cy="792088"/>
          </a:xfrm>
          <a:prstGeom prst="rect">
            <a:avLst/>
          </a:prstGeom>
          <a:noFill/>
        </p:spPr>
      </p:pic>
      <p:pic>
        <p:nvPicPr>
          <p:cNvPr id="17" name="Picture 21" descr="j0283002">
            <a:extLst>
              <a:ext uri="{FF2B5EF4-FFF2-40B4-BE49-F238E27FC236}">
                <a16:creationId xmlns:a16="http://schemas.microsoft.com/office/drawing/2014/main" id="{E9392A0D-333F-B488-C8D7-3CCBE33024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0770" y="2349624"/>
            <a:ext cx="1044000" cy="1044000"/>
          </a:xfrm>
          <a:prstGeom prst="rect">
            <a:avLst/>
          </a:prstGeom>
          <a:noFill/>
        </p:spPr>
      </p:pic>
      <p:pic>
        <p:nvPicPr>
          <p:cNvPr id="18" name="Picture 21" descr="j0283002">
            <a:extLst>
              <a:ext uri="{FF2B5EF4-FFF2-40B4-BE49-F238E27FC236}">
                <a16:creationId xmlns:a16="http://schemas.microsoft.com/office/drawing/2014/main" id="{A8C7666A-4B13-64B3-6C90-D24B0F3C07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9045" y="2361278"/>
            <a:ext cx="1044000" cy="1044000"/>
          </a:xfrm>
          <a:prstGeom prst="rect">
            <a:avLst/>
          </a:prstGeom>
          <a:noFill/>
        </p:spPr>
      </p:pic>
      <p:pic>
        <p:nvPicPr>
          <p:cNvPr id="19" name="Picture 21" descr="j0283002">
            <a:extLst>
              <a:ext uri="{FF2B5EF4-FFF2-40B4-BE49-F238E27FC236}">
                <a16:creationId xmlns:a16="http://schemas.microsoft.com/office/drawing/2014/main" id="{D53E7932-959E-B4FD-AC0D-45007B1517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600" y="2389621"/>
            <a:ext cx="1044000" cy="1044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4E6699-09FB-CBA8-0740-8F46E2051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>
            <a:extLst>
              <a:ext uri="{FF2B5EF4-FFF2-40B4-BE49-F238E27FC236}">
                <a16:creationId xmlns:a16="http://schemas.microsoft.com/office/drawing/2014/main" id="{FC5510EE-1F30-65BA-74E5-B54FF012445A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572278277"/>
              </p:ext>
            </p:extLst>
          </p:nvPr>
        </p:nvGraphicFramePr>
        <p:xfrm>
          <a:off x="250825" y="836712"/>
          <a:ext cx="8642350" cy="5832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71CDA69-D8AE-4FA6-90B5-01BA46F39455}"/>
              </a:ext>
            </a:extLst>
          </p:cNvPr>
          <p:cNvSpPr txBox="1"/>
          <p:nvPr/>
        </p:nvSpPr>
        <p:spPr>
          <a:xfrm>
            <a:off x="359185" y="332656"/>
            <a:ext cx="8317272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ПОЛНОМОЧИЯ   АРБИТРАЖНЫХ СУДОВ</a:t>
            </a:r>
          </a:p>
        </p:txBody>
      </p:sp>
    </p:spTree>
    <p:extLst>
      <p:ext uri="{BB962C8B-B14F-4D97-AF65-F5344CB8AC3E}">
        <p14:creationId xmlns:p14="http://schemas.microsoft.com/office/powerpoint/2010/main" val="1222004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179512" y="1370995"/>
            <a:ext cx="8640960" cy="337113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2900" algn="l"/>
              </a:tabLst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Правосудие 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вид государственной деятельности, направленной на рассмотрение и разрешение различных  социальных  конфликтов, связанных с нарушением норм права, посредством которой реализуется судебная власть. 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6775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9680761"/>
              </p:ext>
            </p:extLst>
          </p:nvPr>
        </p:nvGraphicFramePr>
        <p:xfrm>
          <a:off x="32662" y="1268761"/>
          <a:ext cx="8820472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EC030D7-6A45-64B4-2668-2D3DA331CC51}"/>
              </a:ext>
            </a:extLst>
          </p:cNvPr>
          <p:cNvSpPr txBox="1"/>
          <p:nvPr/>
        </p:nvSpPr>
        <p:spPr>
          <a:xfrm>
            <a:off x="1115616" y="116632"/>
            <a:ext cx="6696744" cy="1018339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КОНСТИТУЦИОННЫЕ ПРИНЦИПЫ ОСУЩЕСТВЛЕНИЯ ПРАВОСУДИЯ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26D430-C729-6893-A0C9-0D05B1707838}"/>
              </a:ext>
            </a:extLst>
          </p:cNvPr>
          <p:cNvSpPr txBox="1"/>
          <p:nvPr/>
        </p:nvSpPr>
        <p:spPr>
          <a:xfrm>
            <a:off x="1943648" y="332656"/>
            <a:ext cx="4986360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ПРОВЕРЬТЕ СЕБЯ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F4F6ED-E1C5-7C92-939F-7EA85ACAB4D7}"/>
              </a:ext>
            </a:extLst>
          </p:cNvPr>
          <p:cNvSpPr txBox="1"/>
          <p:nvPr/>
        </p:nvSpPr>
        <p:spPr>
          <a:xfrm>
            <a:off x="575224" y="1390147"/>
            <a:ext cx="7920879" cy="609716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Рассмотрение  дела о  разбое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9B51F0B0-AB33-DA11-B18C-09E73FEACC3A}"/>
              </a:ext>
            </a:extLst>
          </p:cNvPr>
          <p:cNvSpPr/>
          <p:nvPr/>
        </p:nvSpPr>
        <p:spPr>
          <a:xfrm>
            <a:off x="1403648" y="2779837"/>
            <a:ext cx="540000" cy="504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4EB34D-8B2D-A5A5-C71D-E3D20756FCAB}"/>
              </a:ext>
            </a:extLst>
          </p:cNvPr>
          <p:cNvSpPr txBox="1"/>
          <p:nvPr/>
        </p:nvSpPr>
        <p:spPr>
          <a:xfrm>
            <a:off x="2843146" y="2841335"/>
            <a:ext cx="33850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Конституционный Суд 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B1B3F79-3490-00D7-1210-8AA636221205}"/>
              </a:ext>
            </a:extLst>
          </p:cNvPr>
          <p:cNvSpPr/>
          <p:nvPr/>
        </p:nvSpPr>
        <p:spPr>
          <a:xfrm>
            <a:off x="1403648" y="3842521"/>
            <a:ext cx="540000" cy="504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2CE439-D2DA-3C51-D7D9-199E25101B7F}"/>
              </a:ext>
            </a:extLst>
          </p:cNvPr>
          <p:cNvSpPr txBox="1"/>
          <p:nvPr/>
        </p:nvSpPr>
        <p:spPr>
          <a:xfrm>
            <a:off x="2843808" y="3909855"/>
            <a:ext cx="28083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Арбитражный суд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E24298B6-2735-780E-D8BD-5FDADE1B3F87}"/>
              </a:ext>
            </a:extLst>
          </p:cNvPr>
          <p:cNvSpPr/>
          <p:nvPr/>
        </p:nvSpPr>
        <p:spPr>
          <a:xfrm>
            <a:off x="1403648" y="5121302"/>
            <a:ext cx="540000" cy="504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DB7986-059E-8B83-9DC2-59AD57B1FF6F}"/>
              </a:ext>
            </a:extLst>
          </p:cNvPr>
          <p:cNvSpPr txBox="1"/>
          <p:nvPr/>
        </p:nvSpPr>
        <p:spPr>
          <a:xfrm>
            <a:off x="2843808" y="5188636"/>
            <a:ext cx="3600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Суд общей юрисдикции</a:t>
            </a:r>
          </a:p>
        </p:txBody>
      </p:sp>
    </p:spTree>
    <p:extLst>
      <p:ext uri="{BB962C8B-B14F-4D97-AF65-F5344CB8AC3E}">
        <p14:creationId xmlns:p14="http://schemas.microsoft.com/office/powerpoint/2010/main" val="3417305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375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8" dur="375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375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375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375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5" dur="375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375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375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375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2" dur="375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375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375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37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39" dur="37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0" dur="37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37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6" grpId="0" animBg="1"/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DA8BB95-E997-FAC9-2E43-8A723A2F5C43}"/>
              </a:ext>
            </a:extLst>
          </p:cNvPr>
          <p:cNvSpPr txBox="1"/>
          <p:nvPr/>
        </p:nvSpPr>
        <p:spPr>
          <a:xfrm>
            <a:off x="1943648" y="332656"/>
            <a:ext cx="4860600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ПРОВЕРЬТЕ СЕБЯ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B3D089-ABDF-0BF6-455C-41EC7293B6DB}"/>
              </a:ext>
            </a:extLst>
          </p:cNvPr>
          <p:cNvSpPr txBox="1"/>
          <p:nvPr/>
        </p:nvSpPr>
        <p:spPr>
          <a:xfrm>
            <a:off x="467544" y="1171709"/>
            <a:ext cx="7920879" cy="1018339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Рассмотрение дела по спору между Президентом РФ и Правительством РФ о компетенции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D5294F9C-446C-E09D-9BD4-DE741F8230DC}"/>
              </a:ext>
            </a:extLst>
          </p:cNvPr>
          <p:cNvSpPr/>
          <p:nvPr/>
        </p:nvSpPr>
        <p:spPr>
          <a:xfrm>
            <a:off x="1403648" y="2779837"/>
            <a:ext cx="540000" cy="504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0EA751-9330-3768-AD87-EB344B5E7339}"/>
              </a:ext>
            </a:extLst>
          </p:cNvPr>
          <p:cNvSpPr txBox="1"/>
          <p:nvPr/>
        </p:nvSpPr>
        <p:spPr>
          <a:xfrm>
            <a:off x="2843146" y="2841335"/>
            <a:ext cx="33850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Конституционный Суд 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EEB1A2D8-0ED4-6766-B0BA-B5A213E3049A}"/>
              </a:ext>
            </a:extLst>
          </p:cNvPr>
          <p:cNvSpPr/>
          <p:nvPr/>
        </p:nvSpPr>
        <p:spPr>
          <a:xfrm>
            <a:off x="1403648" y="3842521"/>
            <a:ext cx="540000" cy="504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B0704E-4E18-FFB7-066E-3BA8BF3A5697}"/>
              </a:ext>
            </a:extLst>
          </p:cNvPr>
          <p:cNvSpPr txBox="1"/>
          <p:nvPr/>
        </p:nvSpPr>
        <p:spPr>
          <a:xfrm>
            <a:off x="2843808" y="3909855"/>
            <a:ext cx="28083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Арбитражный суд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777CE96A-9620-9E7E-750E-ECCFCB868B2F}"/>
              </a:ext>
            </a:extLst>
          </p:cNvPr>
          <p:cNvSpPr/>
          <p:nvPr/>
        </p:nvSpPr>
        <p:spPr>
          <a:xfrm>
            <a:off x="1403648" y="5121302"/>
            <a:ext cx="540000" cy="504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8DD64A-7C14-2E13-80A9-E62CDD1F82B4}"/>
              </a:ext>
            </a:extLst>
          </p:cNvPr>
          <p:cNvSpPr txBox="1"/>
          <p:nvPr/>
        </p:nvSpPr>
        <p:spPr>
          <a:xfrm>
            <a:off x="2843808" y="5188636"/>
            <a:ext cx="3600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Суд общей юрисдикции</a:t>
            </a:r>
          </a:p>
        </p:txBody>
      </p:sp>
    </p:spTree>
    <p:extLst>
      <p:ext uri="{BB962C8B-B14F-4D97-AF65-F5344CB8AC3E}">
        <p14:creationId xmlns:p14="http://schemas.microsoft.com/office/powerpoint/2010/main" val="396339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4B1E343-9AD9-DB78-D931-8C62A74353E2}"/>
              </a:ext>
            </a:extLst>
          </p:cNvPr>
          <p:cNvSpPr txBox="1"/>
          <p:nvPr/>
        </p:nvSpPr>
        <p:spPr>
          <a:xfrm>
            <a:off x="2267743" y="332656"/>
            <a:ext cx="4536505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ПРОВЕРЬТЕ СЕБЯ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6A860A-2700-A643-9EC9-CA5338F0716A}"/>
              </a:ext>
            </a:extLst>
          </p:cNvPr>
          <p:cNvSpPr txBox="1"/>
          <p:nvPr/>
        </p:nvSpPr>
        <p:spPr>
          <a:xfrm>
            <a:off x="575224" y="1123539"/>
            <a:ext cx="7920879" cy="1426961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Рассмотрение  дела по иску ПАО Сбербанк к ООО «Прогресс» в связи с  нарушением 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кредитного договора 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42D1124B-E90D-27DE-C179-43D94A815C34}"/>
              </a:ext>
            </a:extLst>
          </p:cNvPr>
          <p:cNvSpPr/>
          <p:nvPr/>
        </p:nvSpPr>
        <p:spPr>
          <a:xfrm>
            <a:off x="1403648" y="2779837"/>
            <a:ext cx="540000" cy="504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699786-6FCC-9B11-3EE9-EAD378EFFC87}"/>
              </a:ext>
            </a:extLst>
          </p:cNvPr>
          <p:cNvSpPr txBox="1"/>
          <p:nvPr/>
        </p:nvSpPr>
        <p:spPr>
          <a:xfrm>
            <a:off x="2843146" y="2841335"/>
            <a:ext cx="33850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Конституционный Суд 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A3E88FAE-CEB6-30AF-3973-72860EEB2AA9}"/>
              </a:ext>
            </a:extLst>
          </p:cNvPr>
          <p:cNvSpPr/>
          <p:nvPr/>
        </p:nvSpPr>
        <p:spPr>
          <a:xfrm>
            <a:off x="1403648" y="3842521"/>
            <a:ext cx="540000" cy="504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46AF54-9098-C4D7-436A-9183C65D820E}"/>
              </a:ext>
            </a:extLst>
          </p:cNvPr>
          <p:cNvSpPr txBox="1"/>
          <p:nvPr/>
        </p:nvSpPr>
        <p:spPr>
          <a:xfrm>
            <a:off x="2843808" y="3909855"/>
            <a:ext cx="28083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Арбитражный суд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BC620144-53DA-28B9-6473-E0C318F3EECE}"/>
              </a:ext>
            </a:extLst>
          </p:cNvPr>
          <p:cNvSpPr/>
          <p:nvPr/>
        </p:nvSpPr>
        <p:spPr>
          <a:xfrm>
            <a:off x="1403648" y="5121302"/>
            <a:ext cx="540000" cy="504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BEBFA7-DCC0-7912-8CE9-0CCCF48FB382}"/>
              </a:ext>
            </a:extLst>
          </p:cNvPr>
          <p:cNvSpPr txBox="1"/>
          <p:nvPr/>
        </p:nvSpPr>
        <p:spPr>
          <a:xfrm>
            <a:off x="2843808" y="5188636"/>
            <a:ext cx="3600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Суд общей юрисдикции</a:t>
            </a:r>
          </a:p>
        </p:txBody>
      </p:sp>
    </p:spTree>
    <p:extLst>
      <p:ext uri="{BB962C8B-B14F-4D97-AF65-F5344CB8AC3E}">
        <p14:creationId xmlns:p14="http://schemas.microsoft.com/office/powerpoint/2010/main" val="3684730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1E20B30-DA72-9DF1-DCCF-6269CFA1D581}"/>
              </a:ext>
            </a:extLst>
          </p:cNvPr>
          <p:cNvSpPr txBox="1"/>
          <p:nvPr/>
        </p:nvSpPr>
        <p:spPr>
          <a:xfrm>
            <a:off x="1943649" y="332656"/>
            <a:ext cx="4860600" cy="60971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 defTabSz="685783"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Meiryo" pitchFamily="34" charset="-128"/>
                <a:cs typeface="Times New Roman" panose="02020603050405020304" pitchFamily="18" charset="0"/>
              </a:rPr>
              <a:t>ПРОВЕРЬТЕ СЕБЯ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E86098-A787-2911-B38E-933D6E5BE7B1}"/>
              </a:ext>
            </a:extLst>
          </p:cNvPr>
          <p:cNvSpPr txBox="1"/>
          <p:nvPr/>
        </p:nvSpPr>
        <p:spPr>
          <a:xfrm>
            <a:off x="575224" y="1132839"/>
            <a:ext cx="7920879" cy="1018339"/>
          </a:xfrm>
          <a:prstGeom prst="roundRect">
            <a:avLst/>
          </a:prstGeom>
          <a:noFill/>
          <a:ln w="15875">
            <a:solidFill>
              <a:schemeClr val="tx1">
                <a:alpha val="75000"/>
              </a:schemeClr>
            </a:solidFill>
          </a:ln>
        </p:spPr>
        <p:txBody>
          <a:bodyPr wrap="square" tIns="90000" bIns="90000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Рассмотрение  дела по иску  Николая Петрова о  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незаконном увольнении с работы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78830396-C641-68F6-3355-F1BAB84F6D52}"/>
              </a:ext>
            </a:extLst>
          </p:cNvPr>
          <p:cNvSpPr/>
          <p:nvPr/>
        </p:nvSpPr>
        <p:spPr>
          <a:xfrm>
            <a:off x="1403648" y="2779837"/>
            <a:ext cx="540000" cy="504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03DA72-B01A-09B4-C009-620497B7827E}"/>
              </a:ext>
            </a:extLst>
          </p:cNvPr>
          <p:cNvSpPr txBox="1"/>
          <p:nvPr/>
        </p:nvSpPr>
        <p:spPr>
          <a:xfrm>
            <a:off x="2843146" y="2841335"/>
            <a:ext cx="33850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Конституционный Суд 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0613AE99-0404-28C2-7817-C989D23E2C34}"/>
              </a:ext>
            </a:extLst>
          </p:cNvPr>
          <p:cNvSpPr/>
          <p:nvPr/>
        </p:nvSpPr>
        <p:spPr>
          <a:xfrm>
            <a:off x="1403648" y="3842521"/>
            <a:ext cx="540000" cy="504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9AE4D5-AECA-6FDF-3363-A13284E922F1}"/>
              </a:ext>
            </a:extLst>
          </p:cNvPr>
          <p:cNvSpPr txBox="1"/>
          <p:nvPr/>
        </p:nvSpPr>
        <p:spPr>
          <a:xfrm>
            <a:off x="2843808" y="3909855"/>
            <a:ext cx="28083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Арбитражный суд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8C305482-FD5E-F7C2-7F1E-BD6059D54150}"/>
              </a:ext>
            </a:extLst>
          </p:cNvPr>
          <p:cNvSpPr/>
          <p:nvPr/>
        </p:nvSpPr>
        <p:spPr>
          <a:xfrm>
            <a:off x="1403648" y="5121302"/>
            <a:ext cx="540000" cy="504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66E782-9740-25AA-E994-822A0EF177F1}"/>
              </a:ext>
            </a:extLst>
          </p:cNvPr>
          <p:cNvSpPr txBox="1"/>
          <p:nvPr/>
        </p:nvSpPr>
        <p:spPr>
          <a:xfrm>
            <a:off x="2843808" y="5188636"/>
            <a:ext cx="3600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Суд общей юрисдикции</a:t>
            </a:r>
          </a:p>
        </p:txBody>
      </p:sp>
    </p:spTree>
    <p:extLst>
      <p:ext uri="{BB962C8B-B14F-4D97-AF65-F5344CB8AC3E}">
        <p14:creationId xmlns:p14="http://schemas.microsoft.com/office/powerpoint/2010/main" val="1969116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3248025-B301-F0C8-21EC-873D92FEC9DE}"/>
              </a:ext>
            </a:extLst>
          </p:cNvPr>
          <p:cNvSpPr txBox="1"/>
          <p:nvPr/>
        </p:nvSpPr>
        <p:spPr>
          <a:xfrm>
            <a:off x="1115616" y="476672"/>
            <a:ext cx="6696744" cy="12907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 cap="sq">
            <a:solidFill>
              <a:schemeClr val="accent1"/>
            </a:solidFill>
            <a:prstDash val="solid"/>
          </a:ln>
        </p:spPr>
        <p:txBody>
          <a:bodyPr wrap="square" tIns="90000" bIns="90000" rtlCol="0">
            <a:spAutoFit/>
          </a:bodyPr>
          <a:lstStyle/>
          <a:p>
            <a:pPr algn="ctr"/>
            <a:r>
              <a:rPr lang="ru-RU" sz="3200" b="1" dirty="0">
                <a:solidFill>
                  <a:srgbClr val="343A4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Судья — это говорящий закон, </a:t>
            </a:r>
          </a:p>
          <a:p>
            <a:pPr algn="ctr"/>
            <a:r>
              <a:rPr lang="ru-RU" sz="3200" b="1" dirty="0">
                <a:solidFill>
                  <a:srgbClr val="343A4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закон — это немой судья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9E6D3A-B5E3-BBB7-5938-F561299C4DAC}"/>
              </a:ext>
            </a:extLst>
          </p:cNvPr>
          <p:cNvSpPr txBox="1"/>
          <p:nvPr/>
        </p:nvSpPr>
        <p:spPr>
          <a:xfrm>
            <a:off x="539552" y="3284984"/>
            <a:ext cx="3672408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Марк Туллий Цицерон </a:t>
            </a:r>
          </a:p>
          <a:p>
            <a:pPr algn="ctr"/>
            <a:r>
              <a:rPr lang="ru-RU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(106 г. до н.э. – 43 г. до н.э.)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римский 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государственный и политический деятель, </a:t>
            </a:r>
          </a:p>
          <a:p>
            <a:pPr algn="ctr"/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оратор, философ, учёный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51CD0C81-02BF-62F9-D95F-E75E2F595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41328"/>
            <a:ext cx="4140000" cy="4140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93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1387</TotalTime>
  <Words>2325</Words>
  <Application>Microsoft Office PowerPoint</Application>
  <PresentationFormat>Экран (4:3)</PresentationFormat>
  <Paragraphs>302</Paragraphs>
  <Slides>48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58" baseType="lpstr">
      <vt:lpstr>Meiryo</vt:lpstr>
      <vt:lpstr>Arial</vt:lpstr>
      <vt:lpstr>Calibri</vt:lpstr>
      <vt:lpstr>Century Schoolbook</vt:lpstr>
      <vt:lpstr>Open Sans</vt:lpstr>
      <vt:lpstr>Roboto Slab</vt:lpstr>
      <vt:lpstr>Times New Roman</vt:lpstr>
      <vt:lpstr>Wingdings</vt:lpstr>
      <vt:lpstr>Wingdings 2</vt:lpstr>
      <vt:lpstr>Эркер</vt:lpstr>
      <vt:lpstr>        ОУД.09 ОБЩЕСТВОЗНАНИЕ   Раздел 5 Правовое регулирование общественных отношений  в Российской Федерации  Тема 5.2  Основы конституционного права  Российской Федерации  СУДЕБНАЯ СИСТЕМА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Судебная власть в Российской Федерации</dc:title>
  <dc:creator>Владелец</dc:creator>
  <cp:lastModifiedBy>Елена Юрьева</cp:lastModifiedBy>
  <cp:revision>83</cp:revision>
  <dcterms:created xsi:type="dcterms:W3CDTF">2014-11-03T13:55:14Z</dcterms:created>
  <dcterms:modified xsi:type="dcterms:W3CDTF">2025-04-18T17:17:45Z</dcterms:modified>
</cp:coreProperties>
</file>