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2" r:id="rId2"/>
    <p:sldId id="263" r:id="rId3"/>
    <p:sldId id="265" r:id="rId4"/>
    <p:sldId id="266" r:id="rId5"/>
    <p:sldId id="272" r:id="rId6"/>
    <p:sldId id="275" r:id="rId7"/>
    <p:sldId id="277" r:id="rId8"/>
    <p:sldId id="271" r:id="rId9"/>
    <p:sldId id="270" r:id="rId10"/>
    <p:sldId id="269" r:id="rId11"/>
    <p:sldId id="267" r:id="rId12"/>
    <p:sldId id="28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  <a:srgbClr val="FF5050"/>
    <a:srgbClr val="CC3399"/>
    <a:srgbClr val="99FFCC"/>
    <a:srgbClr val="FF66CC"/>
    <a:srgbClr val="FF6600"/>
    <a:srgbClr val="FF99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C467A3-F0CA-4FF5-A1B9-64EC7CB0E6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166DE4-4139-4424-9280-16D3662C144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B6C019-767B-4572-9E7D-495A5814898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32E97E-749D-42D1-AD6F-135A36795B2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0A7C01-F474-4E5D-A84C-BD83C8944BF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2AED51-852F-4507-992D-28156A2A7AD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569ABB-F4BF-4694-AA68-FB1CD53B924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ED1F1F-0259-45DD-95F2-3593D26BBB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DF01DB-FB30-4A2D-BAF8-3B4A4AD9ED1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55C9C4-82C7-44AA-9775-763DF5ABA6C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77939A-1A0C-4DFE-8B7C-D5C3BF2B02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0E23F7-5E12-4B8A-8350-5FB427952C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40BECE-FD01-4EA3-9271-4E7E00E9C0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26A95B-84C7-4AF7-8EDB-7CC473EEEF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39483B-307A-4A0E-ADF2-D595DE04DB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D6C93B-7A74-4F85-8796-BD0D16890B4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046662-D834-4E41-8794-FCC812A864C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DBC5B2-B46D-4882-B332-0DCC9AFCFA1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0F787F-4B19-40FF-9E3F-1F37C9DDA44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091C4-79F5-4B06-9B29-3BC00C4019A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897454-431D-458C-AD99-46205485F46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A84EF-7BAF-4C55-87E8-2A4F82BACA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724AD05-FAC0-4C81-B4F4-EE89730BD4D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28.02.2025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9587828-3998-4850-8B16-9E793924D51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115616" y="1340768"/>
            <a:ext cx="6889968" cy="2935798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ru-RU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5050"/>
                </a:solidFill>
                <a:latin typeface="Comic Sans MS" pitchFamily="66" charset="0"/>
              </a:rPr>
              <a:t>Фонетика </a:t>
            </a:r>
            <a:br>
              <a:rPr lang="ru-RU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5050"/>
                </a:solidFill>
                <a:latin typeface="Comic Sans MS" pitchFamily="66" charset="0"/>
              </a:rPr>
            </a:br>
            <a:r>
              <a:rPr lang="ru-RU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5050"/>
                </a:solidFill>
                <a:latin typeface="Comic Sans MS" pitchFamily="66" charset="0"/>
              </a:rPr>
              <a:t>в таблицах и схемах </a:t>
            </a:r>
            <a:r>
              <a:rPr lang="ru-RU" b="1" dirty="0" smtClean="0">
                <a:solidFill>
                  <a:srgbClr val="C00000"/>
                </a:solidFill>
                <a:latin typeface="Cambria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Cambria" pitchFamily="18" charset="0"/>
              </a:rPr>
            </a:br>
            <a:endParaRPr lang="ru-RU" b="1" dirty="0" smtClean="0">
              <a:solidFill>
                <a:srgbClr val="CC3399"/>
              </a:solidFill>
              <a:latin typeface="Comic Sans MS" pitchFamily="66" charset="0"/>
            </a:endParaRPr>
          </a:p>
        </p:txBody>
      </p:sp>
      <p:sp>
        <p:nvSpPr>
          <p:cNvPr id="6" name="Подзаголовок 5"/>
          <p:cNvSpPr txBox="1">
            <a:spLocks noGrp="1"/>
          </p:cNvSpPr>
          <p:nvPr>
            <p:ph type="subTitle" idx="1"/>
          </p:nvPr>
        </p:nvSpPr>
        <p:spPr>
          <a:xfrm>
            <a:off x="1571604" y="3000372"/>
            <a:ext cx="640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342900" algn="just">
              <a:buNone/>
            </a:pPr>
            <a:r>
              <a:rPr lang="ru-RU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Фонетика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– раздел науки о языке, в котором изучаются </a:t>
            </a:r>
            <a:r>
              <a:rPr lang="ru-RU" b="1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звуки речи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  <a:p>
            <a:pPr indent="342900" algn="just">
              <a:buNone/>
            </a:pPr>
            <a:endParaRPr lang="ru-RU" b="1" dirty="0" smtClean="0">
              <a:solidFill>
                <a:srgbClr val="CC3399"/>
              </a:solidFill>
            </a:endParaRPr>
          </a:p>
          <a:p>
            <a:pPr indent="342900" algn="just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От греческого </a:t>
            </a:r>
            <a:r>
              <a:rPr lang="en-US" sz="4000" b="1" dirty="0" err="1" smtClean="0">
                <a:solidFill>
                  <a:schemeClr val="accent2">
                    <a:lumMod val="75000"/>
                  </a:schemeClr>
                </a:solidFill>
              </a:rPr>
              <a:t>phöne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</a:rPr>
              <a:t> –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звук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86116" y="500042"/>
            <a:ext cx="28979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CC3399"/>
                </a:solidFill>
              </a:rPr>
              <a:t>Звуки речи</a:t>
            </a:r>
            <a:endParaRPr lang="ru-RU" sz="4400" b="1" dirty="0">
              <a:solidFill>
                <a:srgbClr val="CC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5918" y="1785926"/>
            <a:ext cx="16271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гласные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8" y="1857364"/>
            <a:ext cx="2019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согласные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7224" y="3071810"/>
            <a:ext cx="13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ударные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43174" y="3071810"/>
            <a:ext cx="1808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безударные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6314" y="4000504"/>
            <a:ext cx="1281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звонкие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00760" y="4000504"/>
            <a:ext cx="1519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сонорные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43834" y="4000504"/>
            <a:ext cx="1057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глухие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4876" y="3071810"/>
            <a:ext cx="1146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мягкие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00958" y="3071810"/>
            <a:ext cx="1327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твердые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rot="16200000" flipH="1">
            <a:off x="2643174" y="2285992"/>
            <a:ext cx="914400" cy="914400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5400000">
            <a:off x="5785654" y="3214688"/>
            <a:ext cx="1715304" cy="792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>
            <a:off x="1500166" y="2285992"/>
            <a:ext cx="928694" cy="928694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16200000" flipH="1">
            <a:off x="7179487" y="2393149"/>
            <a:ext cx="785818" cy="714380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0800000" flipV="1">
            <a:off x="5357818" y="2357430"/>
            <a:ext cx="857256" cy="785818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16200000" flipH="1">
            <a:off x="6500829" y="2500302"/>
            <a:ext cx="1714507" cy="1428761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0800000" flipV="1">
            <a:off x="2643174" y="1142984"/>
            <a:ext cx="1643074" cy="785818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072066" y="1142984"/>
            <a:ext cx="1500198" cy="785818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5400000">
            <a:off x="5179223" y="2607463"/>
            <a:ext cx="1714512" cy="1214446"/>
          </a:xfrm>
          <a:prstGeom prst="straightConnector1">
            <a:avLst/>
          </a:prstGeom>
          <a:ln w="50800">
            <a:solidFill>
              <a:srgbClr val="FFFF00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928670"/>
            <a:ext cx="8786842" cy="1185858"/>
          </a:xfrm>
        </p:spPr>
        <p:txBody>
          <a:bodyPr>
            <a:normAutofit lnSpcReduction="10000"/>
          </a:bodyPr>
          <a:lstStyle/>
          <a:p>
            <a:pPr indent="342900" algn="just">
              <a:buNone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Гласными называются звуки, при образовании которых воздух </a:t>
            </a:r>
            <a:r>
              <a:rPr lang="ru-RU" sz="2400" b="1" u="sng" dirty="0" smtClean="0">
                <a:solidFill>
                  <a:schemeClr val="accent1">
                    <a:lumMod val="50000"/>
                  </a:schemeClr>
                </a:solidFill>
              </a:rPr>
              <a:t>свободно проходит через полость рта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, не встречая какой-либо преграды. 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928694"/>
          </a:xfrm>
        </p:spPr>
        <p:txBody>
          <a:bodyPr/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Гласные звуки 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3500438"/>
            <a:ext cx="27310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Гласные звуки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00496" y="1928802"/>
            <a:ext cx="771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[а]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0496" y="2500306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[о]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3786190"/>
            <a:ext cx="761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[у]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00496" y="3071810"/>
            <a:ext cx="8034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[и]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00496" y="5000636"/>
            <a:ext cx="883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[</a:t>
            </a:r>
            <a:r>
              <a:rPr lang="ru-RU" sz="4000" b="1" dirty="0" err="1" smtClean="0">
                <a:solidFill>
                  <a:schemeClr val="accent2">
                    <a:lumMod val="75000"/>
                  </a:schemeClr>
                </a:solidFill>
              </a:rPr>
              <a:t>ы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]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00496" y="4357694"/>
            <a:ext cx="742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[э]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43438" y="2000240"/>
            <a:ext cx="41306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>
                <a:solidFill>
                  <a:srgbClr val="FFFF00"/>
                </a:solidFill>
              </a:rPr>
              <a:t>п</a:t>
            </a:r>
            <a:r>
              <a:rPr lang="ru-RU" sz="3200" b="1" dirty="0" smtClean="0">
                <a:solidFill>
                  <a:srgbClr val="FFFF00"/>
                </a:solidFill>
              </a:rPr>
              <a:t>[а]</a:t>
            </a:r>
            <a:r>
              <a:rPr lang="ru-RU" sz="3200" b="1" dirty="0" err="1" smtClean="0">
                <a:solidFill>
                  <a:srgbClr val="FFFF00"/>
                </a:solidFill>
              </a:rPr>
              <a:t>р</a:t>
            </a:r>
            <a:r>
              <a:rPr lang="ru-RU" sz="3200" b="1" dirty="0" smtClean="0">
                <a:solidFill>
                  <a:srgbClr val="FFFF00"/>
                </a:solidFill>
              </a:rPr>
              <a:t>, т[а]</a:t>
            </a:r>
            <a:r>
              <a:rPr lang="ru-RU" sz="3200" b="1" dirty="0" err="1" smtClean="0">
                <a:solidFill>
                  <a:srgbClr val="FFFF00"/>
                </a:solidFill>
              </a:rPr>
              <a:t>нец</a:t>
            </a:r>
            <a:r>
              <a:rPr lang="ru-RU" sz="3200" b="1" dirty="0" smtClean="0">
                <a:solidFill>
                  <a:srgbClr val="FFFF00"/>
                </a:solidFill>
              </a:rPr>
              <a:t>,  </a:t>
            </a:r>
            <a:r>
              <a:rPr lang="ru-RU" sz="3200" b="1" dirty="0" err="1" smtClean="0">
                <a:solidFill>
                  <a:srgbClr val="FFFF00"/>
                </a:solidFill>
              </a:rPr>
              <a:t>п</a:t>
            </a:r>
            <a:r>
              <a:rPr lang="ru-RU" sz="3200" b="1" dirty="0" smtClean="0">
                <a:solidFill>
                  <a:srgbClr val="FFFF00"/>
                </a:solidFill>
              </a:rPr>
              <a:t>[</a:t>
            </a:r>
            <a:r>
              <a:rPr lang="ru-RU" sz="3200" b="1" dirty="0" err="1" smtClean="0">
                <a:solidFill>
                  <a:srgbClr val="FFFF00"/>
                </a:solidFill>
              </a:rPr>
              <a:t>а</a:t>
            </a:r>
            <a:r>
              <a:rPr lang="ru-RU" sz="3200" b="1" dirty="0" smtClean="0">
                <a:solidFill>
                  <a:srgbClr val="FFFF00"/>
                </a:solidFill>
              </a:rPr>
              <a:t>]</a:t>
            </a:r>
            <a:r>
              <a:rPr lang="ru-RU" sz="3200" b="1" dirty="0" err="1" smtClean="0">
                <a:solidFill>
                  <a:srgbClr val="FFFF00"/>
                </a:solidFill>
              </a:rPr>
              <a:t>рк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43438" y="2571744"/>
            <a:ext cx="37309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к[о]т, т[о]</a:t>
            </a:r>
            <a:r>
              <a:rPr lang="ru-RU" sz="3200" b="1" dirty="0" err="1" smtClean="0">
                <a:solidFill>
                  <a:srgbClr val="FFFF00"/>
                </a:solidFill>
              </a:rPr>
              <a:t>рт</a:t>
            </a:r>
            <a:r>
              <a:rPr lang="ru-RU" sz="3200" b="1" dirty="0" smtClean="0">
                <a:solidFill>
                  <a:srgbClr val="FFFF00"/>
                </a:solidFill>
              </a:rPr>
              <a:t>, м[о]ре 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43438" y="3143248"/>
            <a:ext cx="43156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>
                <a:solidFill>
                  <a:srgbClr val="FFFF00"/>
                </a:solidFill>
              </a:rPr>
              <a:t>п</a:t>
            </a:r>
            <a:r>
              <a:rPr lang="ru-RU" sz="3200" b="1" dirty="0" smtClean="0">
                <a:solidFill>
                  <a:srgbClr val="FFFF00"/>
                </a:solidFill>
              </a:rPr>
              <a:t>[и]</a:t>
            </a:r>
            <a:r>
              <a:rPr lang="ru-RU" sz="3200" b="1" dirty="0" err="1" smtClean="0">
                <a:solidFill>
                  <a:srgbClr val="FFFF00"/>
                </a:solidFill>
              </a:rPr>
              <a:t>р</a:t>
            </a:r>
            <a:r>
              <a:rPr lang="ru-RU" sz="3200" b="1" dirty="0" smtClean="0">
                <a:solidFill>
                  <a:srgbClr val="FFFF00"/>
                </a:solidFill>
              </a:rPr>
              <a:t>,  </a:t>
            </a:r>
            <a:r>
              <a:rPr lang="ru-RU" sz="3200" b="1" dirty="0" err="1" smtClean="0">
                <a:solidFill>
                  <a:srgbClr val="FFFF00"/>
                </a:solidFill>
              </a:rPr>
              <a:t>р</a:t>
            </a:r>
            <a:r>
              <a:rPr lang="ru-RU" sz="3200" b="1" dirty="0" smtClean="0">
                <a:solidFill>
                  <a:srgbClr val="FFFF00"/>
                </a:solidFill>
              </a:rPr>
              <a:t>[</a:t>
            </a:r>
            <a:r>
              <a:rPr lang="ru-RU" sz="3200" b="1" dirty="0" err="1" smtClean="0">
                <a:solidFill>
                  <a:srgbClr val="FFFF00"/>
                </a:solidFill>
              </a:rPr>
              <a:t>и</a:t>
            </a:r>
            <a:r>
              <a:rPr lang="ru-RU" sz="3200" b="1" dirty="0" smtClean="0">
                <a:solidFill>
                  <a:srgbClr val="FFFF00"/>
                </a:solidFill>
              </a:rPr>
              <a:t>]</a:t>
            </a:r>
            <a:r>
              <a:rPr lang="ru-RU" sz="3200" b="1" dirty="0" err="1" smtClean="0">
                <a:solidFill>
                  <a:srgbClr val="FFFF00"/>
                </a:solidFill>
              </a:rPr>
              <a:t>нг</a:t>
            </a:r>
            <a:r>
              <a:rPr lang="ru-RU" sz="3200" b="1" dirty="0" smtClean="0">
                <a:solidFill>
                  <a:srgbClr val="FFFF00"/>
                </a:solidFill>
              </a:rPr>
              <a:t>,  стар[и]к 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3438" y="3857628"/>
            <a:ext cx="4021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ж[у]к, па[у]к, б[у]</a:t>
            </a:r>
            <a:r>
              <a:rPr lang="ru-RU" sz="3200" b="1" dirty="0" err="1" smtClean="0">
                <a:solidFill>
                  <a:srgbClr val="FFFF00"/>
                </a:solidFill>
              </a:rPr>
              <a:t>лка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3438" y="4429132"/>
            <a:ext cx="39730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[э]хо,  по[э]т, силу[э]т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14876" y="5072074"/>
            <a:ext cx="2845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с[</a:t>
            </a:r>
            <a:r>
              <a:rPr lang="ru-RU" sz="3200" b="1" dirty="0" err="1" smtClean="0">
                <a:solidFill>
                  <a:srgbClr val="FFFF00"/>
                </a:solidFill>
              </a:rPr>
              <a:t>ы</a:t>
            </a:r>
            <a:r>
              <a:rPr lang="ru-RU" sz="3200" b="1" dirty="0" smtClean="0">
                <a:solidFill>
                  <a:srgbClr val="FFFF00"/>
                </a:solidFill>
              </a:rPr>
              <a:t>]</a:t>
            </a:r>
            <a:r>
              <a:rPr lang="ru-RU" sz="3200" b="1" dirty="0" err="1" smtClean="0">
                <a:solidFill>
                  <a:srgbClr val="FFFF00"/>
                </a:solidFill>
              </a:rPr>
              <a:t>р</a:t>
            </a:r>
            <a:r>
              <a:rPr lang="ru-RU" sz="3200" b="1" dirty="0" smtClean="0">
                <a:solidFill>
                  <a:srgbClr val="FFFF00"/>
                </a:solidFill>
              </a:rPr>
              <a:t>, </a:t>
            </a:r>
            <a:r>
              <a:rPr lang="ru-RU" sz="3200" b="1" dirty="0" err="1" smtClean="0">
                <a:solidFill>
                  <a:srgbClr val="FFFF00"/>
                </a:solidFill>
              </a:rPr>
              <a:t>обр</a:t>
            </a:r>
            <a:r>
              <a:rPr lang="ru-RU" sz="3200" b="1" dirty="0" smtClean="0">
                <a:solidFill>
                  <a:srgbClr val="FFFF00"/>
                </a:solidFill>
              </a:rPr>
              <a:t>[</a:t>
            </a:r>
            <a:r>
              <a:rPr lang="ru-RU" sz="3200" b="1" dirty="0" err="1" smtClean="0">
                <a:solidFill>
                  <a:srgbClr val="FFFF00"/>
                </a:solidFill>
              </a:rPr>
              <a:t>ы</a:t>
            </a:r>
            <a:r>
              <a:rPr lang="ru-RU" sz="3200" b="1" dirty="0" smtClean="0">
                <a:solidFill>
                  <a:srgbClr val="FFFF00"/>
                </a:solidFill>
              </a:rPr>
              <a:t>]в 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4282" y="4429132"/>
            <a:ext cx="34233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Запомни: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звуков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Е, Ё, Ю, Я </a:t>
            </a:r>
            <a:r>
              <a:rPr lang="ru-RU" sz="2800" b="1" dirty="0" smtClean="0">
                <a:solidFill>
                  <a:schemeClr val="bg2">
                    <a:lumMod val="90000"/>
                  </a:schemeClr>
                </a:solidFill>
              </a:rPr>
              <a:t>нет</a:t>
            </a:r>
            <a:r>
              <a:rPr lang="ru-RU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!</a:t>
            </a:r>
            <a:endParaRPr lang="ru-RU" sz="28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 rot="5400000" flipH="1" flipV="1">
            <a:off x="2714612" y="2285992"/>
            <a:ext cx="1500198" cy="1071570"/>
          </a:xfrm>
          <a:prstGeom prst="straightConnector1">
            <a:avLst/>
          </a:prstGeom>
          <a:ln w="50800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endCxn id="8" idx="1"/>
          </p:cNvCxnSpPr>
          <p:nvPr/>
        </p:nvCxnSpPr>
        <p:spPr>
          <a:xfrm flipV="1">
            <a:off x="3071802" y="2854249"/>
            <a:ext cx="928694" cy="789065"/>
          </a:xfrm>
          <a:prstGeom prst="straightConnector1">
            <a:avLst/>
          </a:prstGeom>
          <a:ln w="50800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10" idx="1"/>
          </p:cNvCxnSpPr>
          <p:nvPr/>
        </p:nvCxnSpPr>
        <p:spPr>
          <a:xfrm flipV="1">
            <a:off x="3143240" y="3425753"/>
            <a:ext cx="857256" cy="360437"/>
          </a:xfrm>
          <a:prstGeom prst="straightConnector1">
            <a:avLst/>
          </a:prstGeom>
          <a:ln w="50800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endCxn id="9" idx="1"/>
          </p:cNvCxnSpPr>
          <p:nvPr/>
        </p:nvCxnSpPr>
        <p:spPr>
          <a:xfrm>
            <a:off x="3143240" y="3857628"/>
            <a:ext cx="857256" cy="282505"/>
          </a:xfrm>
          <a:prstGeom prst="straightConnector1">
            <a:avLst/>
          </a:prstGeom>
          <a:ln w="50800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12" idx="1"/>
          </p:cNvCxnSpPr>
          <p:nvPr/>
        </p:nvCxnSpPr>
        <p:spPr>
          <a:xfrm>
            <a:off x="3071802" y="4000504"/>
            <a:ext cx="928694" cy="711133"/>
          </a:xfrm>
          <a:prstGeom prst="straightConnector1">
            <a:avLst/>
          </a:prstGeom>
          <a:ln w="50800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11" idx="1"/>
          </p:cNvCxnSpPr>
          <p:nvPr/>
        </p:nvCxnSpPr>
        <p:spPr>
          <a:xfrm rot="16200000" flipH="1">
            <a:off x="2823395" y="4177477"/>
            <a:ext cx="1282635" cy="1071568"/>
          </a:xfrm>
          <a:prstGeom prst="straightConnector1">
            <a:avLst/>
          </a:prstGeom>
          <a:ln w="50800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71472" y="1142984"/>
            <a:ext cx="8229600" cy="4525963"/>
          </a:xfrm>
        </p:spPr>
        <p:txBody>
          <a:bodyPr/>
          <a:lstStyle/>
          <a:p>
            <a:pPr indent="34290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Согласными называются звуки, при образовании которых </a:t>
            </a:r>
            <a:r>
              <a:rPr lang="ru-RU" b="1" u="sng" dirty="0" smtClean="0">
                <a:solidFill>
                  <a:schemeClr val="accent1">
                    <a:lumMod val="50000"/>
                  </a:schemeClr>
                </a:solidFill>
              </a:rPr>
              <a:t>выдыхаемый воздух встречает во рту различные препятствия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(язык, нёбо, зубы, губы).  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Согласные звуки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3286124"/>
            <a:ext cx="800911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FFFF00"/>
                </a:solidFill>
              </a:rPr>
              <a:t>Сравните произношение  согласных звуков </a:t>
            </a:r>
          </a:p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[т]   [в]   [м]   [к]   [</a:t>
            </a:r>
            <a:r>
              <a:rPr lang="ru-RU" sz="4800" b="1" dirty="0" err="1" smtClean="0">
                <a:solidFill>
                  <a:srgbClr val="FFFF00"/>
                </a:solidFill>
              </a:rPr>
              <a:t>ш</a:t>
            </a:r>
            <a:r>
              <a:rPr lang="ru-RU" sz="4800" b="1" dirty="0" smtClean="0">
                <a:solidFill>
                  <a:srgbClr val="FFFF00"/>
                </a:solidFill>
              </a:rPr>
              <a:t>]</a:t>
            </a:r>
          </a:p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[ж]   [с]   [л]   [</a:t>
            </a:r>
            <a:r>
              <a:rPr lang="ru-RU" sz="4800" b="1" dirty="0" err="1" smtClean="0">
                <a:solidFill>
                  <a:srgbClr val="FFFF00"/>
                </a:solidFill>
              </a:rPr>
              <a:t>д</a:t>
            </a:r>
            <a:r>
              <a:rPr lang="ru-RU" sz="4800" b="1" dirty="0" smtClean="0">
                <a:solidFill>
                  <a:srgbClr val="FFFF00"/>
                </a:solidFill>
              </a:rPr>
              <a:t>] </a:t>
            </a:r>
            <a:endParaRPr lang="ru-RU" sz="4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Изменение звуков в потоке речи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857356" y="1928802"/>
            <a:ext cx="4038600" cy="4197361"/>
          </a:xfrm>
        </p:spPr>
        <p:txBody>
          <a:bodyPr/>
          <a:lstStyle/>
          <a:p>
            <a:pPr indent="342900"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сок</a:t>
            </a:r>
          </a:p>
          <a:p>
            <a:pPr indent="342900"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крот</a:t>
            </a:r>
          </a:p>
          <a:p>
            <a:pPr indent="342900"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рост</a:t>
            </a:r>
          </a:p>
          <a:p>
            <a:pPr indent="342900"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морс</a:t>
            </a:r>
          </a:p>
          <a:p>
            <a:pPr indent="342900"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пух</a:t>
            </a:r>
          </a:p>
          <a:p>
            <a:pPr indent="342900"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шум</a:t>
            </a:r>
          </a:p>
          <a:p>
            <a:pPr indent="342900">
              <a:buNone/>
            </a:pP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4"/>
          </p:nvPr>
        </p:nvSpPr>
        <p:spPr>
          <a:xfrm>
            <a:off x="4572000" y="1928802"/>
            <a:ext cx="4038600" cy="4197361"/>
          </a:xfrm>
        </p:spPr>
        <p:txBody>
          <a:bodyPr/>
          <a:lstStyle/>
          <a:p>
            <a:pPr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осень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шов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серебро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просьба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пчела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надпись</a:t>
            </a:r>
          </a:p>
          <a:p>
            <a:pPr>
              <a:buNone/>
            </a:pPr>
            <a:endParaRPr lang="ru-RU" b="1" dirty="0"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857232"/>
            <a:ext cx="8578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457200" algn="just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В какой колонке произношение слов </a:t>
            </a:r>
            <a:r>
              <a:rPr lang="ru-RU" sz="2800" b="1" u="sng" dirty="0" smtClean="0">
                <a:solidFill>
                  <a:schemeClr val="tx2">
                    <a:lumMod val="75000"/>
                  </a:schemeClr>
                </a:solidFill>
              </a:rPr>
              <a:t>не совпадает</a:t>
            </a:r>
          </a:p>
          <a:p>
            <a:pPr indent="457200" algn="just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с написанием? Как вы думаете, почему ? 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85918" y="5572140"/>
            <a:ext cx="5857916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indent="34290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Произношение и написание звуков не совпадает в 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слабой  позиции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! 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14282" y="214289"/>
          <a:ext cx="8715436" cy="66663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4613"/>
                <a:gridCol w="2604613"/>
                <a:gridCol w="3506210"/>
              </a:tblGrid>
              <a:tr h="13686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FFFF00"/>
                          </a:solidFill>
                        </a:rPr>
                        <a:t>Сильная позиция</a:t>
                      </a:r>
                      <a:endParaRPr lang="ru-RU" sz="28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FFFF00"/>
                          </a:solidFill>
                        </a:rPr>
                        <a:t>Слабая </a:t>
                      </a: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rgbClr val="FFFF00"/>
                          </a:solidFill>
                        </a:rPr>
                        <a:t>позиция</a:t>
                      </a:r>
                      <a:endParaRPr lang="ru-RU" sz="28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518241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Гласные звуки</a:t>
                      </a:r>
                      <a:endParaRPr lang="ru-RU" sz="36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u="sng" dirty="0" smtClean="0"/>
                        <a:t>Под ударением</a:t>
                      </a:r>
                      <a:r>
                        <a:rPr lang="ru-RU" sz="2200" b="1" dirty="0" smtClean="0"/>
                        <a:t>:</a:t>
                      </a:r>
                    </a:p>
                    <a:p>
                      <a:r>
                        <a:rPr lang="ru-RU" sz="2200" b="1" dirty="0" smtClean="0"/>
                        <a:t>сл[</a:t>
                      </a:r>
                      <a:r>
                        <a:rPr lang="en-US" sz="2200" b="1" dirty="0" smtClean="0"/>
                        <a:t>ó</a:t>
                      </a:r>
                      <a:r>
                        <a:rPr lang="ru-RU" sz="2200" b="1" dirty="0" smtClean="0"/>
                        <a:t>]во</a:t>
                      </a:r>
                    </a:p>
                    <a:p>
                      <a:r>
                        <a:rPr lang="ru-RU" sz="2200" b="1" dirty="0" err="1" smtClean="0"/>
                        <a:t>дор</a:t>
                      </a:r>
                      <a:r>
                        <a:rPr lang="ru-RU" sz="2200" b="1" dirty="0" smtClean="0"/>
                        <a:t>[</a:t>
                      </a:r>
                      <a:r>
                        <a:rPr lang="en-US" sz="2200" b="1" dirty="0" smtClean="0"/>
                        <a:t>ó]</a:t>
                      </a:r>
                      <a:r>
                        <a:rPr lang="ru-RU" sz="2200" b="1" dirty="0" smtClean="0"/>
                        <a:t>га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u="sng" dirty="0" smtClean="0"/>
                        <a:t>Без ударения</a:t>
                      </a:r>
                    </a:p>
                    <a:p>
                      <a:r>
                        <a:rPr lang="ru-RU" sz="2200" b="1" dirty="0" smtClean="0"/>
                        <a:t>с[а]в</a:t>
                      </a:r>
                      <a:r>
                        <a:rPr lang="en-US" sz="2200" b="1" dirty="0" smtClean="0"/>
                        <a:t>á</a:t>
                      </a:r>
                      <a:endParaRPr lang="ru-RU" sz="2200" b="1" dirty="0" smtClean="0"/>
                    </a:p>
                    <a:p>
                      <a:r>
                        <a:rPr lang="ru-RU" sz="2200" b="1" dirty="0" err="1" smtClean="0"/>
                        <a:t>ф</a:t>
                      </a:r>
                      <a:r>
                        <a:rPr lang="ru-RU" sz="2200" b="1" dirty="0" smtClean="0"/>
                        <a:t>[а]</a:t>
                      </a:r>
                      <a:r>
                        <a:rPr lang="ru-RU" sz="2200" b="1" dirty="0" err="1" smtClean="0"/>
                        <a:t>н</a:t>
                      </a:r>
                      <a:r>
                        <a:rPr lang="en-US" sz="2200" b="1" dirty="0" smtClean="0"/>
                        <a:t>á</a:t>
                      </a:r>
                      <a:r>
                        <a:rPr lang="ru-RU" sz="2200" b="1" dirty="0" err="1" smtClean="0"/>
                        <a:t>рь</a:t>
                      </a:r>
                      <a:endParaRPr lang="ru-RU" sz="2200" b="1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542563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Согласные звуки</a:t>
                      </a:r>
                      <a:endParaRPr lang="ru-RU" sz="36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u="sng" dirty="0" smtClean="0"/>
                        <a:t>Перед гласным</a:t>
                      </a:r>
                      <a:r>
                        <a:rPr lang="ru-RU" sz="2200" b="1" dirty="0" smtClean="0"/>
                        <a:t>:</a:t>
                      </a:r>
                    </a:p>
                    <a:p>
                      <a:r>
                        <a:rPr lang="ru-RU" sz="2200" b="1" dirty="0" smtClean="0"/>
                        <a:t>[</a:t>
                      </a:r>
                      <a:r>
                        <a:rPr lang="ru-RU" sz="2200" b="1" dirty="0" err="1" smtClean="0"/>
                        <a:t>д</a:t>
                      </a:r>
                      <a:r>
                        <a:rPr lang="ru-RU" sz="2200" b="1" dirty="0" smtClean="0"/>
                        <a:t>]очка</a:t>
                      </a:r>
                    </a:p>
                    <a:p>
                      <a:r>
                        <a:rPr lang="ru-RU" sz="2200" b="1" dirty="0" smtClean="0"/>
                        <a:t>пи[</a:t>
                      </a:r>
                      <a:r>
                        <a:rPr lang="ru-RU" sz="2200" b="1" dirty="0" err="1" smtClean="0"/>
                        <a:t>р</a:t>
                      </a:r>
                      <a:r>
                        <a:rPr lang="ru-RU" sz="2200" b="1" dirty="0" smtClean="0"/>
                        <a:t>]</a:t>
                      </a:r>
                      <a:r>
                        <a:rPr lang="ru-RU" sz="2200" b="1" dirty="0" err="1" smtClean="0"/>
                        <a:t>ат</a:t>
                      </a:r>
                      <a:endParaRPr lang="ru-RU" sz="2200" b="1" dirty="0" smtClean="0"/>
                    </a:p>
                    <a:p>
                      <a:endParaRPr lang="ru-RU" sz="2200" b="1" dirty="0" smtClean="0"/>
                    </a:p>
                    <a:p>
                      <a:pPr algn="ctr"/>
                      <a:r>
                        <a:rPr lang="ru-RU" sz="2200" b="1" u="sng" baseline="0" dirty="0" smtClean="0"/>
                        <a:t>Перед сонорным</a:t>
                      </a:r>
                      <a:r>
                        <a:rPr lang="ru-RU" sz="2200" b="1" baseline="0" dirty="0" smtClean="0"/>
                        <a:t>:</a:t>
                      </a:r>
                    </a:p>
                    <a:p>
                      <a:pPr algn="l"/>
                      <a:r>
                        <a:rPr lang="ru-RU" sz="2200" b="1" baseline="0" dirty="0" smtClean="0"/>
                        <a:t>[к]</a:t>
                      </a:r>
                      <a:r>
                        <a:rPr lang="ru-RU" sz="2200" b="1" baseline="0" dirty="0" err="1" smtClean="0"/>
                        <a:t>раска</a:t>
                      </a:r>
                      <a:r>
                        <a:rPr lang="ru-RU" sz="2200" b="1" baseline="0" dirty="0" smtClean="0"/>
                        <a:t>, [с]</a:t>
                      </a:r>
                      <a:r>
                        <a:rPr lang="ru-RU" sz="2200" b="1" baseline="0" dirty="0" err="1" smtClean="0"/>
                        <a:t>лива</a:t>
                      </a:r>
                      <a:endParaRPr lang="ru-RU" sz="2200" b="1" baseline="0" dirty="0" smtClean="0"/>
                    </a:p>
                    <a:p>
                      <a:pPr algn="ctr"/>
                      <a:endParaRPr lang="ru-RU" sz="2200" b="1" baseline="0" dirty="0" smtClean="0"/>
                    </a:p>
                    <a:p>
                      <a:pPr algn="ctr"/>
                      <a:r>
                        <a:rPr lang="ru-RU" sz="2200" b="1" u="sng" baseline="0" dirty="0" smtClean="0"/>
                        <a:t>Перед [в][</a:t>
                      </a:r>
                      <a:r>
                        <a:rPr lang="ru-RU" sz="2200" b="1" u="sng" baseline="0" dirty="0" err="1" smtClean="0"/>
                        <a:t>в</a:t>
                      </a:r>
                      <a:r>
                        <a:rPr lang="ru-RU" sz="2200" b="1" u="sng" baseline="50000" dirty="0" smtClean="0"/>
                        <a:t>,</a:t>
                      </a:r>
                      <a:r>
                        <a:rPr lang="ru-RU" sz="2200" b="1" u="sng" baseline="0" dirty="0" smtClean="0"/>
                        <a:t>]</a:t>
                      </a:r>
                    </a:p>
                    <a:p>
                      <a:pPr algn="l"/>
                      <a:r>
                        <a:rPr lang="ru-RU" sz="2200" b="1" u="none" baseline="0" dirty="0" smtClean="0"/>
                        <a:t>[к]</a:t>
                      </a:r>
                      <a:r>
                        <a:rPr lang="ru-RU" sz="2200" b="1" u="none" baseline="0" dirty="0" err="1" smtClean="0"/>
                        <a:t>вартет</a:t>
                      </a:r>
                      <a:r>
                        <a:rPr lang="ru-RU" sz="2200" b="1" u="none" baseline="0" dirty="0" smtClean="0"/>
                        <a:t>, [с]</a:t>
                      </a:r>
                      <a:r>
                        <a:rPr lang="ru-RU" sz="2200" b="1" u="none" baseline="0" dirty="0" err="1" smtClean="0"/>
                        <a:t>вобода</a:t>
                      </a:r>
                      <a:endParaRPr lang="ru-RU" sz="2200" b="1" u="sng" baseline="0" dirty="0" smtClean="0"/>
                    </a:p>
                    <a:p>
                      <a:endParaRPr lang="ru-RU" sz="2200" baseline="0" dirty="0" smtClean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u="sng" dirty="0" smtClean="0"/>
                        <a:t>Стечение согласных </a:t>
                      </a:r>
                      <a:r>
                        <a:rPr lang="ru-RU" sz="2200" b="1" dirty="0" smtClean="0"/>
                        <a:t>(</a:t>
                      </a:r>
                      <a:r>
                        <a:rPr lang="ru-RU" sz="2000" b="1" dirty="0" smtClean="0"/>
                        <a:t>глухой</a:t>
                      </a:r>
                      <a:r>
                        <a:rPr lang="ru-RU" sz="2000" b="1" baseline="0" dirty="0" smtClean="0"/>
                        <a:t> перед звонким, звонкий перед глухим, сочетания СТН, ЗДН, ЛНЦ и др.):</a:t>
                      </a:r>
                    </a:p>
                    <a:p>
                      <a:r>
                        <a:rPr lang="ru-RU" sz="2200" b="1" baseline="0" dirty="0" err="1" smtClean="0"/>
                        <a:t>Ло</a:t>
                      </a:r>
                      <a:r>
                        <a:rPr lang="ru-RU" sz="2200" b="1" baseline="0" dirty="0" smtClean="0"/>
                        <a:t>[т]</a:t>
                      </a:r>
                      <a:r>
                        <a:rPr lang="ru-RU" sz="2200" b="1" baseline="0" dirty="0" err="1" smtClean="0"/>
                        <a:t>ка</a:t>
                      </a:r>
                      <a:r>
                        <a:rPr lang="ru-RU" sz="2200" b="1" baseline="0" dirty="0" smtClean="0"/>
                        <a:t>, [в]</a:t>
                      </a:r>
                      <a:r>
                        <a:rPr lang="ru-RU" sz="2200" b="1" baseline="0" dirty="0" err="1" smtClean="0"/>
                        <a:t>кусный</a:t>
                      </a:r>
                      <a:r>
                        <a:rPr lang="ru-RU" sz="2200" b="1" baseline="0" dirty="0" smtClean="0"/>
                        <a:t>,  [</a:t>
                      </a:r>
                      <a:r>
                        <a:rPr lang="ru-RU" sz="2200" b="1" baseline="0" dirty="0" err="1" smtClean="0"/>
                        <a:t>з</a:t>
                      </a:r>
                      <a:r>
                        <a:rPr lang="ru-RU" sz="2200" b="1" baseline="0" dirty="0" smtClean="0"/>
                        <a:t>]дача, по[</a:t>
                      </a:r>
                      <a:r>
                        <a:rPr lang="ru-RU" sz="2200" b="1" baseline="0" dirty="0" err="1" smtClean="0"/>
                        <a:t>зн</a:t>
                      </a:r>
                      <a:r>
                        <a:rPr lang="ru-RU" sz="2200" b="1" baseline="0" dirty="0" smtClean="0"/>
                        <a:t>]о </a:t>
                      </a:r>
                    </a:p>
                    <a:p>
                      <a:endParaRPr lang="ru-RU" sz="2200" b="1" dirty="0" smtClean="0"/>
                    </a:p>
                    <a:p>
                      <a:pPr algn="ctr"/>
                      <a:r>
                        <a:rPr lang="ru-RU" sz="2200" b="1" u="sng" dirty="0" smtClean="0"/>
                        <a:t>На</a:t>
                      </a:r>
                      <a:r>
                        <a:rPr lang="ru-RU" sz="2200" b="1" u="sng" baseline="0" dirty="0" smtClean="0"/>
                        <a:t> конце слова</a:t>
                      </a:r>
                      <a:r>
                        <a:rPr lang="ru-RU" sz="2200" b="1" baseline="0" dirty="0" smtClean="0"/>
                        <a:t>:</a:t>
                      </a:r>
                    </a:p>
                    <a:p>
                      <a:r>
                        <a:rPr lang="ru-RU" sz="2200" b="1" baseline="0" dirty="0" err="1" smtClean="0"/>
                        <a:t>Подви</a:t>
                      </a:r>
                      <a:r>
                        <a:rPr lang="ru-RU" sz="2200" b="1" baseline="0" dirty="0" smtClean="0"/>
                        <a:t>[к]</a:t>
                      </a:r>
                    </a:p>
                    <a:p>
                      <a:r>
                        <a:rPr lang="ru-RU" sz="2200" b="1" baseline="0" dirty="0" err="1" smtClean="0"/>
                        <a:t>Леопар</a:t>
                      </a:r>
                      <a:r>
                        <a:rPr lang="ru-RU" sz="2200" b="1" baseline="0" dirty="0" smtClean="0"/>
                        <a:t>[т]</a:t>
                      </a:r>
                      <a:endParaRPr lang="ru-RU" sz="2200" baseline="0" dirty="0" smtClean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1000108"/>
            <a:ext cx="8501122" cy="1071570"/>
          </a:xfrm>
        </p:spPr>
        <p:txBody>
          <a:bodyPr/>
          <a:lstStyle/>
          <a:p>
            <a:pPr indent="342900" algn="just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Большинство твердых и мягких согласных образуют </a:t>
            </a:r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</a:rPr>
              <a:t>пары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. Парные согласные: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Согласные твердые и мягкие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004624"/>
              </p:ext>
            </p:extLst>
          </p:nvPr>
        </p:nvGraphicFramePr>
        <p:xfrm>
          <a:off x="285720" y="2143116"/>
          <a:ext cx="8572558" cy="16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1068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  <a:gridCol w="496766"/>
              </a:tblGrid>
              <a:tr h="82800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Твердые</a:t>
                      </a:r>
                      <a:endParaRPr lang="ru-RU" sz="18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б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00FF"/>
                          </a:solidFill>
                        </a:rPr>
                        <a:t>п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г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00FF"/>
                          </a:solidFill>
                        </a:rPr>
                        <a:t>д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00FF"/>
                          </a:solidFill>
                        </a:rPr>
                        <a:t>з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к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л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м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в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00FF"/>
                          </a:solidFill>
                        </a:rPr>
                        <a:t>р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с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т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00FF"/>
                          </a:solidFill>
                        </a:rPr>
                        <a:t>ф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00FF"/>
                          </a:solidFill>
                        </a:rPr>
                        <a:t>х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  <a:tr h="82800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Мягкие </a:t>
                      </a:r>
                      <a:endParaRPr lang="ru-RU" sz="18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б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baseline="0" dirty="0" err="1" smtClean="0">
                          <a:solidFill>
                            <a:srgbClr val="009900"/>
                          </a:solidFill>
                        </a:rPr>
                        <a:t>п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г</a:t>
                      </a:r>
                      <a:r>
                        <a:rPr lang="ru-RU" sz="2800" b="1" baseline="0" dirty="0" smtClean="0">
                          <a:solidFill>
                            <a:srgbClr val="009900"/>
                          </a:solidFill>
                        </a:rPr>
                        <a:t> 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9900"/>
                          </a:solidFill>
                        </a:rPr>
                        <a:t>д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 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9900"/>
                          </a:solidFill>
                        </a:rPr>
                        <a:t>з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 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к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 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л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 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400" b="1" baseline="0" dirty="0" smtClean="0">
                          <a:solidFill>
                            <a:srgbClr val="009900"/>
                          </a:solidFill>
                        </a:rPr>
                        <a:t>м</a:t>
                      </a:r>
                      <a:r>
                        <a:rPr lang="ru-RU" sz="2400" b="1" baseline="50000" dirty="0" smtClean="0">
                          <a:solidFill>
                            <a:srgbClr val="009900"/>
                          </a:solidFill>
                        </a:rPr>
                        <a:t>, </a:t>
                      </a:r>
                      <a:endParaRPr lang="ru-RU" sz="24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в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9900"/>
                          </a:solidFill>
                        </a:rPr>
                        <a:t>р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с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т 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9900"/>
                          </a:solidFill>
                        </a:rPr>
                        <a:t>ф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err="1" smtClean="0">
                          <a:solidFill>
                            <a:srgbClr val="009900"/>
                          </a:solidFill>
                        </a:rPr>
                        <a:t>х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9900"/>
                          </a:solidFill>
                        </a:rPr>
                        <a:t>н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99592" y="4000504"/>
            <a:ext cx="6645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Запомни</a:t>
            </a:r>
            <a:r>
              <a:rPr lang="ru-RU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! Непарные согласные:</a:t>
            </a:r>
          </a:p>
          <a:p>
            <a:endParaRPr lang="ru-RU" sz="3200" b="1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816226"/>
              </p:ext>
            </p:extLst>
          </p:nvPr>
        </p:nvGraphicFramePr>
        <p:xfrm>
          <a:off x="1475656" y="4797152"/>
          <a:ext cx="6096000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6264"/>
                <a:gridCol w="1080120"/>
                <a:gridCol w="1296144"/>
                <a:gridCol w="134347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Непарные твердые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ж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ш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ц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Непарные мягкие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baseline="0" dirty="0" smtClean="0">
                          <a:solidFill>
                            <a:srgbClr val="009900"/>
                          </a:solidFill>
                        </a:rPr>
                        <a:t>ч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baseline="0" dirty="0" smtClean="0">
                          <a:solidFill>
                            <a:srgbClr val="009900"/>
                          </a:solidFill>
                        </a:rPr>
                        <a:t>щ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baseline="0" dirty="0" smtClean="0">
                          <a:solidFill>
                            <a:srgbClr val="009900"/>
                          </a:solidFill>
                        </a:rPr>
                        <a:t>й</a:t>
                      </a:r>
                      <a:r>
                        <a:rPr lang="ru-RU" sz="2800" b="1" baseline="50000" dirty="0" smtClean="0">
                          <a:solidFill>
                            <a:srgbClr val="009900"/>
                          </a:solidFill>
                        </a:rPr>
                        <a:t>,</a:t>
                      </a:r>
                      <a:endParaRPr lang="ru-RU" sz="2800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85794"/>
            <a:ext cx="8401080" cy="1185858"/>
          </a:xfrm>
        </p:spPr>
        <p:txBody>
          <a:bodyPr/>
          <a:lstStyle/>
          <a:p>
            <a:pPr indent="342900" algn="just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Большинство звонких и глухих согласных образуют </a:t>
            </a:r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</a:rPr>
              <a:t>пары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. Парные согласные</a:t>
            </a:r>
          </a:p>
          <a:p>
            <a:pPr algn="just"/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939784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Согласные звонкие и глухие 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324984"/>
              </p:ext>
            </p:extLst>
          </p:nvPr>
        </p:nvGraphicFramePr>
        <p:xfrm>
          <a:off x="714348" y="1928802"/>
          <a:ext cx="7786739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3003"/>
                <a:gridCol w="603976"/>
                <a:gridCol w="603976"/>
                <a:gridCol w="603976"/>
                <a:gridCol w="603976"/>
                <a:gridCol w="603976"/>
                <a:gridCol w="603976"/>
                <a:gridCol w="603976"/>
                <a:gridCol w="603976"/>
                <a:gridCol w="603976"/>
                <a:gridCol w="603976"/>
                <a:gridCol w="60397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Звонкие</a:t>
                      </a:r>
                      <a:endParaRPr lang="ru-RU" sz="2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б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б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в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в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г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г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д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д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ж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з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з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Глухие </a:t>
                      </a:r>
                      <a:endParaRPr lang="ru-RU" sz="2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п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п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ф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ф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к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к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т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т 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0000FF"/>
                          </a:solidFill>
                        </a:rPr>
                        <a:t>ш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с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00FF"/>
                          </a:solidFill>
                        </a:rPr>
                        <a:t>с</a:t>
                      </a:r>
                      <a:r>
                        <a:rPr lang="ru-RU" sz="36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6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642974" y="37861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547664" y="3262970"/>
            <a:ext cx="5059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Запомни</a:t>
            </a:r>
            <a:r>
              <a:rPr lang="ru-RU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! Непарные согласные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805116"/>
              </p:ext>
            </p:extLst>
          </p:nvPr>
        </p:nvGraphicFramePr>
        <p:xfrm>
          <a:off x="1043608" y="3751823"/>
          <a:ext cx="6768752" cy="12018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3003"/>
                <a:gridCol w="603976"/>
                <a:gridCol w="603976"/>
                <a:gridCol w="603976"/>
                <a:gridCol w="789485"/>
                <a:gridCol w="648072"/>
                <a:gridCol w="576064"/>
                <a:gridCol w="576064"/>
                <a:gridCol w="576064"/>
                <a:gridCol w="648072"/>
              </a:tblGrid>
              <a:tr h="494644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Звонкие</a:t>
                      </a:r>
                      <a:endParaRPr lang="ru-RU" sz="2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00FF"/>
                          </a:solidFill>
                        </a:rPr>
                        <a:t>л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00FF"/>
                          </a:solidFill>
                        </a:rPr>
                        <a:t>л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00FF"/>
                          </a:solidFill>
                        </a:rPr>
                        <a:t>м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baseline="0" dirty="0" smtClean="0">
                          <a:solidFill>
                            <a:srgbClr val="0000FF"/>
                          </a:solidFill>
                        </a:rPr>
                        <a:t>м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00FF"/>
                          </a:solidFill>
                        </a:rPr>
                        <a:t>н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baseline="0" dirty="0" smtClean="0">
                          <a:solidFill>
                            <a:srgbClr val="0000FF"/>
                          </a:solidFill>
                        </a:rPr>
                        <a:t>н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00FF"/>
                          </a:solidFill>
                        </a:rPr>
                        <a:t>р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baseline="0" dirty="0" smtClean="0">
                          <a:solidFill>
                            <a:srgbClr val="0000FF"/>
                          </a:solidFill>
                        </a:rPr>
                        <a:t>р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baseline="0" dirty="0" smtClean="0">
                          <a:solidFill>
                            <a:srgbClr val="0000FF"/>
                          </a:solidFill>
                        </a:rPr>
                        <a:t>й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  <a:tr h="622693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Глухие </a:t>
                      </a:r>
                      <a:endParaRPr lang="ru-RU" sz="2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00FF"/>
                          </a:solidFill>
                        </a:rPr>
                        <a:t>х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baseline="0" dirty="0" smtClean="0">
                          <a:solidFill>
                            <a:srgbClr val="0000FF"/>
                          </a:solidFill>
                        </a:rPr>
                        <a:t>х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00FF"/>
                          </a:solidFill>
                        </a:rPr>
                        <a:t>ц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baseline="0" dirty="0" smtClean="0">
                          <a:solidFill>
                            <a:srgbClr val="0000FF"/>
                          </a:solidFill>
                        </a:rPr>
                        <a:t>ч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baseline="0" dirty="0" smtClean="0">
                          <a:solidFill>
                            <a:srgbClr val="0000FF"/>
                          </a:solidFill>
                        </a:rPr>
                        <a:t>щ</a:t>
                      </a:r>
                      <a:r>
                        <a:rPr lang="ru-RU" sz="3200" b="1" baseline="50000" dirty="0" smtClean="0">
                          <a:solidFill>
                            <a:srgbClr val="0000FF"/>
                          </a:solidFill>
                        </a:rPr>
                        <a:t>,</a:t>
                      </a:r>
                      <a:endParaRPr lang="ru-RU" sz="32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77965" y="5085184"/>
            <a:ext cx="77492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С</a:t>
            </a:r>
            <a:r>
              <a:rPr lang="ru-RU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онорные согласные ( все сонорные собраны в 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слове </a:t>
            </a:r>
            <a:r>
              <a:rPr lang="ru-RU" sz="2800" b="1" u="sng" dirty="0" smtClean="0">
                <a:solidFill>
                  <a:srgbClr val="FF0000"/>
                </a:solidFill>
              </a:rPr>
              <a:t>ЛИМОНАРИЙ</a:t>
            </a:r>
            <a:r>
              <a:rPr lang="ru-RU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!)</a:t>
            </a:r>
            <a:endParaRPr lang="ru-RU" sz="28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14546" y="428604"/>
            <a:ext cx="53108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Буквы Е, Ё, Ю, Я обозначают 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00232" y="1500174"/>
            <a:ext cx="1623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Один звук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29256" y="1500174"/>
            <a:ext cx="15620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Два звука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2428868"/>
            <a:ext cx="363073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После мягкого согласного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Лён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л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он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Мяч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м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ач</a:t>
            </a:r>
            <a:r>
              <a:rPr lang="ru-RU" sz="2400" b="1" baseline="50000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Люк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л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ук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Мел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м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эл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90244" y="2500306"/>
            <a:ext cx="476008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В начале слова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Яхта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й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ахта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], юла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й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ула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 </a:t>
            </a:r>
          </a:p>
          <a:p>
            <a:pPr algn="ctr"/>
            <a:endParaRPr lang="ru-RU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После Ь и Ъ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Вьюга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в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й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уга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], льёт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л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й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от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</a:t>
            </a:r>
          </a:p>
          <a:p>
            <a:pPr algn="ctr"/>
            <a:endParaRPr lang="ru-RU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После гласных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Маяк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май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ак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], каюта – [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кай</a:t>
            </a:r>
            <a:r>
              <a:rPr lang="ru-RU" sz="2400" b="1" baseline="50000" dirty="0" err="1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ута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]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857752" y="1000108"/>
            <a:ext cx="785818" cy="428628"/>
          </a:xfrm>
          <a:prstGeom prst="straightConnector1">
            <a:avLst/>
          </a:prstGeom>
          <a:ln w="508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0800000" flipV="1">
            <a:off x="3286116" y="1000108"/>
            <a:ext cx="714380" cy="500066"/>
          </a:xfrm>
          <a:prstGeom prst="straightConnector1">
            <a:avLst/>
          </a:prstGeom>
          <a:ln w="508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714480" y="1928802"/>
            <a:ext cx="169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C3399"/>
                </a:solidFill>
              </a:rPr>
              <a:t>Э, О, У, А</a:t>
            </a:r>
            <a:endParaRPr lang="ru-RU" sz="3200" b="1" dirty="0">
              <a:solidFill>
                <a:srgbClr val="CC3399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0628" y="1928802"/>
            <a:ext cx="32360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C3399"/>
                </a:solidFill>
              </a:rPr>
              <a:t>Й</a:t>
            </a:r>
            <a:r>
              <a:rPr lang="ru-RU" sz="3200" b="1" baseline="50000" dirty="0" smtClean="0">
                <a:solidFill>
                  <a:srgbClr val="CC3399"/>
                </a:solidFill>
              </a:rPr>
              <a:t>,</a:t>
            </a:r>
            <a:r>
              <a:rPr lang="ru-RU" sz="3200" b="1" dirty="0" smtClean="0">
                <a:solidFill>
                  <a:srgbClr val="CC3399"/>
                </a:solidFill>
              </a:rPr>
              <a:t>Э, Й</a:t>
            </a:r>
            <a:r>
              <a:rPr lang="ru-RU" sz="3200" b="1" baseline="50000" dirty="0" smtClean="0">
                <a:solidFill>
                  <a:srgbClr val="CC3399"/>
                </a:solidFill>
              </a:rPr>
              <a:t>,</a:t>
            </a:r>
            <a:r>
              <a:rPr lang="ru-RU" sz="3200" b="1" dirty="0" smtClean="0">
                <a:solidFill>
                  <a:srgbClr val="CC3399"/>
                </a:solidFill>
              </a:rPr>
              <a:t>О, Й</a:t>
            </a:r>
            <a:r>
              <a:rPr lang="ru-RU" sz="3200" b="1" baseline="50000" dirty="0" smtClean="0">
                <a:solidFill>
                  <a:srgbClr val="CC3399"/>
                </a:solidFill>
              </a:rPr>
              <a:t>,</a:t>
            </a:r>
            <a:r>
              <a:rPr lang="ru-RU" sz="3200" b="1" dirty="0" smtClean="0">
                <a:solidFill>
                  <a:srgbClr val="CC3399"/>
                </a:solidFill>
              </a:rPr>
              <a:t>У, Й</a:t>
            </a:r>
            <a:r>
              <a:rPr lang="ru-RU" sz="3200" b="1" baseline="50000" dirty="0" smtClean="0">
                <a:solidFill>
                  <a:srgbClr val="CC3399"/>
                </a:solidFill>
              </a:rPr>
              <a:t>,</a:t>
            </a:r>
            <a:r>
              <a:rPr lang="ru-RU" sz="3200" b="1" dirty="0" smtClean="0">
                <a:solidFill>
                  <a:srgbClr val="CC3399"/>
                </a:solidFill>
              </a:rPr>
              <a:t>А </a:t>
            </a:r>
            <a:endParaRPr lang="ru-RU" sz="3200" b="1" dirty="0">
              <a:solidFill>
                <a:srgbClr val="CC339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build="p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contras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3108" y="285728"/>
            <a:ext cx="5404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Фонетический разбор слова 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854103" y="870503"/>
            <a:ext cx="18117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err="1" smtClean="0"/>
              <a:t>Кольц</a:t>
            </a:r>
            <a:r>
              <a:rPr lang="en-US" sz="3600" b="1" dirty="0" smtClean="0"/>
              <a:t>ó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698424" y="857170"/>
            <a:ext cx="21502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</a:rPr>
              <a:t>– коль-ц</a:t>
            </a:r>
            <a:r>
              <a:rPr lang="en-US" sz="3600" b="1" dirty="0" smtClean="0"/>
              <a:t>ó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919845" y="1340768"/>
            <a:ext cx="1276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к – [</a:t>
            </a:r>
            <a:r>
              <a:rPr lang="ru-RU" sz="3200" b="1" dirty="0" err="1" smtClean="0"/>
              <a:t>к</a:t>
            </a:r>
            <a:r>
              <a:rPr lang="ru-RU" sz="3200" b="1" dirty="0" smtClean="0"/>
              <a:t>]</a:t>
            </a:r>
            <a:endParaRPr lang="ru-RU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071670" y="1340768"/>
            <a:ext cx="57611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– согласный, твердый парный, </a:t>
            </a:r>
          </a:p>
          <a:p>
            <a:r>
              <a:rPr lang="ru-RU" sz="3200" b="1" dirty="0"/>
              <a:t> </a:t>
            </a:r>
            <a:r>
              <a:rPr lang="ru-RU" sz="3200" b="1" dirty="0" smtClean="0"/>
              <a:t>  глухой парный;</a:t>
            </a:r>
            <a:endParaRPr lang="ru-RU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928662" y="2357430"/>
            <a:ext cx="1265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о – [а]</a:t>
            </a:r>
            <a:endParaRPr lang="ru-RU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000232" y="2357430"/>
            <a:ext cx="44420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– гласный, безударный;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071670" y="2786058"/>
            <a:ext cx="55240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– согласный, мягкий парный, </a:t>
            </a:r>
          </a:p>
          <a:p>
            <a:r>
              <a:rPr lang="ru-RU" sz="3200" b="1" dirty="0" smtClean="0"/>
              <a:t>   звонкий непарный</a:t>
            </a:r>
            <a:endParaRPr lang="ru-RU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071670" y="4110485"/>
            <a:ext cx="619233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– согласный, твердый непарный, </a:t>
            </a:r>
          </a:p>
          <a:p>
            <a:r>
              <a:rPr lang="ru-RU" sz="3200" b="1" dirty="0" smtClean="0"/>
              <a:t>   глухой непарный;</a:t>
            </a:r>
            <a:endParaRPr lang="ru-RU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071670" y="5161268"/>
            <a:ext cx="3844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– гласный, ударный;</a:t>
            </a:r>
            <a:endParaRPr lang="ru-RU" sz="3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928662" y="2786058"/>
            <a:ext cx="13452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л – [</a:t>
            </a:r>
            <a:r>
              <a:rPr lang="ru-RU" sz="3200" b="1" dirty="0" err="1" smtClean="0"/>
              <a:t>л</a:t>
            </a:r>
            <a:r>
              <a:rPr lang="ru-RU" sz="3200" b="1" baseline="50000" dirty="0" smtClean="0"/>
              <a:t>,</a:t>
            </a:r>
            <a:r>
              <a:rPr lang="ru-RU" sz="3200" b="1" dirty="0" smtClean="0"/>
              <a:t>]</a:t>
            </a:r>
            <a:endParaRPr lang="ru-RU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945493" y="3708116"/>
            <a:ext cx="1250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ь – [–]</a:t>
            </a:r>
            <a:endParaRPr lang="ru-RU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928662" y="3571876"/>
            <a:ext cx="130356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200" b="1" dirty="0" smtClean="0"/>
          </a:p>
          <a:p>
            <a:r>
              <a:rPr lang="ru-RU" sz="3200" b="1" dirty="0" smtClean="0"/>
              <a:t>ц – [ц]</a:t>
            </a:r>
            <a:endParaRPr lang="ru-RU" sz="3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909426" y="5085184"/>
            <a:ext cx="12843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о – [ó]</a:t>
            </a:r>
            <a:endParaRPr lang="ru-RU" sz="3200" b="1" dirty="0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945493" y="5669959"/>
            <a:ext cx="221457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036071" y="5669959"/>
            <a:ext cx="29919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6 букв, 5 звуков</a:t>
            </a:r>
            <a:endParaRPr lang="ru-RU" sz="32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contrast="4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3108" y="285728"/>
            <a:ext cx="5404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Фонетический разбор слова 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2060848"/>
            <a:ext cx="1492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Сбить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691680" y="3645024"/>
            <a:ext cx="1702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косьба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851920" y="2494636"/>
            <a:ext cx="14804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полёт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505194" y="3140967"/>
            <a:ext cx="1513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якорь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739022" y="4221088"/>
            <a:ext cx="1532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вьюга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628346" y="4760277"/>
            <a:ext cx="1760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холода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652120" y="1270501"/>
            <a:ext cx="1824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редкий</a:t>
            </a:r>
            <a:r>
              <a:rPr lang="ru-RU" sz="3600" b="1" baseline="50000" dirty="0" smtClean="0"/>
              <a:t>1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108399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vse-dlya-uchebi-wide</Template>
  <TotalTime>762</TotalTime>
  <Words>645</Words>
  <Application>Microsoft Office PowerPoint</Application>
  <PresentationFormat>Экран (4:3)</PresentationFormat>
  <Paragraphs>211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Фонетика  в таблицах и схемах  </vt:lpstr>
      <vt:lpstr>Презентация PowerPoint</vt:lpstr>
      <vt:lpstr>Презентация PowerPoint</vt:lpstr>
      <vt:lpstr>Гласные звуки </vt:lpstr>
      <vt:lpstr>Согласные звуки</vt:lpstr>
      <vt:lpstr>Изменение звуков в потоке речи </vt:lpstr>
      <vt:lpstr>Презентация PowerPoint</vt:lpstr>
      <vt:lpstr>Согласные твердые и мягкие </vt:lpstr>
      <vt:lpstr>Согласные звонкие и глухие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user1</cp:lastModifiedBy>
  <cp:revision>85</cp:revision>
  <dcterms:modified xsi:type="dcterms:W3CDTF">2025-02-28T04:49:38Z</dcterms:modified>
</cp:coreProperties>
</file>