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6" r:id="rId2"/>
    <p:sldId id="257" r:id="rId3"/>
    <p:sldId id="260" r:id="rId4"/>
    <p:sldId id="259" r:id="rId5"/>
    <p:sldId id="258" r:id="rId6"/>
    <p:sldId id="262" r:id="rId7"/>
    <p:sldId id="264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F3748F-80EB-496F-ADC3-17D8C36870D6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E4A4BB-9495-4D21-9778-DA5F44C65E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566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E4A4BB-9495-4D21-9778-DA5F44C65E0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900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5681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359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539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29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9985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034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741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863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390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0311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156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26AD3-FC65-42B1-8F21-A1CF9A86532A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23AEE1-DA3C-4BAE-9D80-619753079D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214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g-2007-07.photosight.ru/04/2179986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hyperlink" Target="http://dic.academic.ru/pictures/wiki/files/84/Trollius-o55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2"/>
          <p:cNvSpPr>
            <a:spLocks noGrp="1"/>
          </p:cNvSpPr>
          <p:nvPr/>
        </p:nvSpPr>
        <p:spPr bwMode="auto">
          <a:xfrm>
            <a:off x="0" y="5233537"/>
            <a:ext cx="11915444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Выполнила: студентка 301 группы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Волоскова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Виктория Федоровна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Проверила: </a:t>
            </a:r>
            <a:r>
              <a:rPr kumimoji="0" lang="ru-RU" altLang="ru-RU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Пузанова</a:t>
            </a:r>
            <a:r>
              <a:rPr kumimoji="0" lang="ru-RU" alt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О. А.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2020 год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/>
        </p:nvSpPr>
        <p:spPr bwMode="auto">
          <a:xfrm>
            <a:off x="2209800" y="1671993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«РЕАЛИЗАЦИЯ УЧЕБНОГО ПРОЕКТА ДЛЯ МЛАДШИХ ШКОЛЬНИКОВ»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1701463" y="-312241"/>
            <a:ext cx="8789074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Государственное автономное профессиональное образовательное учреждение </a:t>
            </a:r>
            <a:b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Новосибирской области</a:t>
            </a:r>
            <a:b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kumimoji="0" lang="ru-RU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Черепановский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педагогический колледж»</a:t>
            </a:r>
            <a:b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3358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146412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«Красная книга, или возьмем под защиту»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46413"/>
            <a:ext cx="12192000" cy="435133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Современные дети не интересуются и не знают какие животные и растения родного края занесены в красную книгу и нуждаются в защите. По этому очень важно познакомить детей сними.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анализ, подбор и обработка информации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Составление красной книги новосибирской области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Узнать, что такое Красная книга?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зачем нужна Красная книга?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какие животные и растения нашего края, занесённые в Красную книгу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303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091821"/>
            <a:ext cx="12192000" cy="50851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1.Подготовительный этап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заданий между учащимися, определение последовательности выполнения проекта. 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2.Основной этап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разделились по заданиям, одни искали и анализировали информацию о животных и растениях, занесенных в красную книгу, другие оформляли книгу. Каждый в итоге представил уже готовый материал остальным. После чего учащиеся рассуждали, как оформить представить Красную книгу. Далее проходило оформление продукта проекта.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3.Заключительный этап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Выступление групп перед классом, представление своего проекта, продукта проекта. А также проводится рефлексия, где дети рассказывают, как им далось выполнение проекта.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15369" y="133114"/>
            <a:ext cx="10515600" cy="726696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работы: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92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6865833" y="72386"/>
            <a:ext cx="3168352" cy="648072"/>
          </a:xfrm>
        </p:spPr>
        <p:txBody>
          <a:bodyPr/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Ёж ушастый</a:t>
            </a:r>
          </a:p>
        </p:txBody>
      </p:sp>
      <p:sp>
        <p:nvSpPr>
          <p:cNvPr id="13315" name="Text Box 5"/>
          <p:cNvSpPr txBox="1">
            <a:spLocks noChangeArrowheads="1"/>
          </p:cNvSpPr>
          <p:nvPr/>
        </p:nvSpPr>
        <p:spPr bwMode="auto">
          <a:xfrm>
            <a:off x="6527800" y="3349626"/>
            <a:ext cx="3886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4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4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4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4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ru-RU" altLang="ru-RU" sz="2800">
              <a:solidFill>
                <a:srgbClr val="FFFFFF"/>
              </a:solidFill>
            </a:endParaRPr>
          </a:p>
        </p:txBody>
      </p:sp>
      <p:pic>
        <p:nvPicPr>
          <p:cNvPr id="1331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7905" y="612738"/>
            <a:ext cx="4204209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www.manorama.ru/assets/images/gallery/13780230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7377" y="720458"/>
            <a:ext cx="4176464" cy="235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&amp;Ocy;&amp;scy;&amp;ocy;&amp;bcy;&amp;iecy;&amp;ncy;&amp;ncy;&amp;ocy;&amp;scy;&amp;tcy;&amp;icy; &amp;rcy;&amp;acy;&amp;zcy;&amp;ncy;&amp;ocy;&amp;vcy;&amp;icy;&amp;dcy;&amp;ncy;&amp;ocy;&amp;scy;&amp;tcy;&amp;iecy;&amp;jcy; &amp;scy;&amp;iecy;&amp;vcy;&amp;iecy;&amp;rcy;&amp;ncy;&amp;ycy;&amp;khcy; &amp;ocy;&amp;lcy;&amp;iecy;&amp;ncy;&amp;iecy;&amp;jcy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9776" y="4169208"/>
            <a:ext cx="4032448" cy="2428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19536" y="31443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Речная выдра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118127" y="4146179"/>
            <a:ext cx="22958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Отстрел диких северных оленей повсеместно запрещен ввиду сокращения численности стад, учет которых ежегодно производится с помощью </a:t>
            </a:r>
            <a:r>
              <a:rPr lang="ru-RU" sz="1600" b="1" i="1" dirty="0" smtClean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авиации</a:t>
            </a:r>
            <a:endParaRPr lang="ru-RU" sz="1600" b="1" i="1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47905" y="2869572"/>
            <a:ext cx="432009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Отличается от обычного ежа большим размером ушной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раковины: длина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его ушей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до 5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 см. 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Активен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в тёмное время суток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(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за ночь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проходит 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до 7—9 км), день проводит в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норе.</a:t>
            </a:r>
            <a:endParaRPr lang="ru-RU" sz="1600" b="1" i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4967" y="3068961"/>
            <a:ext cx="55910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Обитает она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в лесных реках, богатых рыбой, реже — в озёрах и прудах.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Предпочитает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реки с омутами. Выдра ведёт полуводный образ жизни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,</a:t>
            </a:r>
          </a:p>
          <a:p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/>
              </a:rPr>
              <a:t>прекрасно плавая, ныряя и добывая себе пищу в воде. </a:t>
            </a:r>
            <a:endParaRPr lang="ru-RU" sz="1600" b="1" i="1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83950" y="4340714"/>
            <a:ext cx="25922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СЕВЕРНЫЙ ОЛЕНЬ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5568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Картинка 10 из 991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8303" y="960584"/>
            <a:ext cx="4750293" cy="420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 rot="10800000" flipV="1">
            <a:off x="6096001" y="241597"/>
            <a:ext cx="44073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600" b="1" kern="0" dirty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Кувшинка  белая</a:t>
            </a:r>
            <a:endParaRPr lang="ru-RU" sz="3600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Картинка 5 из 5976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1503" y="887929"/>
            <a:ext cx="381642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63552" y="332657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Купальница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19535" y="5533201"/>
            <a:ext cx="36724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Растут 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вблизи водоёмов, по опушкам лесов, на разнотравных лугах</a:t>
            </a:r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Купальницы зацветают рано и являются отличными медоносами!</a:t>
            </a:r>
            <a:endParaRPr lang="ru-RU" sz="1600" b="1" i="1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040217" y="57332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5716132" y="5410091"/>
            <a:ext cx="47150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причина сокращения численности растений - </a:t>
            </a:r>
          </a:p>
          <a:p>
            <a:r>
              <a:rPr lang="ru-RU" sz="1600" b="1" i="1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Загрязнение, обмеление, пересыхание водоемов, сбор корневища растений в лекарственных целях и цветов во время цветения.</a:t>
            </a:r>
            <a:r>
              <a:rPr lang="ru-RU" sz="1600" dirty="0">
                <a:solidFill>
                  <a:schemeClr val="accent4">
                    <a:lumMod val="10000"/>
                  </a:schemeClr>
                </a:solidFill>
              </a:rPr>
              <a:t>.</a:t>
            </a:r>
            <a:endParaRPr lang="ru-RU" sz="1600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96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6638528" y="84321"/>
            <a:ext cx="3834582" cy="894666"/>
          </a:xfrm>
        </p:spPr>
        <p:txBody>
          <a:bodyPr/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Осётр сибирский</a:t>
            </a:r>
          </a:p>
        </p:txBody>
      </p:sp>
      <p:pic>
        <p:nvPicPr>
          <p:cNvPr id="1946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0" y="1340768"/>
            <a:ext cx="4201468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www.sibrybalka.ru/img/ryb/nelma/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1513" y="967125"/>
            <a:ext cx="3934027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79576" y="332657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Нельма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://www.sibrybalka.ru/img/ryb/muksun/muksun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75920" y="4221089"/>
            <a:ext cx="4921548" cy="2232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600057" y="3612248"/>
            <a:ext cx="3724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Муксун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851512" y="3645025"/>
            <a:ext cx="30923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i="1" kern="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Ценные промысловые  рыбы;</a:t>
            </a:r>
            <a:r>
              <a:rPr lang="ru-RU" b="1" i="1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Наиболее многочисленны в крупных реках — Оби, Иртыше, Енисее и Лене. </a:t>
            </a:r>
            <a:endParaRPr lang="en-US" b="1" i="1" dirty="0">
              <a:solidFill>
                <a:schemeClr val="accent4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i="1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последнее время стали интенсивно вылавливаться рыбаками любителями. </a:t>
            </a:r>
            <a:r>
              <a:rPr lang="ru-RU" b="1" i="1" kern="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71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771601" y="37811"/>
            <a:ext cx="3534097" cy="633636"/>
          </a:xfrm>
        </p:spPr>
        <p:txBody>
          <a:bodyPr/>
          <a:lstStyle/>
          <a:p>
            <a:pPr algn="ctr">
              <a:defRPr/>
            </a:pP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Рогачик малый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7104112" y="2894973"/>
            <a:ext cx="330137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4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4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48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48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48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8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i="1" dirty="0">
                <a:solidFill>
                  <a:schemeClr val="accent4">
                    <a:lumMod val="10000"/>
                  </a:schemeClr>
                </a:solidFill>
              </a:rPr>
              <a:t>Жук средних размеров. Обитает в </a:t>
            </a:r>
            <a:r>
              <a:rPr lang="ru-RU" altLang="ru-RU" sz="2000" b="1" i="1" dirty="0" err="1">
                <a:solidFill>
                  <a:schemeClr val="accent4">
                    <a:lumMod val="10000"/>
                  </a:schemeClr>
                </a:solidFill>
              </a:rPr>
              <a:t>Колывансом</a:t>
            </a:r>
            <a:r>
              <a:rPr lang="ru-RU" altLang="ru-RU" sz="2000" b="1" i="1" dirty="0">
                <a:solidFill>
                  <a:schemeClr val="accent4">
                    <a:lumMod val="10000"/>
                  </a:schemeClr>
                </a:solidFill>
              </a:rPr>
              <a:t> районе, в лесах со старыми гниющими деревьями.</a:t>
            </a:r>
          </a:p>
        </p:txBody>
      </p:sp>
      <p:pic>
        <p:nvPicPr>
          <p:cNvPr id="2150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99799" y="800962"/>
            <a:ext cx="3877701" cy="206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www.world-insect.net/images/rotate/pereponchatokrilie/shmel-shrenk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538" y="3429001"/>
            <a:ext cx="4936341" cy="321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176121" y="4077074"/>
            <a:ext cx="3301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>
                <a:latin typeface="Times New Roman" panose="02020603050405020304" pitchFamily="18" charset="0"/>
              </a:rPr>
              <a:t>Шмель </a:t>
            </a:r>
          </a:p>
          <a:p>
            <a:pPr lvl="0" algn="ctr"/>
            <a:r>
              <a:rPr lang="ru-RU" sz="3600" b="1" dirty="0">
                <a:latin typeface="Times New Roman" panose="02020603050405020304" pitchFamily="18" charset="0"/>
              </a:rPr>
              <a:t>скромный</a:t>
            </a:r>
            <a:endParaRPr lang="ru-RU" sz="3600" b="1" dirty="0">
              <a:latin typeface="Times New Roman" panose="02020603050405020304" pitchFamily="18" charset="0"/>
            </a:endParaRPr>
          </a:p>
        </p:txBody>
      </p:sp>
      <p:pic>
        <p:nvPicPr>
          <p:cNvPr id="9" name="Picture 2" descr="http://antoniou.users.photofile.ru/photo/antoniou/200682658/xlarge/21168191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9063" y="800962"/>
            <a:ext cx="4320479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1009" y="95366"/>
            <a:ext cx="5256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600" b="1" dirty="0">
                <a:latin typeface="Times New Roman" panose="02020603050405020304" pitchFamily="18" charset="0"/>
              </a:rPr>
              <a:t>Стрекоза шафрановая</a:t>
            </a:r>
            <a:endParaRPr lang="ru-RU" sz="3600" b="1" dirty="0">
              <a:latin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43876" y="3013503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400" b="1" i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400" b="1" i="1" kern="0" dirty="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32104" y="5277403"/>
            <a:ext cx="34453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kern="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Обитатель лесов. На  юге  области живет в </a:t>
            </a:r>
            <a:r>
              <a:rPr lang="ru-RU" sz="2000" b="1" i="1" kern="0" dirty="0" err="1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крупнотравных</a:t>
            </a:r>
            <a:r>
              <a:rPr lang="ru-RU" sz="2000" b="1" i="1" kern="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пихтовых и пихтово- осиновых </a:t>
            </a:r>
            <a:r>
              <a:rPr lang="ru-RU" sz="2000" b="1" i="1" kern="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лесах.</a:t>
            </a:r>
            <a:endParaRPr lang="ru-RU" sz="2000" dirty="0">
              <a:solidFill>
                <a:schemeClr val="accent4">
                  <a:lumMod val="10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1419" y="2642139"/>
            <a:ext cx="64583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i="1" kern="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Безымянное озерко, основное  место обитания  в НСО, </a:t>
            </a:r>
            <a:r>
              <a:rPr lang="ru-RU" sz="2000" b="1" i="1" kern="0" dirty="0" err="1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расположенно</a:t>
            </a:r>
            <a:r>
              <a:rPr lang="ru-RU" sz="2000" b="1" i="1" kern="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оно, на границе с </a:t>
            </a:r>
            <a:r>
              <a:rPr lang="ru-RU" sz="2000" b="1" i="1" kern="0" dirty="0" err="1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Сузунским</a:t>
            </a:r>
            <a:r>
              <a:rPr lang="ru-RU" sz="2000" b="1" i="1" kern="0" dirty="0">
                <a:solidFill>
                  <a:schemeClr val="accent4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бором. </a:t>
            </a:r>
          </a:p>
        </p:txBody>
      </p:sp>
    </p:spTree>
    <p:extLst>
      <p:ext uri="{BB962C8B-B14F-4D97-AF65-F5344CB8AC3E}">
        <p14:creationId xmlns:p14="http://schemas.microsoft.com/office/powerpoint/2010/main" val="1608763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368</Words>
  <Application>Microsoft Office PowerPoint</Application>
  <PresentationFormat>Широкоэкранный</PresentationFormat>
  <Paragraphs>49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Проект «Красная книга, или возьмем под защиту»</vt:lpstr>
      <vt:lpstr>План работы:</vt:lpstr>
      <vt:lpstr>Ёж ушастый</vt:lpstr>
      <vt:lpstr>Презентация PowerPoint</vt:lpstr>
      <vt:lpstr>Осётр сибирский</vt:lpstr>
      <vt:lpstr>Рогачик малый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Viktoria</dc:creator>
  <cp:lastModifiedBy>Viktoria</cp:lastModifiedBy>
  <cp:revision>5</cp:revision>
  <dcterms:created xsi:type="dcterms:W3CDTF">2021-11-11T11:26:50Z</dcterms:created>
  <dcterms:modified xsi:type="dcterms:W3CDTF">2021-11-11T12:13:38Z</dcterms:modified>
</cp:coreProperties>
</file>