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png" ContentType="image/png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3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57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89" d="100"/>
          <a:sy n="89" d="100"/>
        </p:scale>
        <p:origin x="114" y="324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  <a:p>
            <a:endParaRPr lang="en-US"/>
          </a:p>
        </p:txBody>
      </p:sp>
      <p:sp>
        <p:nvSpPr>
          <p:cNvPr id="3" name="Заполнитель даты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9B4D4A-9939-428E-A5D6-691F3C13BF8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Заполнитель изображения слайда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  <a:p>
            <a:endParaRPr lang="en-US"/>
          </a:p>
        </p:txBody>
      </p:sp>
      <p:sp>
        <p:nvSpPr>
          <p:cNvPr id="5" name="Заполнитель заметок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alt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8CF1F-3CAC-4416-83F5-4CCD48E9BD1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B0055B06-8067-4655-A0AE-6461185B146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661DBF88-71BE-4BA9-92CC-9C41D1902F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C270DC47-0AFB-44F4-9583-89829C580A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3D508EB6-807D-44D1-A0E1-3FBEDA13D1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33679EB-8E94-4CD8-93E8-7FB3BFB180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26B48E9C-BA31-4D07-88D6-5019493FA0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Подзаголовок 2"/>
          <p:cNvSpPr>
            <a:spLocks noGrp="1" noEditPoint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ru-RU" altLang="en-US"/>
              <a:t>Щелкните для изменения стиля основного подзаголовка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ние и контен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контен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контента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контента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5" name="Заполнитель даты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4" name="Заполнитель контента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5" name="Заполнитель текста 4"/>
          <p:cNvSpPr>
            <a:spLocks noGrp="1" noEditPoints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6" name="Заполнитель контента 5"/>
          <p:cNvSpPr>
            <a:spLocks noGrp="1" noEditPoints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7" name="Заполнитель даты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8" name="Заполнитель нижнего колонтитула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9" name="Заполнитель номера слайда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назв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даты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Заполнитель нижнего колонтитула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Заполнитель номера слайда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даты 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3" name="Заполнитель нижнего колонтитула 2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Контен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текста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5" name="Заполнитель даты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Изображение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изображения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en-US"/>
              <a:t>Щелкните значок, чтобы добавить рисунок</a:t>
            </a:r>
          </a:p>
        </p:txBody>
      </p:sp>
      <p:sp>
        <p:nvSpPr>
          <p:cNvPr id="4" name="Заполнитель текста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5" name="Заполнитель даты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Название и текст по вертикал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по вертикали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Название по вертикали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по вертикали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названия 1"/>
          <p:cNvSpPr>
            <a:spLocks noGrp="1" noEditPoints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D7FF2-845F-41B9-944F-35B90659B7D6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 panose="020B0604020202020204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hyperlink" Target="https://disk.yandex.ru/i/8ehRMlwZ38zUUQ" TargetMode="Externa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 noEditPoints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Текст. поле 4"/>
          <p:cNvSpPr txBox="1"/>
          <p:nvPr/>
        </p:nvSpPr>
        <p:spPr>
          <a:xfrm>
            <a:off x="1444771" y="617523"/>
            <a:ext cx="9386349" cy="4415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Муниципальное общеобразовательное учреждение</a:t>
            </a:r>
          </a:p>
          <a:p>
            <a:r>
              <a:rPr lang="ru-RU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              "Первомайская средняя школа"</a:t>
            </a:r>
          </a:p>
          <a:p>
            <a:r>
              <a:rPr lang="ru-RU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     Ясногорского района Тульской области</a:t>
            </a:r>
          </a:p>
          <a:p>
            <a:endParaRPr lang="ru-RU" b="1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b="1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ru-RU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              </a:t>
            </a:r>
            <a:r>
              <a:rPr lang="ru-RU" sz="20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ПАТРИОТИЧЕСКОЕ МЕРОПРИЯТИЕ</a:t>
            </a:r>
          </a:p>
          <a:p>
            <a:r>
              <a:rPr lang="ru-RU" sz="20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                                     ФЛЕШМОБ</a:t>
            </a:r>
          </a:p>
          <a:p>
            <a:r>
              <a:rPr lang="ru-RU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                    </a:t>
            </a:r>
            <a:r>
              <a:rPr lang="ru-RU" sz="28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   " МЫ ЖИВЁМ В РОССИИ"</a:t>
            </a:r>
          </a:p>
          <a:p>
            <a:endParaRPr lang="ru-RU" b="1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ru-RU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                                       Подготовили и провели: Хохлова Светлана Ивановна, </a:t>
            </a:r>
          </a:p>
          <a:p>
            <a:r>
              <a:rPr lang="ru-RU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Семянчикова Яна Валерьевна.</a:t>
            </a:r>
          </a:p>
          <a:p>
            <a:endParaRPr lang="ru-RU" b="1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b="1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b="1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b="1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033744" y="3975204"/>
            <a:ext cx="5886732" cy="256519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/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Текст. поле 5"/>
          <p:cNvSpPr txBox="1"/>
          <p:nvPr/>
        </p:nvSpPr>
        <p:spPr>
          <a:xfrm>
            <a:off x="253264" y="245227"/>
            <a:ext cx="11689522" cy="6053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1" u="none" strike="noStrike">
                <a:solidFill>
                  <a:srgbClr val="000000"/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                                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5400" b="1" i="1" u="none" strike="noStrike">
              <a:solidFill>
                <a:srgbClr val="000000"/>
              </a:solidFill>
              <a:latin typeface="Times New Roman" pitchFamily="18" charset="0" panose="020206030504050203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400" b="1" i="1" u="none" strike="noStrike">
                <a:solidFill>
                  <a:srgbClr val="000000"/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        </a:t>
            </a:r>
            <a:r>
              <a:rPr lang="ru-RU" sz="5400" b="1" i="1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Нет на свете Родины милее,</a:t>
            </a:r>
            <a:endParaRPr lang="ru-RU" sz="5400" b="1" i="0" u="none" strike="noStrike">
              <a:solidFill>
                <a:schemeClr val="accent1">
                  <a:lumMod val="50000"/>
                </a:schemeClr>
              </a:solidFill>
              <a:latin typeface="Times New Roman" pitchFamily="18" charset="0" panose="020206030504050203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400" b="1" i="1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         Где других лазурней небеса.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400" b="1" i="1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   Солнце ярче, звезды всех светлее,</a:t>
            </a:r>
            <a:endParaRPr lang="ru-RU" sz="5400" b="1" i="0" u="none" strike="noStrike">
              <a:solidFill>
                <a:schemeClr val="accent1">
                  <a:lumMod val="50000"/>
                </a:schemeClr>
              </a:solidFill>
              <a:latin typeface="Times New Roman" pitchFamily="18" charset="0" panose="020206030504050203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400" b="1" i="1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        Где отрадны рощи и поля…</a:t>
            </a:r>
            <a:endParaRPr lang="ru-RU" sz="5400" b="1" i="0" u="none" strike="noStrike">
              <a:solidFill>
                <a:schemeClr val="accent1">
                  <a:lumMod val="50000"/>
                </a:schemeClr>
              </a:solidFill>
              <a:latin typeface="Times New Roman" pitchFamily="18" charset="0" panose="020206030504050203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                                                                                                             Л. Прокофьев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/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Текст. поле 5"/>
          <p:cNvSpPr txBox="1"/>
          <p:nvPr/>
        </p:nvSpPr>
        <p:spPr>
          <a:xfrm>
            <a:off x="365387" y="277663"/>
            <a:ext cx="11368015" cy="5883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Цель:</a:t>
            </a: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+mn-lt"/>
                <a:cs typeface="Times New Roman"/>
              </a:rPr>
              <a:t>формировать чувство патриотизма,</a:t>
            </a:r>
            <a:endParaRPr lang="ru-RU" sz="2000" b="0" i="1" u="none" strike="noStrike">
              <a:solidFill>
                <a:schemeClr val="accent1">
                  <a:lumMod val="50000"/>
                </a:schemeClr>
              </a:solidFill>
              <a:latin typeface="Times New Roman"/>
              <a:ea typeface="+mn-lt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основ гражданской идентичности личности, сопричастности и гордости за свою Родину, народ и историю;</a:t>
            </a: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Задачи:</a:t>
            </a:r>
            <a:endParaRPr lang="ru-RU" sz="2000" b="0" i="0" u="none" strike="noStrike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marL="228600" marR="0" indent="-228600" algn="just">
              <a:lnSpc>
                <a:spcPct val="100000"/>
              </a:lnSpc>
              <a:spcBef>
                <a:spcPts val="150"/>
              </a:spcBef>
              <a:spcAft>
                <a:spcPts val="150"/>
              </a:spcAft>
              <a:buClr>
                <a:srgbClr val="000000"/>
              </a:buClr>
              <a:buSzPts val="1000"/>
              <a:buFont typeface="Symbol" pitchFamily="18" charset="2" panose="05050102010706020507"/>
              <a:buChar char=""/>
            </a:pP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познакомить обучающихся с историей возникновения государственного праздника РФ-День народного единства;</a:t>
            </a:r>
          </a:p>
          <a:p>
            <a:pPr marL="228600" marR="0" indent="-228600" algn="just">
              <a:lnSpc>
                <a:spcPct val="100000"/>
              </a:lnSpc>
              <a:spcBef>
                <a:spcPts val="150"/>
              </a:spcBef>
              <a:spcAft>
                <a:spcPts val="150"/>
              </a:spcAft>
              <a:buClr>
                <a:srgbClr val="000000"/>
              </a:buClr>
              <a:buSzPts val="1000"/>
              <a:buFont typeface="Symbol" pitchFamily="18" charset="2" panose="05050102010706020507"/>
              <a:buChar char=""/>
            </a:pP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развивать и углублять знания об истории, культуре и природе родного края и страны;</a:t>
            </a:r>
          </a:p>
          <a:p>
            <a:pPr marL="228600" marR="0" indent="-228600" algn="just">
              <a:lnSpc>
                <a:spcPct val="100000"/>
              </a:lnSpc>
              <a:spcBef>
                <a:spcPts val="150"/>
              </a:spcBef>
              <a:spcAft>
                <a:spcPts val="150"/>
              </a:spcAft>
              <a:buClr>
                <a:srgbClr val="000000"/>
              </a:buClr>
              <a:buSzPts val="1000"/>
              <a:buFont typeface="Symbol" pitchFamily="18" charset="2" panose="05050102010706020507"/>
              <a:buChar char=""/>
            </a:pP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развивать и углублять знания об истории, культуре и природе родного края и страны;</a:t>
            </a:r>
          </a:p>
          <a:p>
            <a:pPr marL="228600" marR="0" indent="-228600" algn="just">
              <a:lnSpc>
                <a:spcPct val="100000"/>
              </a:lnSpc>
              <a:spcBef>
                <a:spcPts val="150"/>
              </a:spcBef>
              <a:spcAft>
                <a:spcPts val="150"/>
              </a:spcAft>
              <a:buClr>
                <a:srgbClr val="000000"/>
              </a:buClr>
              <a:buSzPts val="1000"/>
              <a:buFont typeface="Symbol" pitchFamily="18" charset="2" panose="05050102010706020507"/>
              <a:buChar char=""/>
            </a:pP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воспитывать и развивать у обучающихся толерантность и культуру межнациональных отношений.</a:t>
            </a:r>
          </a:p>
          <a:p>
            <a:pPr marL="228600" marR="0" indent="-228600" algn="just">
              <a:lnSpc>
                <a:spcPct val="100000"/>
              </a:lnSpc>
              <a:spcBef>
                <a:spcPts val="150"/>
              </a:spcBef>
              <a:spcAft>
                <a:spcPts val="150"/>
              </a:spcAft>
              <a:buClr>
                <a:srgbClr val="000000"/>
              </a:buClr>
              <a:buSzPts val="1000"/>
              <a:buFont typeface="Symbol" pitchFamily="18" charset="2" panose="05050102010706020507"/>
              <a:buChar char=""/>
            </a:pPr>
            <a:endParaRPr lang="ru-RU" sz="2000" b="0" i="0" u="none" strike="noStrike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1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Оборудование</a:t>
            </a:r>
            <a:r>
              <a:rPr lang="ru-RU" sz="2000" b="0" i="1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:</a:t>
            </a: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 компьютер, слайды, музыкальные фонограммы, государственная символика РФ, выставка детских рисунков и стенгазет посвященные Дню народного единства.</a:t>
            </a: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2000" b="0" i="0" u="none" strike="noStrike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Предварительная работа: </a:t>
            </a: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беседы о Родине</a:t>
            </a: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Calibri" pitchFamily="34" charset="0" panose="020F0502020204030204"/>
                <a:ea typeface="Times New Roman"/>
                <a:cs typeface="Times New Roman"/>
              </a:rPr>
              <a:t>;</a:t>
            </a: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чтение и заучивание стихотворений,  рисование на тему «В единстве наша сила!»; прослушивание песен о России; оформление актового зала патриотической символикой, подборка видео и аудио материала.</a:t>
            </a: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2000" b="0" i="0" u="none" strike="noStrike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0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 </a:t>
            </a:r>
            <a:r>
              <a:rPr lang="ru-RU" sz="2000" b="1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Ссылка на мероприятие: </a:t>
            </a:r>
            <a:r>
              <a:rPr sz="2000" b="1" i="0" u="none" strike="noStrike">
                <a:latin typeface="+mn-lt"/>
                <a:ea typeface="+mn-ea"/>
                <a:cs typeface="+mn-cs"/>
              </a:rPr>
              <a:t> </a:t>
            </a:r>
            <a:r>
              <a:rPr lang="ru-RU" sz="2800" b="1" i="0" u="sng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hlinkClick r:id="rId2"/>
              </a:rPr>
              <a:t>https://disk.yandex.ru/i/8ehRMlwZ38zUUQ</a:t>
            </a:r>
            <a:endParaRPr lang="ru-RU" sz="2800" b="1" i="0" u="none" strike="noStrike">
              <a:solidFill>
                <a:srgbClr val="C00000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/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Текст. поле 4"/>
          <p:cNvSpPr txBox="1"/>
          <p:nvPr/>
        </p:nvSpPr>
        <p:spPr>
          <a:xfrm>
            <a:off x="391486" y="309927"/>
            <a:ext cx="11436991" cy="7812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>
                <a:solidFill>
                  <a:schemeClr val="accent1">
                    <a:lumMod val="50000"/>
                  </a:schemeClr>
                </a:solidFill>
              </a:rPr>
              <a:t>                     </a:t>
            </a:r>
            <a:r>
              <a:rPr lang="ru-RU" sz="4000" b="1">
                <a:solidFill>
                  <a:schemeClr val="accent1">
                    <a:lumMod val="50000"/>
                  </a:schemeClr>
                </a:solidFill>
              </a:rPr>
              <a:t>ХОД МЕРОПРИЯТИЯ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>
                <a:solidFill>
                  <a:srgbClr val="C00000"/>
                </a:solidFill>
              </a:rPr>
              <a:t>                                                           Ведущий:</a:t>
            </a:r>
            <a:r>
              <a:rPr lang="ru-RU" sz="4000" b="1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Для нас Россия – родная земля.</a:t>
            </a:r>
            <a:endParaRPr lang="ru-RU" sz="3600" b="1" i="0" u="none" strike="noStrike">
              <a:solidFill>
                <a:schemeClr val="accent1">
                  <a:lumMod val="50000"/>
                </a:schemeClr>
              </a:solidFill>
              <a:latin typeface="Calibri" pitchFamily="34" charset="0" panose="020F05020202040302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Мы все здесь – одна большая семья.</a:t>
            </a:r>
            <a:endParaRPr lang="ru-RU" sz="3600" b="1" i="0" u="none" strike="noStrike">
              <a:solidFill>
                <a:schemeClr val="accent1">
                  <a:lumMod val="50000"/>
                </a:schemeClr>
              </a:solidFill>
              <a:latin typeface="Calibri" pitchFamily="34" charset="0" panose="020F05020202040302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Цвети, расцветай, Россия моя,</a:t>
            </a:r>
            <a:endParaRPr lang="ru-RU" sz="3600" b="1" i="0" u="none" strike="noStrike">
              <a:solidFill>
                <a:schemeClr val="accent1">
                  <a:lumMod val="50000"/>
                </a:schemeClr>
              </a:solidFill>
              <a:latin typeface="Calibri" pitchFamily="34" charset="0" panose="020F05020202040302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В дружбе детям расти помогай.</a:t>
            </a:r>
            <a:endParaRPr lang="ru-RU" sz="3600" b="1" i="0" u="none" strike="noStrike">
              <a:solidFill>
                <a:schemeClr val="accent1">
                  <a:lumMod val="50000"/>
                </a:schemeClr>
              </a:solidFill>
              <a:latin typeface="Calibri" pitchFamily="34" charset="0" panose="020F05020202040302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Пусть гордятся дети твои,</a:t>
            </a:r>
            <a:endParaRPr lang="ru-RU" sz="3600" b="1" i="0" u="none" strike="noStrike">
              <a:solidFill>
                <a:schemeClr val="accent1">
                  <a:lumMod val="50000"/>
                </a:schemeClr>
              </a:solidFill>
              <a:latin typeface="Calibri" pitchFamily="34" charset="0" panose="020F05020202040302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Что живут и растут в России они.</a:t>
            </a:r>
            <a:endParaRPr lang="ru-RU" sz="3600" b="1" i="0" u="none" strike="noStrike">
              <a:solidFill>
                <a:schemeClr val="accent1">
                  <a:lumMod val="50000"/>
                </a:schemeClr>
              </a:solidFill>
              <a:latin typeface="Calibri" pitchFamily="34" charset="0" panose="020F0502020204030204"/>
              <a:ea typeface="Times New Roman" pitchFamily="18" charset="0" panose="02020603050405020304"/>
              <a:cs typeface="Times New Roman" pitchFamily="18" charset="0" panose="02020603050405020304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А, чтоб праздник был наш краше</a:t>
            </a: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0" u="none" strike="noStrike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Флешмоб сейчас мы вам покажем!</a:t>
            </a:r>
            <a:r>
              <a:rPr lang="ru-RU" sz="20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000" b="0" i="0" u="none" strike="noStrike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marL="0" marR="0" indent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ru-RU" sz="5400" b="1">
                <a:solidFill>
                  <a:schemeClr val="accent1">
                    <a:lumMod val="50000"/>
                  </a:schemeClr>
                </a:solidFill>
              </a:rPr>
              <a:t>                      </a:t>
            </a:r>
          </a:p>
          <a:p>
            <a:endParaRPr lang="en-US" sz="5400" b="1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/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3982" y="0"/>
            <a:ext cx="12192000" cy="6858000"/>
          </a:xfrm>
          <a:prstGeom prst="rect">
            <a:avLst/>
          </a:prstGeom>
        </p:spPr>
      </p:pic>
      <p:sp>
        <p:nvSpPr>
          <p:cNvPr id="5" name="Текст. поле 4"/>
          <p:cNvSpPr txBox="1"/>
          <p:nvPr/>
        </p:nvSpPr>
        <p:spPr>
          <a:xfrm>
            <a:off x="419450" y="291284"/>
            <a:ext cx="11381064" cy="5450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>
                <a:solidFill>
                  <a:schemeClr val="accent1">
                    <a:lumMod val="50000"/>
                  </a:schemeClr>
                </a:solidFill>
              </a:rPr>
              <a:t>                                       РЕЧЕВКА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>
                <a:solidFill>
                  <a:srgbClr val="C00000"/>
                </a:solidFill>
              </a:rPr>
              <a:t>Ученик:</a:t>
            </a:r>
            <a:r>
              <a:rPr lang="ru-RU" sz="2400" b="1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Всегда идём только вперёд.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Ведь мы команда –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rgbClr val="C00000"/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Хором:</a:t>
            </a: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 «Патриот!»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rgbClr val="C00000"/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Ученик:</a:t>
            </a: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Ловкие и смелые.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rgbClr val="C00000"/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Хором:</a:t>
            </a: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Всё для победы сделаем!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rgbClr val="C00000"/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Ученик:</a:t>
            </a: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Мы День единства отмечаем,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России праздник молодой,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И всем и каждому желаем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Стране быть верным всей душой!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rgbClr val="C00000"/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Ученик:</a:t>
            </a: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В единстве ,братстве сила наша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И нас врагу не победить!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Так пусть становится всё краше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>
                <a:solidFill>
                  <a:schemeClr val="accent1">
                    <a:lumMod val="50000"/>
                  </a:schemeClr>
                </a:solidFill>
                <a:latin typeface="Times New Roman" pitchFamily="18" charset="0" panose="02020603050405020304"/>
                <a:ea typeface="Times New Roman" pitchFamily="18" charset="0" panose="02020603050405020304"/>
                <a:cs typeface="Times New Roman" pitchFamily="18" charset="0" panose="02020603050405020304"/>
              </a:rPr>
              <a:t>Страна, где довелось нам жить!</a:t>
            </a: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109982" y="1027907"/>
            <a:ext cx="5666188" cy="2738456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177371" y="4066775"/>
            <a:ext cx="5623143" cy="21840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/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-67799" y="0"/>
            <a:ext cx="12259799" cy="6858000"/>
          </a:xfrm>
          <a:prstGeom prst="rect">
            <a:avLst/>
          </a:prstGeom>
        </p:spPr>
      </p:pic>
      <p:sp>
        <p:nvSpPr>
          <p:cNvPr id="5" name="Текст. поле 4"/>
          <p:cNvSpPr txBox="1"/>
          <p:nvPr/>
        </p:nvSpPr>
        <p:spPr>
          <a:xfrm>
            <a:off x="372844" y="356532"/>
            <a:ext cx="11455633" cy="2826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>
                <a:latin typeface="Times New Roman"/>
                <a:ea typeface="Times New Roman"/>
                <a:cs typeface="Times New Roman"/>
              </a:rPr>
              <a:t>        </a:t>
            </a:r>
            <a:r>
              <a:rPr lang="ru-RU" sz="36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Выполнение танцевальных упражнений и</a:t>
            </a:r>
          </a:p>
          <a:p>
            <a:r>
              <a:rPr lang="ru-RU" sz="36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исполнение песни </a:t>
            </a:r>
            <a:r>
              <a:rPr lang="ru-RU" sz="3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" Мы дети твои, Россия!"</a:t>
            </a:r>
          </a:p>
          <a:p>
            <a:r>
              <a:rPr lang="ru-RU" sz="36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        Слова Н.Осошник     Музыка В.Осошник</a:t>
            </a:r>
          </a:p>
          <a:p>
            <a:endParaRPr lang="ru-RU" sz="3600" b="1">
              <a:latin typeface="Times New Roman"/>
              <a:ea typeface="Times New Roman"/>
              <a:cs typeface="Times New Roman"/>
            </a:endParaRPr>
          </a:p>
          <a:p>
            <a:endParaRPr lang="ru-RU" sz="3600" b="1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14423" y="2173650"/>
            <a:ext cx="4714205" cy="2189676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698757" y="4475962"/>
            <a:ext cx="4537465" cy="2149002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967489" y="2173650"/>
            <a:ext cx="4940079" cy="218967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По умолчанию">
  <a:themeElements>
    <a:clrScheme name="Офис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исная">
      <a:majorFont>
        <a:latin typeface="Calibri Light" panose="020F0302020204030204"/>
        <a:ea typeface=""/>
        <a:cs typeface=""/>
        <a:font script="Arab" typeface="Times New Roman"/>
        <a:font script="Armn" typeface="Arial"/>
        <a:font script="Beng" typeface="Vrinda"/>
        <a:font script="Bopo" typeface="Microsoft JhengHei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Times New Roman"/>
        <a:font script="Knda" typeface="Tunga"/>
        <a:font script="Khmr" typeface="MoolBoran"/>
        <a:font script="Laoo" typeface="DokChampa"/>
        <a:font script="Mlym" typeface="Kartika"/>
        <a:font script="Mong" typeface="Mongolian Baiti"/>
        <a:font script="Mymr" typeface="Myanmar Text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Angsana New"/>
        <a:font script="Tibt" typeface="Microsoft Himalaya"/>
        <a:font script="Cans" typeface="Euphemia"/>
        <a:font script="Yiii" typeface="Microsoft Yi Baiti"/>
        <a:font script="Osma" typeface="Ebrima"/>
        <a:font script="Tale" typeface="Microsoft Tai Le"/>
        <a:font script="Bugi" typeface="Leelawadee UI"/>
        <a:font script="Talu" typeface="Microsoft New Tai Lue"/>
        <a:font script="Tfng" typeface="Ebrima"/>
        <a:font script="Hans" typeface="等线 Light"/>
        <a:font script="Hant" typeface="新細明體"/>
        <a:font script="Java" typeface="Javanese Text"/>
        <a:font script="Nkoo" typeface="Ebrima"/>
        <a:font script="Phag" typeface="Phagspa"/>
        <a:font script="Syre" typeface="Estrangelo Edessa"/>
        <a:font script="Syrj" typeface="Estrangelo Edessa"/>
        <a:font script="Syrn" typeface="Estrangelo Edessa"/>
        <a:font script="Jpan" typeface="游ゴシック Light"/>
        <a:font script="Olck" typeface="Nirmala UI"/>
        <a:font script="Lisu" typeface="Segoe UI"/>
        <a:font script="Sora" typeface="Nirmala UI"/>
      </a:majorFont>
      <a:minorFont>
        <a:latin typeface="Calibri" panose="020F0502020204030204"/>
        <a:ea typeface=""/>
        <a:cs typeface=""/>
        <a:font script="Arab" typeface="Arial"/>
        <a:font script="Armn" typeface="Arial"/>
        <a:font script="Beng" typeface="Vrinda"/>
        <a:font script="Bopo" typeface="Microsoft JhengHei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Arial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Mymr" typeface="Myanmar Text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Cordia New"/>
        <a:font script="Tibt" typeface="Microsoft Himalaya"/>
        <a:font script="Cans" typeface="Euphemia"/>
        <a:font script="Yiii" typeface="Microsoft Yi Baiti"/>
        <a:font script="Osma" typeface="Ebrima"/>
        <a:font script="Tale" typeface="Microsoft Tai Le"/>
        <a:font script="Bugi" typeface="Leelawadee UI"/>
        <a:font script="Talu" typeface="Microsoft New Tai Lue"/>
        <a:font script="Tfng" typeface="Ebrima"/>
        <a:font script="Hans" typeface="等线"/>
        <a:font script="Hant" typeface="新細明體"/>
        <a:font script="Java" typeface="Javanese Text"/>
        <a:font script="Nkoo" typeface="Ebrima"/>
        <a:font script="Phag" typeface="Phagspa"/>
        <a:font script="Syre" typeface="Estrangelo Edessa"/>
        <a:font script="Syrj" typeface="Estrangelo Edessa"/>
        <a:font script="Syrn" typeface="Estrangelo Edessa"/>
        <a:font script="Jpan" typeface="游ゴシック"/>
        <a:font script="Olck" typeface="Nirmala UI"/>
        <a:font script="Lisu" typeface="Segoe UI"/>
        <a:font script="Sora" typeface="Nirmala UI"/>
      </a:minorFont>
    </a:fontScheme>
    <a:fmtScheme name="Офис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Mobile Systems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</cp:revision>
  <dcterms:created xsi:type="dcterms:W3CDTF">2023-11-30T13:00:28Z</dcterms:created>
  <dcterms:modified xsi:type="dcterms:W3CDTF">2023-11-30T14:04:38Z</dcterms:modified>
</cp:coreProperties>
</file>