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0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251CD5-8354-475C-A198-DF683D1548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BB97A7A-F055-4C5F-A955-9AEE877348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1EB1C37-4EA6-4C66-BF81-C6588D90C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CBAA98C-4F48-4C41-ACFD-B8E63FD39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18A7A30-2AC6-4472-A2DC-5ADC5343E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4919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2439D0-AA22-4C5E-8515-7B076158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B0DA6F3-ACBF-4CDB-92A8-C3255C43F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72944D0-F34D-439C-BDB9-5803DBAF9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2ED5C66-52E5-4B42-8B54-DE7D04DD2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A86D03F-1BF2-4054-9243-880B70F8F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7632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260553-2D7A-46CE-92A0-66FAE61D4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3194826-23C9-4659-B0C8-0B10D4188A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54300DC-28B1-42EF-A4E7-D2F972D4C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41E3F6A-EA06-4B60-92B1-79D90C7C5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128920B-CD30-41AB-915F-71E3FDE12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407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2034C0-541B-48D4-B3F1-D8DEB92BD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0A02411-AB30-4336-9731-512ADB5A15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EC1E4A9-AF56-4277-8CA7-7A959BE199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F354B11-71DA-4E5D-9C29-9E1DA4A1A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4D51350-17BE-4B91-9DBE-FC881DF0E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3CE7B39-3FCE-48A9-B011-95C56213C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123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4D16D52-D258-44C8-AEA1-B5D43E6A3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CC35991-7443-4BF4-A44F-B9AF6272E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69C7F24-151A-4F6B-80FA-B660D2BC22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A70D005-2490-4D8E-8304-99E1FB4480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71B671E-D050-4E1C-9A80-B545423236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FA56469-81B1-4F3E-A94C-1D9C930F0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DC89D557-835C-4ACA-B217-34588B595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89E1BF3-FEC7-40B2-82F8-47C81E258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713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510EEB-4A5B-410D-9D45-D02BD1264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1C76470-7689-4A5F-BC9A-852FA4421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2EED54-5858-4B57-B0AF-8B3034B2E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5F98018-A67B-4966-AA18-E45719650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776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67576EFF-1A9E-41C3-9141-D9DFD81D9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40B56328-E814-4F89-83E5-A14632CE0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FE3FA2CD-36C1-4C82-BFCA-463BD5165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8607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0466450-82AB-4A58-B12E-1E697E4F9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B448C9-4344-4095-983C-18D425980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7EF3886-6BE4-4C3B-95CD-60C3443692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E8B1778-3864-49AD-9874-AF84241F1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0D45717-142C-4901-9395-1BDE78290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945BDA-EEEB-4F62-871F-AA3BE727C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3630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FC0D48-B26B-4203-B4B7-07EBE5070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397184F-5BD5-42C9-90F9-29348434B2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4525E36-F683-40D3-9132-67441FD725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B2A44F2-AE3C-4090-AB0D-A56D3E15F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C20CAD2-F534-49A3-AB72-D8BC2F614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175049F-A940-4076-B15D-C3E561486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485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69681A-2115-4A0B-9F33-D1638CE0F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EE0CDA6-926A-4DEE-BAFB-6135862055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FAC99D-60E3-4FC3-9606-7B297069C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39E73AC-3551-4003-BC9A-477F67ED9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7B6135A-13FE-4A5D-96DD-78B2D9D27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05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0E58D8E-09FB-4C3B-BF90-D76E9128EF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FAD0DD7-8598-44CE-8596-DAD52CDF10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C3EDBB7-4A32-43AC-916D-C01684E58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21AD093-E563-42AA-B39B-BDC6233F1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0D79761-E78B-43EC-AE06-70EEBE39E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311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32AD62-B2B7-4E63-A1F8-994C24D3B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781E523-5730-4611-90EE-4CC29F3D21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2F62C34-F0BE-4053-A21F-1B339048AE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86C1A-CB80-4982-A9A0-67632BE6249F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2BAE6AA-8D60-4B90-B0A0-F47356851C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84A5397-CD31-4140-A63E-14DB523A35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FCD46-6536-4F9B-B2DF-DF45C7F83C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9746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5.jpeg"/><Relationship Id="rId10" Type="http://schemas.openxmlformats.org/officeDocument/2006/relationships/image" Target="../media/image19.emf"/><Relationship Id="rId4" Type="http://schemas.openxmlformats.org/officeDocument/2006/relationships/image" Target="../media/image14.jpe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F9CFCE6-877F-4858-B8BD-2C52CA8AFB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26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8213F8A0-12AE-4514-8372-0DD766EC28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EACC271-D94E-4168-9C10-71036A141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6584" y="643467"/>
            <a:ext cx="3718686" cy="557106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9EFF17D4-9A8C-4CE5-B096-D8CCD440043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6F275E1-0D64-4B46-B3C7-7973DB46A9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729" y="643467"/>
            <a:ext cx="371868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9532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BDF4C6F-B6BB-40DA-BB11-9D3F714617EC}"/>
              </a:ext>
            </a:extLst>
          </p:cNvPr>
          <p:cNvSpPr/>
          <p:nvPr/>
        </p:nvSpPr>
        <p:spPr>
          <a:xfrm>
            <a:off x="882031" y="325116"/>
            <a:ext cx="116197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+mj-lt"/>
              </a:rPr>
              <a:t>Look at the pictures and guess the topic of the lesson. Then choose the best answer.</a:t>
            </a:r>
            <a:endParaRPr lang="ru-RU" sz="24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8CA0548-F735-4C9A-9D04-8E4AE5E57C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1921" y="954531"/>
            <a:ext cx="4166199" cy="3332959"/>
          </a:xfrm>
          <a:prstGeom prst="rect">
            <a:avLst/>
          </a:prstGeom>
          <a:effectLst>
            <a:softEdge rad="76200"/>
          </a:effec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513474B-4550-4F48-B88D-00E451EBAEA0}"/>
              </a:ext>
            </a:extLst>
          </p:cNvPr>
          <p:cNvSpPr/>
          <p:nvPr/>
        </p:nvSpPr>
        <p:spPr>
          <a:xfrm>
            <a:off x="1272012" y="1513557"/>
            <a:ext cx="46899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C00000"/>
                </a:solidFill>
                <a:latin typeface="Ravie" panose="04040805050809020602" pitchFamily="82" charset="0"/>
              </a:rPr>
              <a:t>Cartoon </a:t>
            </a:r>
            <a:r>
              <a:rPr lang="en-US" sz="3200" dirty="0" err="1">
                <a:solidFill>
                  <a:srgbClr val="C00000"/>
                </a:solidFill>
                <a:latin typeface="Ravie" panose="04040805050809020602" pitchFamily="82" charset="0"/>
              </a:rPr>
              <a:t>favourites</a:t>
            </a:r>
            <a:r>
              <a:rPr lang="en-US" sz="3200" dirty="0">
                <a:solidFill>
                  <a:srgbClr val="C00000"/>
                </a:solidFill>
                <a:latin typeface="Ravie" panose="04040805050809020602" pitchFamily="82" charset="0"/>
              </a:rPr>
              <a:t>! Cartoon time.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89EE1FC3-9C7E-4706-885A-2F297DDC0BBA}"/>
              </a:ext>
            </a:extLst>
          </p:cNvPr>
          <p:cNvSpPr/>
          <p:nvPr/>
        </p:nvSpPr>
        <p:spPr>
          <a:xfrm>
            <a:off x="1421830" y="4994001"/>
            <a:ext cx="46899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chemeClr val="accent6">
                    <a:lumMod val="50000"/>
                  </a:schemeClr>
                </a:solidFill>
                <a:latin typeface="Ravie" panose="04040805050809020602" pitchFamily="82" charset="0"/>
              </a:rPr>
              <a:t>Playing video games.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B9F571C-02EB-41A9-91BB-7419D2C91C5B}"/>
              </a:ext>
            </a:extLst>
          </p:cNvPr>
          <p:cNvSpPr/>
          <p:nvPr/>
        </p:nvSpPr>
        <p:spPr>
          <a:xfrm>
            <a:off x="6691921" y="4994001"/>
            <a:ext cx="46899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Ravie" panose="04040805050809020602" pitchFamily="82" charset="0"/>
              </a:rPr>
              <a:t>Watching TV.</a:t>
            </a:r>
          </a:p>
        </p:txBody>
      </p:sp>
    </p:spTree>
    <p:extLst>
      <p:ext uri="{BB962C8B-B14F-4D97-AF65-F5344CB8AC3E}">
        <p14:creationId xmlns:p14="http://schemas.microsoft.com/office/powerpoint/2010/main" xmlns="" val="956351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513474B-4550-4F48-B88D-00E451EBAEA0}"/>
              </a:ext>
            </a:extLst>
          </p:cNvPr>
          <p:cNvSpPr/>
          <p:nvPr/>
        </p:nvSpPr>
        <p:spPr>
          <a:xfrm>
            <a:off x="3264310" y="127209"/>
            <a:ext cx="6120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C00000"/>
                </a:solidFill>
                <a:latin typeface="Ravie" panose="04040805050809020602" pitchFamily="82" charset="0"/>
              </a:rPr>
              <a:t>American cartoon characters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9433C43-5B9E-444A-9829-DB92CAE2B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70" y="687941"/>
            <a:ext cx="3932903" cy="2212258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D3BBAA6-E1AC-4FAA-8B24-4A16ED55ADD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34441" y="806246"/>
            <a:ext cx="3603062" cy="2403242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FC6A3D4-4719-480D-9A77-466DED9AAC6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5470" y="3429000"/>
            <a:ext cx="3707990" cy="2471993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F736B54-59FA-4F69-8D88-353CA63CD3B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92415" y="3913239"/>
            <a:ext cx="3989791" cy="2585884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CF6EACB-B3D1-42B4-9A36-B1DC0407E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0607" y="1378243"/>
            <a:ext cx="3931599" cy="2212258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20CFDDD-C2CA-409A-BB49-73847C4AB43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662798" y="3590501"/>
            <a:ext cx="3074220" cy="2305665"/>
          </a:xfrm>
          <a:prstGeom prst="rect">
            <a:avLst/>
          </a:prstGeom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xmlns="" val="3679640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513474B-4550-4F48-B88D-00E451EBAEA0}"/>
              </a:ext>
            </a:extLst>
          </p:cNvPr>
          <p:cNvSpPr/>
          <p:nvPr/>
        </p:nvSpPr>
        <p:spPr>
          <a:xfrm>
            <a:off x="3264310" y="127209"/>
            <a:ext cx="6120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C00000"/>
                </a:solidFill>
                <a:latin typeface="Ravie" panose="04040805050809020602" pitchFamily="82" charset="0"/>
              </a:rPr>
              <a:t>Read and fill in</a:t>
            </a:r>
            <a:r>
              <a:rPr lang="ru-RU" sz="3200" dirty="0">
                <a:solidFill>
                  <a:srgbClr val="C00000"/>
                </a:solidFill>
                <a:latin typeface="Ravie" panose="04040805050809020602" pitchFamily="82" charset="0"/>
              </a:rPr>
              <a:t>:</a:t>
            </a:r>
            <a:endParaRPr lang="en-US" sz="3200" dirty="0">
              <a:solidFill>
                <a:srgbClr val="C00000"/>
              </a:solidFill>
              <a:latin typeface="Ravie" panose="04040805050809020602" pitchFamily="82" charset="0"/>
            </a:endParaRPr>
          </a:p>
        </p:txBody>
      </p:sp>
      <p:sp>
        <p:nvSpPr>
          <p:cNvPr id="9" name="Содержимое 2">
            <a:extLst>
              <a:ext uri="{FF2B5EF4-FFF2-40B4-BE49-F238E27FC236}">
                <a16:creationId xmlns:a16="http://schemas.microsoft.com/office/drawing/2014/main" xmlns="" id="{31D247A5-2DBE-4CE5-AE44-779E6182907D}"/>
              </a:ext>
            </a:extLst>
          </p:cNvPr>
          <p:cNvSpPr txBox="1">
            <a:spLocks/>
          </p:cNvSpPr>
          <p:nvPr/>
        </p:nvSpPr>
        <p:spPr>
          <a:xfrm>
            <a:off x="483009" y="657052"/>
            <a:ext cx="1740309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spinach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0" name="Содержимое 2">
            <a:extLst>
              <a:ext uri="{FF2B5EF4-FFF2-40B4-BE49-F238E27FC236}">
                <a16:creationId xmlns:a16="http://schemas.microsoft.com/office/drawing/2014/main" xmlns="" id="{EF8BE6F7-9D09-46D6-92D5-A94CEE48C363}"/>
              </a:ext>
            </a:extLst>
          </p:cNvPr>
          <p:cNvSpPr txBox="1">
            <a:spLocks/>
          </p:cNvSpPr>
          <p:nvPr/>
        </p:nvSpPr>
        <p:spPr>
          <a:xfrm>
            <a:off x="2231923" y="1180492"/>
            <a:ext cx="1425677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buClr>
                <a:srgbClr val="B13F9A"/>
              </a:buClr>
              <a:buNone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eating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1" name="Содержимое 2">
            <a:extLst>
              <a:ext uri="{FF2B5EF4-FFF2-40B4-BE49-F238E27FC236}">
                <a16:creationId xmlns:a16="http://schemas.microsoft.com/office/drawing/2014/main" xmlns="" id="{2F324794-B11B-42A4-AE25-97C3CC5F73FC}"/>
              </a:ext>
            </a:extLst>
          </p:cNvPr>
          <p:cNvSpPr txBox="1">
            <a:spLocks/>
          </p:cNvSpPr>
          <p:nvPr/>
        </p:nvSpPr>
        <p:spPr>
          <a:xfrm>
            <a:off x="4252452" y="711984"/>
            <a:ext cx="1818967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buClr>
                <a:srgbClr val="B13F9A"/>
              </a:buClr>
              <a:buNone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helping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2" name="Содержимое 2">
            <a:extLst>
              <a:ext uri="{FF2B5EF4-FFF2-40B4-BE49-F238E27FC236}">
                <a16:creationId xmlns:a16="http://schemas.microsoft.com/office/drawing/2014/main" xmlns="" id="{E2C4744C-49F9-4F81-8477-613134C9DDC8}"/>
              </a:ext>
            </a:extLst>
          </p:cNvPr>
          <p:cNvSpPr txBox="1">
            <a:spLocks/>
          </p:cNvSpPr>
          <p:nvPr/>
        </p:nvSpPr>
        <p:spPr>
          <a:xfrm>
            <a:off x="6719120" y="711984"/>
            <a:ext cx="1533830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buClr>
                <a:srgbClr val="B13F9A"/>
              </a:buClr>
              <a:buNone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sailing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5" name="Содержимое 2">
            <a:extLst>
              <a:ext uri="{FF2B5EF4-FFF2-40B4-BE49-F238E27FC236}">
                <a16:creationId xmlns:a16="http://schemas.microsoft.com/office/drawing/2014/main" xmlns="" id="{CFFCACED-4AAA-4D41-A605-D8E78DD286F5}"/>
              </a:ext>
            </a:extLst>
          </p:cNvPr>
          <p:cNvSpPr txBox="1">
            <a:spLocks/>
          </p:cNvSpPr>
          <p:nvPr/>
        </p:nvSpPr>
        <p:spPr>
          <a:xfrm>
            <a:off x="8153403" y="1180492"/>
            <a:ext cx="3212688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buClr>
                <a:srgbClr val="B13F9A"/>
              </a:buClr>
              <a:buNone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Scooby snacks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7" name="Содержимое 2">
            <a:extLst>
              <a:ext uri="{FF2B5EF4-FFF2-40B4-BE49-F238E27FC236}">
                <a16:creationId xmlns:a16="http://schemas.microsoft.com/office/drawing/2014/main" xmlns="" id="{742D820C-F33D-4CDD-94CB-6C3D9E0B7054}"/>
              </a:ext>
            </a:extLst>
          </p:cNvPr>
          <p:cNvSpPr txBox="1">
            <a:spLocks/>
          </p:cNvSpPr>
          <p:nvPr/>
        </p:nvSpPr>
        <p:spPr>
          <a:xfrm>
            <a:off x="5093109" y="2064284"/>
            <a:ext cx="6695768" cy="380557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lnSpc>
                <a:spcPct val="150000"/>
              </a:lnSpc>
              <a:buClr>
                <a:srgbClr val="B13F9A"/>
              </a:buClr>
              <a:buNone/>
            </a:pPr>
            <a:r>
              <a:rPr lang="en-US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I am Popeye the sailor man! </a:t>
            </a:r>
            <a:endParaRPr lang="ru-RU" sz="32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pPr marL="0" lvl="0" indent="0">
              <a:lnSpc>
                <a:spcPct val="150000"/>
              </a:lnSpc>
              <a:buClr>
                <a:srgbClr val="B13F9A"/>
              </a:buClr>
              <a:buNone/>
            </a:pPr>
            <a:r>
              <a:rPr lang="en-US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What do I like doing? </a:t>
            </a:r>
            <a:endParaRPr lang="ru-RU" sz="32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pPr marL="0" lvl="0" indent="0">
              <a:lnSpc>
                <a:spcPct val="150000"/>
              </a:lnSpc>
              <a:buClr>
                <a:srgbClr val="B13F9A"/>
              </a:buClr>
              <a:buNone/>
            </a:pPr>
            <a:r>
              <a:rPr lang="en-US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Well, of course I like 1) …………. </a:t>
            </a:r>
            <a:endParaRPr lang="ru-RU" sz="32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pPr marL="0" lvl="0" indent="0">
              <a:lnSpc>
                <a:spcPct val="150000"/>
              </a:lnSpc>
              <a:buClr>
                <a:srgbClr val="B13F9A"/>
              </a:buClr>
              <a:buNone/>
            </a:pPr>
            <a:r>
              <a:rPr lang="en-US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and I love eating 2) ……………. !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9673A6F-CE00-4414-A7D2-F6817E8B7E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359" y="1920835"/>
            <a:ext cx="4438273" cy="44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3922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25768 0.431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78" y="2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71732 0.5655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59" y="2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513474B-4550-4F48-B88D-00E451EBAEA0}"/>
              </a:ext>
            </a:extLst>
          </p:cNvPr>
          <p:cNvSpPr/>
          <p:nvPr/>
        </p:nvSpPr>
        <p:spPr>
          <a:xfrm>
            <a:off x="3264310" y="127209"/>
            <a:ext cx="6120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C00000"/>
                </a:solidFill>
                <a:latin typeface="Ravie" panose="04040805050809020602" pitchFamily="82" charset="0"/>
              </a:rPr>
              <a:t>Read and fill in</a:t>
            </a:r>
            <a:r>
              <a:rPr lang="ru-RU" sz="3200" dirty="0">
                <a:solidFill>
                  <a:srgbClr val="C00000"/>
                </a:solidFill>
                <a:latin typeface="Ravie" panose="04040805050809020602" pitchFamily="82" charset="0"/>
              </a:rPr>
              <a:t>:</a:t>
            </a:r>
            <a:endParaRPr lang="en-US" sz="3200" dirty="0">
              <a:solidFill>
                <a:srgbClr val="C00000"/>
              </a:solidFill>
              <a:latin typeface="Ravie" panose="04040805050809020602" pitchFamily="82" charset="0"/>
            </a:endParaRPr>
          </a:p>
        </p:txBody>
      </p:sp>
      <p:sp>
        <p:nvSpPr>
          <p:cNvPr id="10" name="Содержимое 2">
            <a:extLst>
              <a:ext uri="{FF2B5EF4-FFF2-40B4-BE49-F238E27FC236}">
                <a16:creationId xmlns:a16="http://schemas.microsoft.com/office/drawing/2014/main" xmlns="" id="{EF8BE6F7-9D09-46D6-92D5-A94CEE48C363}"/>
              </a:ext>
            </a:extLst>
          </p:cNvPr>
          <p:cNvSpPr txBox="1">
            <a:spLocks/>
          </p:cNvSpPr>
          <p:nvPr/>
        </p:nvSpPr>
        <p:spPr>
          <a:xfrm>
            <a:off x="2231923" y="1180492"/>
            <a:ext cx="1425677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buClr>
                <a:srgbClr val="B13F9A"/>
              </a:buClr>
              <a:buNone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eating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1" name="Содержимое 2">
            <a:extLst>
              <a:ext uri="{FF2B5EF4-FFF2-40B4-BE49-F238E27FC236}">
                <a16:creationId xmlns:a16="http://schemas.microsoft.com/office/drawing/2014/main" xmlns="" id="{2F324794-B11B-42A4-AE25-97C3CC5F73FC}"/>
              </a:ext>
            </a:extLst>
          </p:cNvPr>
          <p:cNvSpPr txBox="1">
            <a:spLocks/>
          </p:cNvSpPr>
          <p:nvPr/>
        </p:nvSpPr>
        <p:spPr>
          <a:xfrm>
            <a:off x="4252452" y="711984"/>
            <a:ext cx="1818967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buClr>
                <a:srgbClr val="B13F9A"/>
              </a:buClr>
              <a:buNone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helping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5" name="Содержимое 2">
            <a:extLst>
              <a:ext uri="{FF2B5EF4-FFF2-40B4-BE49-F238E27FC236}">
                <a16:creationId xmlns:a16="http://schemas.microsoft.com/office/drawing/2014/main" xmlns="" id="{CFFCACED-4AAA-4D41-A605-D8E78DD286F5}"/>
              </a:ext>
            </a:extLst>
          </p:cNvPr>
          <p:cNvSpPr txBox="1">
            <a:spLocks/>
          </p:cNvSpPr>
          <p:nvPr/>
        </p:nvSpPr>
        <p:spPr>
          <a:xfrm>
            <a:off x="8153402" y="1180492"/>
            <a:ext cx="3153695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buClr>
                <a:srgbClr val="B13F9A"/>
              </a:buClr>
              <a:buNone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Scooby snacks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7" name="Содержимое 2">
            <a:extLst>
              <a:ext uri="{FF2B5EF4-FFF2-40B4-BE49-F238E27FC236}">
                <a16:creationId xmlns:a16="http://schemas.microsoft.com/office/drawing/2014/main" xmlns="" id="{742D820C-F33D-4CDD-94CB-6C3D9E0B7054}"/>
              </a:ext>
            </a:extLst>
          </p:cNvPr>
          <p:cNvSpPr txBox="1">
            <a:spLocks/>
          </p:cNvSpPr>
          <p:nvPr/>
        </p:nvSpPr>
        <p:spPr>
          <a:xfrm>
            <a:off x="5093108" y="2064284"/>
            <a:ext cx="6990737" cy="380557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lnSpc>
                <a:spcPct val="150000"/>
              </a:lnSpc>
              <a:buClr>
                <a:srgbClr val="B13F9A"/>
              </a:buClr>
              <a:buNone/>
            </a:pPr>
            <a:r>
              <a:rPr lang="en-US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My name’s Scooby Doo! I’m a very  clever dog and I  like 3) …………. my owner, Shaggy! Oh, yes … and I love eating 4) ………………..….!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70B87B2-FEA5-4F02-B1CF-D236F1534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34" y="1820199"/>
            <a:ext cx="4438273" cy="44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9321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85185E-6 L 0.45312 0.30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56" y="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4.81481E-6 L -0.00052 0.459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2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513474B-4550-4F48-B88D-00E451EBAEA0}"/>
              </a:ext>
            </a:extLst>
          </p:cNvPr>
          <p:cNvSpPr/>
          <p:nvPr/>
        </p:nvSpPr>
        <p:spPr>
          <a:xfrm>
            <a:off x="3264310" y="127209"/>
            <a:ext cx="6120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C00000"/>
                </a:solidFill>
                <a:latin typeface="Ravie" panose="04040805050809020602" pitchFamily="82" charset="0"/>
              </a:rPr>
              <a:t>Read and fill in</a:t>
            </a:r>
            <a:r>
              <a:rPr lang="ru-RU" sz="3200" dirty="0">
                <a:solidFill>
                  <a:srgbClr val="C00000"/>
                </a:solidFill>
                <a:latin typeface="Ravie" panose="04040805050809020602" pitchFamily="82" charset="0"/>
              </a:rPr>
              <a:t>:</a:t>
            </a:r>
            <a:endParaRPr lang="en-US" sz="3200" dirty="0">
              <a:solidFill>
                <a:srgbClr val="C00000"/>
              </a:solidFill>
              <a:latin typeface="Ravie" panose="04040805050809020602" pitchFamily="82" charset="0"/>
            </a:endParaRPr>
          </a:p>
        </p:txBody>
      </p:sp>
      <p:sp>
        <p:nvSpPr>
          <p:cNvPr id="10" name="Содержимое 2">
            <a:extLst>
              <a:ext uri="{FF2B5EF4-FFF2-40B4-BE49-F238E27FC236}">
                <a16:creationId xmlns:a16="http://schemas.microsoft.com/office/drawing/2014/main" xmlns="" id="{EF8BE6F7-9D09-46D6-92D5-A94CEE48C363}"/>
              </a:ext>
            </a:extLst>
          </p:cNvPr>
          <p:cNvSpPr txBox="1">
            <a:spLocks/>
          </p:cNvSpPr>
          <p:nvPr/>
        </p:nvSpPr>
        <p:spPr>
          <a:xfrm>
            <a:off x="2231923" y="1180492"/>
            <a:ext cx="1425677" cy="523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buClr>
                <a:srgbClr val="B13F9A"/>
              </a:buClr>
              <a:buNone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eating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17" name="Содержимое 2">
            <a:extLst>
              <a:ext uri="{FF2B5EF4-FFF2-40B4-BE49-F238E27FC236}">
                <a16:creationId xmlns:a16="http://schemas.microsoft.com/office/drawing/2014/main" xmlns="" id="{742D820C-F33D-4CDD-94CB-6C3D9E0B7054}"/>
              </a:ext>
            </a:extLst>
          </p:cNvPr>
          <p:cNvSpPr txBox="1">
            <a:spLocks/>
          </p:cNvSpPr>
          <p:nvPr/>
        </p:nvSpPr>
        <p:spPr>
          <a:xfrm>
            <a:off x="5093108" y="2064284"/>
            <a:ext cx="6990737" cy="380557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0">
              <a:lnSpc>
                <a:spcPct val="150000"/>
              </a:lnSpc>
              <a:buClr>
                <a:srgbClr val="B13F9A"/>
              </a:buClr>
              <a:buNone/>
            </a:pPr>
            <a:r>
              <a:rPr lang="en-US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Do you know me</a:t>
            </a:r>
            <a:r>
              <a:rPr lang="ru-RU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?</a:t>
            </a:r>
          </a:p>
          <a:p>
            <a:pPr marL="0" lvl="0" indent="0">
              <a:lnSpc>
                <a:spcPct val="150000"/>
              </a:lnSpc>
              <a:buClr>
                <a:srgbClr val="B13F9A"/>
              </a:buClr>
              <a:buNone/>
            </a:pPr>
            <a:r>
              <a:rPr lang="en-US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Yes, I am Garfield the cat! I love sleeping and 5) ………. !</a:t>
            </a:r>
          </a:p>
          <a:p>
            <a:pPr marL="0" lvl="0" indent="0">
              <a:lnSpc>
                <a:spcPct val="150000"/>
              </a:lnSpc>
              <a:buClr>
                <a:srgbClr val="B13F9A"/>
              </a:buClr>
              <a:buNone/>
            </a:pPr>
            <a:endParaRPr lang="en-US" sz="32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F6FD3466-FCF4-445D-99C5-8471C32921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07" y="1847754"/>
            <a:ext cx="3828437" cy="47855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1293305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4.81481E-6 L 0.48997 0.359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92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9433C43-5B9E-444A-9829-DB92CAE2B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351" y="297481"/>
            <a:ext cx="3133501" cy="1762594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D3BBAA6-E1AC-4FAA-8B24-4A16ED55ADD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5773" y="191492"/>
            <a:ext cx="2667361" cy="1779130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FC6A3D4-4719-480D-9A77-466DED9AAC6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8248" y="4577233"/>
            <a:ext cx="2507227" cy="1671484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F736B54-59FA-4F69-8D88-353CA63CD3B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28132" y="241838"/>
            <a:ext cx="2667361" cy="1728784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CF6EACB-B3D1-42B4-9A36-B1DC0407E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1921" y="2311420"/>
            <a:ext cx="3243897" cy="1825297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20CFDDD-C2CA-409A-BB49-73847C4AB43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18581" y="2164240"/>
            <a:ext cx="2509694" cy="1882271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6A60BDC-59F1-41CC-9D72-CC428880C24D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045866" y="4240129"/>
            <a:ext cx="3188110" cy="1668444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5D1699C-28D4-48E4-B70A-60849E60BC6F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06964" y="2311420"/>
            <a:ext cx="2721168" cy="2128684"/>
          </a:xfrm>
          <a:prstGeom prst="rect">
            <a:avLst/>
          </a:prstGeom>
          <a:effectLst>
            <a:softEdge rad="1143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F179ED0-52DD-4BAD-8A97-9462D8591AB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248" y="4942795"/>
            <a:ext cx="5991506" cy="1522232"/>
          </a:xfrm>
          <a:prstGeom prst="rect">
            <a:avLst/>
          </a:prstGeom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xmlns="" val="2136576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513474B-4550-4F48-B88D-00E451EBAEA0}"/>
              </a:ext>
            </a:extLst>
          </p:cNvPr>
          <p:cNvSpPr/>
          <p:nvPr/>
        </p:nvSpPr>
        <p:spPr>
          <a:xfrm>
            <a:off x="3264310" y="127209"/>
            <a:ext cx="6120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avie" panose="04040805050809020602" pitchFamily="82" charset="0"/>
                <a:ea typeface="+mn-ea"/>
                <a:cs typeface="+mn-cs"/>
              </a:rPr>
              <a:t>Russian cartoon characters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6A1C70B-45DC-4F8A-B7FB-62AF8B96EC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303" y="973393"/>
            <a:ext cx="3460955" cy="259571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9BD7B53-CDF0-4917-8592-895B2D715FF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4754" y="973392"/>
            <a:ext cx="3446188" cy="259325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0E2DC1D-BE04-484C-8966-A4E3FAC86B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4996" y="3992247"/>
            <a:ext cx="4318206" cy="2467546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7E78667-23EC-4DBB-9DB3-BBBCD0E208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4755" y="1204427"/>
            <a:ext cx="3758688" cy="2495769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347A3B2-5479-4AE2-B622-8E8B3AC676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982" y="4138533"/>
            <a:ext cx="3225595" cy="2174973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C464DAE-03E0-4827-AE8B-73368FFD39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9992" y="4018730"/>
            <a:ext cx="3270950" cy="2294776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xmlns="" val="385148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513474B-4550-4F48-B88D-00E451EBAEA0}"/>
              </a:ext>
            </a:extLst>
          </p:cNvPr>
          <p:cNvSpPr/>
          <p:nvPr/>
        </p:nvSpPr>
        <p:spPr>
          <a:xfrm>
            <a:off x="2310581" y="87880"/>
            <a:ext cx="7570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avie" panose="04040805050809020602" pitchFamily="82" charset="0"/>
                <a:ea typeface="+mn-ea"/>
                <a:cs typeface="+mn-cs"/>
              </a:rPr>
              <a:t>Who is it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avie" panose="04040805050809020602" pitchFamily="82" charset="0"/>
                <a:ea typeface="+mn-ea"/>
                <a:cs typeface="+mn-cs"/>
              </a:rPr>
              <a:t>?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avie" panose="04040805050809020602" pitchFamily="82" charset="0"/>
                <a:ea typeface="+mn-ea"/>
                <a:cs typeface="+mn-cs"/>
              </a:rPr>
              <a:t>Read and match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3CABAD3-1372-4891-9BAD-B11CB896D29D}"/>
              </a:ext>
            </a:extLst>
          </p:cNvPr>
          <p:cNvSpPr/>
          <p:nvPr/>
        </p:nvSpPr>
        <p:spPr>
          <a:xfrm>
            <a:off x="285135" y="967147"/>
            <a:ext cx="69120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Arial Rounded MT Bold" panose="020F0704030504030204" pitchFamily="34" charset="0"/>
              </a:rPr>
              <a:t>1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 Rounded MT Bold" panose="020F0704030504030204" pitchFamily="34" charset="0"/>
              </a:rPr>
              <a:t>. “I don’t know who I am. I don’t know my name. I don’t have any friends.”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0017584-4474-48B8-8BAC-1F6DD3EDCE92}"/>
              </a:ext>
            </a:extLst>
          </p:cNvPr>
          <p:cNvSpPr/>
          <p:nvPr/>
        </p:nvSpPr>
        <p:spPr>
          <a:xfrm>
            <a:off x="3559278" y="2283471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3. “I’ve got a dog and a cat, but they are not my pets, they are my friends. They live in the country.”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FD6C00FD-51B6-4CAB-AF9C-09878D205F7F}"/>
              </a:ext>
            </a:extLst>
          </p:cNvPr>
          <p:cNvSpPr/>
          <p:nvPr/>
        </p:nvSpPr>
        <p:spPr>
          <a:xfrm>
            <a:off x="285135" y="3749702"/>
            <a:ext cx="60763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2. “I live in a flower city and I like wearing bright things. The big blue hat is my </a:t>
            </a:r>
            <a:r>
              <a:rPr lang="en-US" sz="2400" b="1" dirty="0" err="1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favourite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Arial Rounded MT Bold" panose="020F0704030504030204" pitchFamily="34" charset="0"/>
              </a:rPr>
              <a:t>. I don’t like girls.”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1DB8A278-596F-41DD-A177-A92A0AFB51D6}"/>
              </a:ext>
            </a:extLst>
          </p:cNvPr>
          <p:cNvSpPr/>
          <p:nvPr/>
        </p:nvSpPr>
        <p:spPr>
          <a:xfrm>
            <a:off x="3228123" y="5290688"/>
            <a:ext cx="60763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3300"/>
                </a:solidFill>
                <a:latin typeface="Arial Rounded MT Bold" panose="020F0704030504030204" pitchFamily="34" charset="0"/>
              </a:rPr>
              <a:t>4. “I‘m not happy. I can’t catch the small hare. I’ve got big teeth and I want to eat the hare up.”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09EFFBF-ABAB-4864-803A-02CBAEE619B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61469" y="3442444"/>
            <a:ext cx="1799130" cy="1799130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C3B6B5B2-8764-4369-9063-B890A72E88D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04457" y="4756079"/>
            <a:ext cx="2602408" cy="1734938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E1E5D4D9-C981-4A6A-AF2C-56CC844DC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4457" y="764231"/>
            <a:ext cx="2506373" cy="1604079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85C0F1C8-E2A6-451F-B27A-8E8A756490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6579" y="2637329"/>
            <a:ext cx="2935421" cy="1805485"/>
          </a:xfrm>
          <a:prstGeom prst="rect">
            <a:avLst/>
          </a:prstGeom>
          <a:effectLst>
            <a:softEdge rad="114300"/>
          </a:effectLst>
        </p:spPr>
      </p:pic>
    </p:spTree>
    <p:extLst>
      <p:ext uri="{BB962C8B-B14F-4D97-AF65-F5344CB8AC3E}">
        <p14:creationId xmlns:p14="http://schemas.microsoft.com/office/powerpoint/2010/main" xmlns="" val="419982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85185E-6 L 0.03503 -0.4113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-2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7.40741E-7 L -0.26367 0.3974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1" y="1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69232 -0.4229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22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7037E-6 L -0.00977 0.303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789D6461-F775-4D8D-A280-17A071BD0910}"/>
              </a:ext>
            </a:extLst>
          </p:cNvPr>
          <p:cNvSpPr/>
          <p:nvPr/>
        </p:nvSpPr>
        <p:spPr>
          <a:xfrm>
            <a:off x="6862916" y="117377"/>
            <a:ext cx="53290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avie" panose="04040805050809020602" pitchFamily="82" charset="0"/>
                <a:ea typeface="+mn-ea"/>
                <a:cs typeface="+mn-cs"/>
              </a:rPr>
              <a:t>Homework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EDC3243-67B2-42A3-BCD1-95E1886D73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77" y="117377"/>
            <a:ext cx="4997604" cy="2807720"/>
          </a:xfrm>
          <a:prstGeom prst="rect">
            <a:avLst/>
          </a:prstGeom>
          <a:effectLst>
            <a:softEdge rad="203200"/>
          </a:effectLst>
        </p:spPr>
      </p:pic>
    </p:spTree>
    <p:extLst>
      <p:ext uri="{BB962C8B-B14F-4D97-AF65-F5344CB8AC3E}">
        <p14:creationId xmlns:p14="http://schemas.microsoft.com/office/powerpoint/2010/main" xmlns="" val="294685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789D6461-F775-4D8D-A280-17A071BD0910}"/>
              </a:ext>
            </a:extLst>
          </p:cNvPr>
          <p:cNvSpPr/>
          <p:nvPr/>
        </p:nvSpPr>
        <p:spPr>
          <a:xfrm>
            <a:off x="3311626" y="0"/>
            <a:ext cx="53290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avie" panose="04040805050809020602" pitchFamily="82" charset="0"/>
                <a:ea typeface="+mn-ea"/>
                <a:cs typeface="+mn-cs"/>
              </a:rPr>
              <a:t>How are you feeling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avie" panose="04040805050809020602" pitchFamily="82" charset="0"/>
                <a:ea typeface="+mn-ea"/>
                <a:cs typeface="+mn-cs"/>
              </a:rPr>
              <a:t>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avie" panose="04040805050809020602" pitchFamily="82" charset="0"/>
              <a:ea typeface="+mn-ea"/>
              <a:cs typeface="+mn-cs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EAB4273-B350-47FF-AAA0-75E99D1DB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69" y="1194595"/>
            <a:ext cx="5329083" cy="54676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E271B3C-6C9B-4D6D-AA4B-27EDF0942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6103" y="1311224"/>
            <a:ext cx="5124452" cy="5319181"/>
          </a:xfrm>
          <a:prstGeom prst="rect">
            <a:avLst/>
          </a:prstGeom>
          <a:effectLst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xmlns="" val="398652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266</Words>
  <Application>Microsoft Office PowerPoint</Application>
  <PresentationFormat>Произвольный</PresentationFormat>
  <Paragraphs>32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English Teacher</dc:creator>
  <cp:lastModifiedBy>666</cp:lastModifiedBy>
  <cp:revision>12</cp:revision>
  <dcterms:created xsi:type="dcterms:W3CDTF">2020-06-15T15:51:16Z</dcterms:created>
  <dcterms:modified xsi:type="dcterms:W3CDTF">2022-04-02T06:46:28Z</dcterms:modified>
</cp:coreProperties>
</file>