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1" r:id="rId4"/>
    <p:sldId id="264" r:id="rId5"/>
    <p:sldId id="263" r:id="rId6"/>
    <p:sldId id="274" r:id="rId7"/>
    <p:sldId id="262" r:id="rId8"/>
    <p:sldId id="279" r:id="rId9"/>
    <p:sldId id="280" r:id="rId10"/>
    <p:sldId id="278" r:id="rId11"/>
    <p:sldId id="267" r:id="rId12"/>
    <p:sldId id="266" r:id="rId13"/>
    <p:sldId id="282" r:id="rId14"/>
    <p:sldId id="277" r:id="rId15"/>
  </p:sldIdLst>
  <p:sldSz cx="18288000" cy="10287000"/>
  <p:notesSz cx="6888163" cy="100203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Noto Sans Bold" panose="020B0604020202020204" charset="0"/>
      <p:regular r:id="rId20"/>
    </p:embeddedFont>
    <p:embeddedFont>
      <p:font typeface="Noto Sans" panose="020B0604020202020204" charset="0"/>
      <p:regular r:id="rId21"/>
      <p:bold r:id="rId22"/>
      <p:italic r:id="rId23"/>
      <p:boldItalic r:id="rId24"/>
    </p:embeddedFont>
    <p:embeddedFont>
      <p:font typeface="Playfair Display" panose="020B0604020202020204" charset="-52"/>
      <p:regular r:id="rId25"/>
      <p:bold r:id="rId26"/>
      <p:italic r:id="rId27"/>
      <p:boldItalic r:id="rId28"/>
    </p:embeddedFont>
    <p:embeddedFont>
      <p:font typeface="Arial Black" panose="020B0A04020102020204" pitchFamily="34" charset="0"/>
      <p:bold r:id="rId29"/>
    </p:embeddedFont>
    <p:embeddedFont>
      <p:font typeface="Aptos Narrow" panose="020B060402020202020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610" y="2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86595">
            <a:off x="570813" y="1362479"/>
            <a:ext cx="8854344" cy="885434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386595">
            <a:off x="4613" y="718011"/>
            <a:ext cx="4406044" cy="440604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311404" y="-1586556"/>
            <a:ext cx="6318942" cy="496037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686830" y="3832640"/>
            <a:ext cx="7982712" cy="82296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9296400" y="8313380"/>
            <a:ext cx="7711414" cy="598083"/>
            <a:chOff x="0" y="0"/>
            <a:chExt cx="1094731" cy="15752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094731" cy="157520"/>
            </a:xfrm>
            <a:custGeom>
              <a:avLst/>
              <a:gdLst/>
              <a:ahLst/>
              <a:cxnLst/>
              <a:rect l="l" t="t" r="r" b="b"/>
              <a:pathLst>
                <a:path w="1094731" h="157520">
                  <a:moveTo>
                    <a:pt x="0" y="0"/>
                  </a:moveTo>
                  <a:lnTo>
                    <a:pt x="1094731" y="0"/>
                  </a:lnTo>
                  <a:lnTo>
                    <a:pt x="1094731" y="157520"/>
                  </a:lnTo>
                  <a:lnTo>
                    <a:pt x="0" y="15752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0"/>
                </a:lnSpc>
              </a:pPr>
              <a:endParaRPr/>
            </a:p>
          </p:txBody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1151292" y="772160"/>
            <a:ext cx="8742715" cy="8742679"/>
            <a:chOff x="0" y="0"/>
            <a:chExt cx="6350000" cy="63499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 l="-5795" r="-5795"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9511541" y="4407970"/>
            <a:ext cx="8043988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«ПОД ОДНИМ НЕБОМ</a:t>
            </a:r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/>
            <a:endParaRPr lang="en-US" sz="5400" dirty="0">
              <a:solidFill>
                <a:srgbClr val="242424"/>
              </a:solidFill>
              <a:latin typeface="Playfair Display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7391400" y="8549685"/>
            <a:ext cx="9753599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ru-RU" sz="2100" dirty="0">
                <a:solidFill>
                  <a:srgbClr val="242424"/>
                </a:solidFill>
                <a:latin typeface="Noto Sans Bold"/>
              </a:rPr>
              <a:t>военно-патриотический клуб «ПАТРИОТ</a:t>
            </a:r>
            <a:r>
              <a:rPr lang="ru-RU" sz="2100" dirty="0" smtClean="0">
                <a:solidFill>
                  <a:srgbClr val="242424"/>
                </a:solidFill>
                <a:latin typeface="Noto Sans Bold"/>
              </a:rPr>
              <a:t>»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ru-RU" sz="2100" dirty="0" smtClean="0">
                <a:solidFill>
                  <a:srgbClr val="242424"/>
                </a:solidFill>
                <a:latin typeface="Noto Sans Bold"/>
              </a:rPr>
              <a:t>Руководитель проекта: Гурьянова Светлана Михайловна, 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ru-RU" sz="2100" dirty="0">
                <a:solidFill>
                  <a:srgbClr val="242424"/>
                </a:solidFill>
                <a:latin typeface="Noto Sans Bold"/>
              </a:rPr>
              <a:t>з</a:t>
            </a:r>
            <a:r>
              <a:rPr lang="ru-RU" sz="2100" dirty="0" smtClean="0">
                <a:solidFill>
                  <a:srgbClr val="242424"/>
                </a:solidFill>
                <a:latin typeface="Noto Sans Bold"/>
              </a:rPr>
              <a:t>аместитель директора по учебно-воспитательной работе </a:t>
            </a:r>
            <a:endParaRPr lang="en-US" sz="2100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0642821" y="495288"/>
            <a:ext cx="7125984" cy="10922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ru-RU" sz="2100" dirty="0">
                <a:solidFill>
                  <a:srgbClr val="242424"/>
                </a:solidFill>
                <a:latin typeface="Noto Sans Bold"/>
              </a:rPr>
              <a:t>Областное государственное бюджетное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ru-RU" sz="2100" dirty="0">
                <a:solidFill>
                  <a:srgbClr val="242424"/>
                </a:solidFill>
                <a:latin typeface="Noto Sans Bold"/>
              </a:rPr>
              <a:t>профессиональное образовательное учреждение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ru-RU" sz="2100" dirty="0">
                <a:solidFill>
                  <a:srgbClr val="242424"/>
                </a:solidFill>
                <a:latin typeface="Noto Sans Bold"/>
              </a:rPr>
              <a:t>«Карсунский технологический техникум» </a:t>
            </a:r>
            <a:endParaRPr lang="en-US" sz="2100" dirty="0">
              <a:solidFill>
                <a:srgbClr val="242424"/>
              </a:solidFill>
              <a:latin typeface="Noto Sans Bold"/>
            </a:endParaRPr>
          </a:p>
        </p:txBody>
      </p:sp>
      <p:grpSp>
        <p:nvGrpSpPr>
          <p:cNvPr id="18" name="Group 18"/>
          <p:cNvGrpSpPr/>
          <p:nvPr/>
        </p:nvGrpSpPr>
        <p:grpSpPr>
          <a:xfrm rot="-386595">
            <a:off x="917227" y="2761057"/>
            <a:ext cx="1225515" cy="1225515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53292300-6587-27C8-A81F-1F7D3CBD5CEE}"/>
              </a:ext>
            </a:extLst>
          </p:cNvPr>
          <p:cNvSpPr txBox="1"/>
          <p:nvPr/>
        </p:nvSpPr>
        <p:spPr>
          <a:xfrm>
            <a:off x="8601000" y="2982267"/>
            <a:ext cx="60166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latin typeface="Aptos Narrow" panose="020B0004020202020204" pitchFamily="34" charset="0"/>
              </a:rPr>
              <a:t>ПРОЕКТ: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02088" y="359317"/>
            <a:ext cx="5417711" cy="1515792"/>
            <a:chOff x="0" y="0"/>
            <a:chExt cx="904194" cy="1575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04194" cy="157520"/>
            </a:xfrm>
            <a:custGeom>
              <a:avLst/>
              <a:gdLst/>
              <a:ahLst/>
              <a:cxnLst/>
              <a:rect l="l" t="t" r="r" b="b"/>
              <a:pathLst>
                <a:path w="904194" h="157520">
                  <a:moveTo>
                    <a:pt x="0" y="0"/>
                  </a:moveTo>
                  <a:lnTo>
                    <a:pt x="904194" y="0"/>
                  </a:lnTo>
                  <a:lnTo>
                    <a:pt x="904194" y="157520"/>
                  </a:lnTo>
                  <a:lnTo>
                    <a:pt x="0" y="15752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2700000">
            <a:off x="13360948" y="332704"/>
            <a:ext cx="9621592" cy="962159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0"/>
                </a:lnSpc>
              </a:pPr>
              <a:endParaRPr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8507605" y="658359"/>
            <a:ext cx="8970318" cy="8970281"/>
            <a:chOff x="0" y="0"/>
            <a:chExt cx="6350000" cy="6349974"/>
          </a:xfrm>
        </p:grpSpPr>
        <p:sp>
          <p:nvSpPr>
            <p:cNvPr id="9" name="Freeform 9"/>
            <p:cNvSpPr/>
            <p:nvPr/>
          </p:nvSpPr>
          <p:spPr>
            <a:xfrm flipH="1"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 l="-24646" r="-24646"/>
              </a:stretch>
            </a:blip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452463" y="1420265"/>
            <a:ext cx="2745651" cy="2830568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8897921" y="782642"/>
            <a:ext cx="2021926" cy="2021926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360039" y="860457"/>
            <a:ext cx="1119616" cy="1119616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625197" y="312269"/>
            <a:ext cx="6004858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spcBef>
                <a:spcPct val="0"/>
              </a:spcBef>
            </a:pPr>
            <a:r>
              <a:rPr lang="ru-RU" sz="4800" u="none" dirty="0">
                <a:solidFill>
                  <a:srgbClr val="242424"/>
                </a:solidFill>
                <a:latin typeface="Playfair Display"/>
              </a:rPr>
              <a:t>ВЛАДИМИР ВЛАДИМИРОВИЧ ПУТИН</a:t>
            </a:r>
            <a:endParaRPr lang="en-US" sz="4800" u="none" dirty="0">
              <a:solidFill>
                <a:srgbClr val="242424"/>
              </a:solidFill>
              <a:latin typeface="Playfair Display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625197" y="3000138"/>
            <a:ext cx="6827266" cy="43464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lnSpc>
                <a:spcPts val="3080"/>
              </a:lnSpc>
              <a:spcBef>
                <a:spcPct val="0"/>
              </a:spcBef>
            </a:pPr>
            <a:r>
              <a:rPr lang="ru-RU" sz="2200" dirty="0">
                <a:solidFill>
                  <a:srgbClr val="000000"/>
                </a:solidFill>
                <a:latin typeface="Noto Sans"/>
              </a:rPr>
              <a:t>«Дух единства и созидания сквозными линиями проходит через всю российскую историю. Эта мощь создавала и соединяла великую державу. Перед этой мощью отступали недруги, внутренние распри и междоусобицы, рушились попытки завоевать, поставить на колени нашу страну. Повороты истории не раз испытывали на прочность Россию. Но всегда побеждало единство народа, основанное на любви к родной земле и на ответственности за ее судьбу.»</a:t>
            </a:r>
            <a:endParaRPr lang="en-US" sz="2200" u="none" dirty="0">
              <a:solidFill>
                <a:srgbClr val="000000"/>
              </a:solidFill>
              <a:latin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710803" y="1278046"/>
            <a:ext cx="692243" cy="69224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 u="none">
                  <a:solidFill>
                    <a:srgbClr val="242424"/>
                  </a:solidFill>
                  <a:latin typeface="Noto Sans Bold"/>
                </a:rPr>
                <a:t>1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10803" y="4384482"/>
            <a:ext cx="692243" cy="69224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242424"/>
                  </a:solidFill>
                  <a:latin typeface="Noto Sans Bold"/>
                </a:rPr>
                <a:t>2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764012" y="7528396"/>
            <a:ext cx="692243" cy="69224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242424"/>
                  </a:solidFill>
                  <a:latin typeface="Noto Sans Bold"/>
                </a:rPr>
                <a:t>3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403046" y="1278046"/>
            <a:ext cx="266573" cy="692243"/>
            <a:chOff x="0" y="0"/>
            <a:chExt cx="312998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403046" y="4384482"/>
            <a:ext cx="266573" cy="692243"/>
            <a:chOff x="0" y="0"/>
            <a:chExt cx="312998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1456255" y="7528396"/>
            <a:ext cx="266573" cy="692243"/>
            <a:chOff x="0" y="0"/>
            <a:chExt cx="312998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8600173" y="8206254"/>
            <a:ext cx="1634560" cy="163456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pic>
        <p:nvPicPr>
          <p:cNvPr id="23" name="Picture 2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93119" y="8738609"/>
            <a:ext cx="1901763" cy="1991375"/>
          </a:xfrm>
          <a:prstGeom prst="rect">
            <a:avLst/>
          </a:prstGeom>
        </p:spPr>
      </p:pic>
      <p:sp>
        <p:nvSpPr>
          <p:cNvPr id="28" name="TextBox 28"/>
          <p:cNvSpPr txBox="1"/>
          <p:nvPr/>
        </p:nvSpPr>
        <p:spPr>
          <a:xfrm>
            <a:off x="1028700" y="723900"/>
            <a:ext cx="8809361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800"/>
              </a:lnSpc>
              <a:spcBef>
                <a:spcPct val="0"/>
              </a:spcBef>
            </a:pPr>
            <a:r>
              <a:rPr lang="ru-RU" sz="5000" dirty="0">
                <a:solidFill>
                  <a:srgbClr val="242424"/>
                </a:solidFill>
                <a:latin typeface="Playfair Display"/>
              </a:rPr>
              <a:t>АКТУАЛЬНОСТЬ:</a:t>
            </a:r>
            <a:endParaRPr lang="en-US" sz="5000" u="none" dirty="0">
              <a:solidFill>
                <a:srgbClr val="242424"/>
              </a:solidFill>
              <a:latin typeface="Playfair Display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0710803" y="2170314"/>
            <a:ext cx="6148854" cy="14773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Проблема отношений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между людьми различных национальностей из-за отсутствия способностей, необходимых для толерантного взаимодействия, для жизни в условиях многообразия и ответственного поведения в условиях конфликта.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0764012" y="8418618"/>
            <a:ext cx="6095646" cy="92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Сохранение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исторического и культурного наследия народов - это и сохранение культурного богатства России и обеспечение её будущего.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710803" y="5291112"/>
            <a:ext cx="6148854" cy="1200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Достояние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нашей страны составляют не только обширность её территории, её	природные богатства,, но и её многонациональность, и многообразие культур народов России.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EFB55E5B-471F-313A-5A3E-FA902016AB64}"/>
              </a:ext>
            </a:extLst>
          </p:cNvPr>
          <p:cNvSpPr/>
          <p:nvPr/>
        </p:nvSpPr>
        <p:spPr>
          <a:xfrm>
            <a:off x="838200" y="2019300"/>
            <a:ext cx="8809361" cy="33918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Малообразованные и малокультурные люди верят в то, что есть «плохие» и «хорошие» национальности, их раздражают отличающиеся от них языком, внешностью, религией, образом жизни.</a:t>
            </a:r>
          </a:p>
          <a:p>
            <a:pPr marL="0" indent="0" algn="ctr">
              <a:buNone/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этом фоне возникают бытовые конфликты на улицах, транспорте, в магазинах. В них содержится угроза усиления межнациональной розни.</a:t>
            </a:r>
          </a:p>
          <a:p>
            <a:pPr algn="just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4" b="8524"/>
          <a:stretch/>
        </p:blipFill>
        <p:spPr>
          <a:xfrm>
            <a:off x="1028700" y="5048522"/>
            <a:ext cx="8388753" cy="4639052"/>
          </a:xfrm>
          <a:prstGeom prst="rect">
            <a:avLst/>
          </a:prstGeom>
        </p:spPr>
      </p:pic>
      <p:grpSp>
        <p:nvGrpSpPr>
          <p:cNvPr id="25" name="Group 25"/>
          <p:cNvGrpSpPr/>
          <p:nvPr/>
        </p:nvGrpSpPr>
        <p:grpSpPr>
          <a:xfrm>
            <a:off x="-1475934" y="8206254"/>
            <a:ext cx="3484223" cy="3484223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250870" y="5219700"/>
            <a:ext cx="2976620" cy="1832446"/>
            <a:chOff x="0" y="-112092"/>
            <a:chExt cx="862701" cy="8985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112092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1,3%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230690" y="5448300"/>
            <a:ext cx="1020181" cy="881114"/>
            <a:chOff x="0" y="0"/>
            <a:chExt cx="295675" cy="43204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932194" y="4073055"/>
            <a:ext cx="2976620" cy="1832446"/>
            <a:chOff x="0" y="-113879"/>
            <a:chExt cx="862701" cy="8985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13879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1,6%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912013" y="4305300"/>
            <a:ext cx="1020181" cy="881114"/>
            <a:chOff x="0" y="0"/>
            <a:chExt cx="295675" cy="43204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8309276" y="2933700"/>
            <a:ext cx="2976620" cy="1832446"/>
            <a:chOff x="0" y="-112092"/>
            <a:chExt cx="862701" cy="89852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12092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3%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7289096" y="3162300"/>
            <a:ext cx="1020181" cy="881114"/>
            <a:chOff x="0" y="0"/>
            <a:chExt cx="295675" cy="43204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0053042" y="1866900"/>
            <a:ext cx="2976620" cy="1832446"/>
            <a:chOff x="0" y="-112092"/>
            <a:chExt cx="862701" cy="89852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112092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10,99%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9032861" y="2095500"/>
            <a:ext cx="1020181" cy="881114"/>
            <a:chOff x="0" y="0"/>
            <a:chExt cx="295675" cy="43204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1065726" y="800100"/>
            <a:ext cx="2976620" cy="1832446"/>
            <a:chOff x="0" y="-122976"/>
            <a:chExt cx="862701" cy="89852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122976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79,8%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0045545" y="1050896"/>
            <a:ext cx="1020181" cy="881114"/>
            <a:chOff x="0" y="0"/>
            <a:chExt cx="295675" cy="432047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sp>
        <p:nvSpPr>
          <p:cNvPr id="32" name="TextBox 32"/>
          <p:cNvSpPr txBox="1"/>
          <p:nvPr/>
        </p:nvSpPr>
        <p:spPr>
          <a:xfrm>
            <a:off x="14223971" y="1596481"/>
            <a:ext cx="3610381" cy="401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u="none" dirty="0">
                <a:solidFill>
                  <a:srgbClr val="000000"/>
                </a:solidFill>
                <a:latin typeface="Noto Sans"/>
              </a:rPr>
              <a:t>русские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3236684" y="2625680"/>
            <a:ext cx="4213116" cy="4282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400" dirty="0">
                <a:solidFill>
                  <a:srgbClr val="000000"/>
                </a:solidFill>
                <a:latin typeface="Noto Sans"/>
              </a:rPr>
              <a:t>татары</a:t>
            </a:r>
            <a:endParaRPr lang="en-US" sz="4400" u="none" dirty="0">
              <a:solidFill>
                <a:srgbClr val="000000"/>
              </a:solidFill>
              <a:latin typeface="Noto Sans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11584014" y="3730136"/>
            <a:ext cx="4213116" cy="4149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u="none" dirty="0">
                <a:solidFill>
                  <a:srgbClr val="000000"/>
                </a:solidFill>
                <a:latin typeface="Noto Sans"/>
              </a:rPr>
              <a:t>мордва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10103445" y="4837180"/>
            <a:ext cx="4213116" cy="4017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u="none" dirty="0">
                <a:solidFill>
                  <a:srgbClr val="000000"/>
                </a:solidFill>
                <a:latin typeface="Noto Sans"/>
              </a:rPr>
              <a:t>чуваши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8536212" y="6015134"/>
            <a:ext cx="4213116" cy="4017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u="none" dirty="0">
                <a:solidFill>
                  <a:srgbClr val="000000"/>
                </a:solidFill>
                <a:latin typeface="Noto Sans"/>
              </a:rPr>
              <a:t>армяне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760809" y="698239"/>
            <a:ext cx="7777505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ru-RU" sz="4400" b="1" dirty="0">
                <a:solidFill>
                  <a:srgbClr val="242424"/>
                </a:solidFill>
                <a:latin typeface="Playfair Display"/>
              </a:rPr>
              <a:t>МО «Карсунский район» Ульяновской области</a:t>
            </a:r>
            <a:endParaRPr lang="en-US" sz="4400" b="1" u="none" dirty="0">
              <a:solidFill>
                <a:srgbClr val="242424"/>
              </a:solidFill>
              <a:latin typeface="Playfair Display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760809" y="2534619"/>
            <a:ext cx="5522825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Самые представительные национальности в муниципальном образовании «Карсунский район»</a:t>
            </a:r>
            <a:endParaRPr lang="en-US" sz="2800" u="none" dirty="0">
              <a:latin typeface="Noto Sans"/>
            </a:endParaRPr>
          </a:p>
        </p:txBody>
      </p:sp>
      <p:grpSp>
        <p:nvGrpSpPr>
          <p:cNvPr id="39" name="Group 2">
            <a:extLst>
              <a:ext uri="{FF2B5EF4-FFF2-40B4-BE49-F238E27FC236}">
                <a16:creationId xmlns:a16="http://schemas.microsoft.com/office/drawing/2014/main" id="{8D3FD352-CD73-77E1-E284-9B1A78ECDF5F}"/>
              </a:ext>
            </a:extLst>
          </p:cNvPr>
          <p:cNvGrpSpPr/>
          <p:nvPr/>
        </p:nvGrpSpPr>
        <p:grpSpPr>
          <a:xfrm>
            <a:off x="3640662" y="6362701"/>
            <a:ext cx="2976620" cy="1832446"/>
            <a:chOff x="0" y="-110323"/>
            <a:chExt cx="862701" cy="898525"/>
          </a:xfrm>
        </p:grpSpPr>
        <p:sp>
          <p:nvSpPr>
            <p:cNvPr id="40" name="Freeform 3">
              <a:extLst>
                <a:ext uri="{FF2B5EF4-FFF2-40B4-BE49-F238E27FC236}">
                  <a16:creationId xmlns:a16="http://schemas.microsoft.com/office/drawing/2014/main" id="{27C9E318-E9D6-7F22-6F50-FBA9623FAFF7}"/>
                </a:ext>
              </a:extLst>
            </p:cNvPr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41" name="TextBox 4">
              <a:extLst>
                <a:ext uri="{FF2B5EF4-FFF2-40B4-BE49-F238E27FC236}">
                  <a16:creationId xmlns:a16="http://schemas.microsoft.com/office/drawing/2014/main" id="{3633EFA0-83EF-A7FE-3E95-447D3A378C94}"/>
                </a:ext>
              </a:extLst>
            </p:cNvPr>
            <p:cNvSpPr txBox="1"/>
            <p:nvPr/>
          </p:nvSpPr>
          <p:spPr>
            <a:xfrm>
              <a:off x="0" y="-110323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0,8%</a:t>
              </a:r>
            </a:p>
          </p:txBody>
        </p:sp>
      </p:grpSp>
      <p:grpSp>
        <p:nvGrpSpPr>
          <p:cNvPr id="42" name="Group 5">
            <a:extLst>
              <a:ext uri="{FF2B5EF4-FFF2-40B4-BE49-F238E27FC236}">
                <a16:creationId xmlns:a16="http://schemas.microsoft.com/office/drawing/2014/main" id="{4BCCFCCB-CAB0-A6B1-2B0C-5E821F27352B}"/>
              </a:ext>
            </a:extLst>
          </p:cNvPr>
          <p:cNvGrpSpPr/>
          <p:nvPr/>
        </p:nvGrpSpPr>
        <p:grpSpPr>
          <a:xfrm>
            <a:off x="2620482" y="6587693"/>
            <a:ext cx="1020181" cy="881114"/>
            <a:chOff x="0" y="0"/>
            <a:chExt cx="295675" cy="432047"/>
          </a:xfrm>
        </p:grpSpPr>
        <p:sp>
          <p:nvSpPr>
            <p:cNvPr id="43" name="Freeform 6">
              <a:extLst>
                <a:ext uri="{FF2B5EF4-FFF2-40B4-BE49-F238E27FC236}">
                  <a16:creationId xmlns:a16="http://schemas.microsoft.com/office/drawing/2014/main" id="{6F2A03CE-3E56-6331-00FC-1418E722324F}"/>
                </a:ext>
              </a:extLst>
            </p:cNvPr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44" name="TextBox 7">
              <a:extLst>
                <a:ext uri="{FF2B5EF4-FFF2-40B4-BE49-F238E27FC236}">
                  <a16:creationId xmlns:a16="http://schemas.microsoft.com/office/drawing/2014/main" id="{C8F5B586-EC16-B4E0-58BB-55B0236E84D3}"/>
                </a:ext>
              </a:extLst>
            </p:cNvPr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sp>
        <p:nvSpPr>
          <p:cNvPr id="45" name="TextBox 36">
            <a:extLst>
              <a:ext uri="{FF2B5EF4-FFF2-40B4-BE49-F238E27FC236}">
                <a16:creationId xmlns:a16="http://schemas.microsoft.com/office/drawing/2014/main" id="{9474333E-7B23-3DD4-F3B7-C9E6D533D6BE}"/>
              </a:ext>
            </a:extLst>
          </p:cNvPr>
          <p:cNvSpPr txBox="1"/>
          <p:nvPr/>
        </p:nvSpPr>
        <p:spPr>
          <a:xfrm>
            <a:off x="6926004" y="7154527"/>
            <a:ext cx="4213116" cy="4017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dirty="0">
                <a:solidFill>
                  <a:srgbClr val="000000"/>
                </a:solidFill>
                <a:latin typeface="Noto Sans"/>
              </a:rPr>
              <a:t>украинцы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grpSp>
        <p:nvGrpSpPr>
          <p:cNvPr id="46" name="Group 2">
            <a:extLst>
              <a:ext uri="{FF2B5EF4-FFF2-40B4-BE49-F238E27FC236}">
                <a16:creationId xmlns:a16="http://schemas.microsoft.com/office/drawing/2014/main" id="{3A5B6728-9722-FEBE-C6A5-AAF38062D847}"/>
              </a:ext>
            </a:extLst>
          </p:cNvPr>
          <p:cNvGrpSpPr/>
          <p:nvPr/>
        </p:nvGrpSpPr>
        <p:grpSpPr>
          <a:xfrm>
            <a:off x="1981200" y="7505699"/>
            <a:ext cx="2976620" cy="1832446"/>
            <a:chOff x="0" y="-105141"/>
            <a:chExt cx="862701" cy="898525"/>
          </a:xfrm>
        </p:grpSpPr>
        <p:sp>
          <p:nvSpPr>
            <p:cNvPr id="47" name="Freeform 3">
              <a:extLst>
                <a:ext uri="{FF2B5EF4-FFF2-40B4-BE49-F238E27FC236}">
                  <a16:creationId xmlns:a16="http://schemas.microsoft.com/office/drawing/2014/main" id="{DAE8050A-E209-F6AB-7C80-959847C7AE5A}"/>
                </a:ext>
              </a:extLst>
            </p:cNvPr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48" name="TextBox 4">
              <a:extLst>
                <a:ext uri="{FF2B5EF4-FFF2-40B4-BE49-F238E27FC236}">
                  <a16:creationId xmlns:a16="http://schemas.microsoft.com/office/drawing/2014/main" id="{44095AB9-5CB9-D62E-6B9B-4273C3FA7282}"/>
                </a:ext>
              </a:extLst>
            </p:cNvPr>
            <p:cNvSpPr txBox="1"/>
            <p:nvPr/>
          </p:nvSpPr>
          <p:spPr>
            <a:xfrm>
              <a:off x="0" y="-105141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1,2%</a:t>
              </a:r>
            </a:p>
          </p:txBody>
        </p:sp>
      </p:grpSp>
      <p:grpSp>
        <p:nvGrpSpPr>
          <p:cNvPr id="49" name="Group 5">
            <a:extLst>
              <a:ext uri="{FF2B5EF4-FFF2-40B4-BE49-F238E27FC236}">
                <a16:creationId xmlns:a16="http://schemas.microsoft.com/office/drawing/2014/main" id="{70166794-79D3-AB09-A418-90A4D9849E28}"/>
              </a:ext>
            </a:extLst>
          </p:cNvPr>
          <p:cNvGrpSpPr/>
          <p:nvPr/>
        </p:nvGrpSpPr>
        <p:grpSpPr>
          <a:xfrm>
            <a:off x="961020" y="7720123"/>
            <a:ext cx="1020181" cy="881114"/>
            <a:chOff x="0" y="0"/>
            <a:chExt cx="295675" cy="432047"/>
          </a:xfrm>
        </p:grpSpPr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480B1E0-7CC6-11EE-EC95-7E0DAD5010A3}"/>
                </a:ext>
              </a:extLst>
            </p:cNvPr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51" name="TextBox 7">
              <a:extLst>
                <a:ext uri="{FF2B5EF4-FFF2-40B4-BE49-F238E27FC236}">
                  <a16:creationId xmlns:a16="http://schemas.microsoft.com/office/drawing/2014/main" id="{888B286A-620E-9C3A-E24A-5A3F8BE90E21}"/>
                </a:ext>
              </a:extLst>
            </p:cNvPr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sp>
        <p:nvSpPr>
          <p:cNvPr id="52" name="TextBox 36">
            <a:extLst>
              <a:ext uri="{FF2B5EF4-FFF2-40B4-BE49-F238E27FC236}">
                <a16:creationId xmlns:a16="http://schemas.microsoft.com/office/drawing/2014/main" id="{08300175-03BC-26CF-6F77-5B95456BA62C}"/>
              </a:ext>
            </a:extLst>
          </p:cNvPr>
          <p:cNvSpPr txBox="1"/>
          <p:nvPr/>
        </p:nvSpPr>
        <p:spPr>
          <a:xfrm>
            <a:off x="5266542" y="8286957"/>
            <a:ext cx="4213116" cy="4017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u="none" dirty="0">
                <a:solidFill>
                  <a:srgbClr val="000000"/>
                </a:solidFill>
                <a:latin typeface="Noto Sans"/>
              </a:rPr>
              <a:t>азербайджанцы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grpSp>
        <p:nvGrpSpPr>
          <p:cNvPr id="53" name="Group 2">
            <a:extLst>
              <a:ext uri="{FF2B5EF4-FFF2-40B4-BE49-F238E27FC236}">
                <a16:creationId xmlns:a16="http://schemas.microsoft.com/office/drawing/2014/main" id="{50A4113D-0A29-733A-A642-5FD978595775}"/>
              </a:ext>
            </a:extLst>
          </p:cNvPr>
          <p:cNvGrpSpPr/>
          <p:nvPr/>
        </p:nvGrpSpPr>
        <p:grpSpPr>
          <a:xfrm>
            <a:off x="3579015" y="8645055"/>
            <a:ext cx="2976620" cy="1832446"/>
            <a:chOff x="0" y="-105447"/>
            <a:chExt cx="862701" cy="898525"/>
          </a:xfrm>
        </p:grpSpPr>
        <p:sp>
          <p:nvSpPr>
            <p:cNvPr id="54" name="Freeform 3">
              <a:extLst>
                <a:ext uri="{FF2B5EF4-FFF2-40B4-BE49-F238E27FC236}">
                  <a16:creationId xmlns:a16="http://schemas.microsoft.com/office/drawing/2014/main" id="{260D9CC3-A5DD-AEFA-7ED4-9A26FC523CF0}"/>
                </a:ext>
              </a:extLst>
            </p:cNvPr>
            <p:cNvSpPr/>
            <p:nvPr/>
          </p:nvSpPr>
          <p:spPr>
            <a:xfrm>
              <a:off x="0" y="0"/>
              <a:ext cx="862701" cy="432047"/>
            </a:xfrm>
            <a:custGeom>
              <a:avLst/>
              <a:gdLst/>
              <a:ahLst/>
              <a:cxnLst/>
              <a:rect l="l" t="t" r="r" b="b"/>
              <a:pathLst>
                <a:path w="862701" h="432047">
                  <a:moveTo>
                    <a:pt x="0" y="0"/>
                  </a:moveTo>
                  <a:lnTo>
                    <a:pt x="862701" y="0"/>
                  </a:lnTo>
                  <a:lnTo>
                    <a:pt x="862701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55" name="TextBox 4">
              <a:extLst>
                <a:ext uri="{FF2B5EF4-FFF2-40B4-BE49-F238E27FC236}">
                  <a16:creationId xmlns:a16="http://schemas.microsoft.com/office/drawing/2014/main" id="{3FDFBB6C-40CC-107E-A4FF-67077DDC28A0}"/>
                </a:ext>
              </a:extLst>
            </p:cNvPr>
            <p:cNvSpPr txBox="1"/>
            <p:nvPr/>
          </p:nvSpPr>
          <p:spPr>
            <a:xfrm>
              <a:off x="0" y="-105447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4500"/>
                </a:lnSpc>
              </a:pPr>
              <a:r>
                <a:rPr lang="en-US" sz="4800" dirty="0">
                  <a:solidFill>
                    <a:srgbClr val="FFFFFF"/>
                  </a:solidFill>
                  <a:latin typeface="Noto Sans Bold"/>
                </a:rPr>
                <a:t>1,3%</a:t>
              </a:r>
            </a:p>
          </p:txBody>
        </p:sp>
      </p:grpSp>
      <p:grpSp>
        <p:nvGrpSpPr>
          <p:cNvPr id="56" name="Group 5">
            <a:extLst>
              <a:ext uri="{FF2B5EF4-FFF2-40B4-BE49-F238E27FC236}">
                <a16:creationId xmlns:a16="http://schemas.microsoft.com/office/drawing/2014/main" id="{569458DB-5F1F-478E-9F1A-653FB724CFAF}"/>
              </a:ext>
            </a:extLst>
          </p:cNvPr>
          <p:cNvGrpSpPr/>
          <p:nvPr/>
        </p:nvGrpSpPr>
        <p:grpSpPr>
          <a:xfrm>
            <a:off x="2558835" y="8860104"/>
            <a:ext cx="1020181" cy="881114"/>
            <a:chOff x="0" y="0"/>
            <a:chExt cx="295675" cy="432047"/>
          </a:xfrm>
        </p:grpSpPr>
        <p:sp>
          <p:nvSpPr>
            <p:cNvPr id="57" name="Freeform 6">
              <a:extLst>
                <a:ext uri="{FF2B5EF4-FFF2-40B4-BE49-F238E27FC236}">
                  <a16:creationId xmlns:a16="http://schemas.microsoft.com/office/drawing/2014/main" id="{55FFBEAD-B850-2B89-ABF4-D933148058B2}"/>
                </a:ext>
              </a:extLst>
            </p:cNvPr>
            <p:cNvSpPr/>
            <p:nvPr/>
          </p:nvSpPr>
          <p:spPr>
            <a:xfrm>
              <a:off x="0" y="0"/>
              <a:ext cx="295675" cy="432047"/>
            </a:xfrm>
            <a:custGeom>
              <a:avLst/>
              <a:gdLst/>
              <a:ahLst/>
              <a:cxnLst/>
              <a:rect l="l" t="t" r="r" b="b"/>
              <a:pathLst>
                <a:path w="295675" h="432047">
                  <a:moveTo>
                    <a:pt x="0" y="0"/>
                  </a:moveTo>
                  <a:lnTo>
                    <a:pt x="295675" y="0"/>
                  </a:lnTo>
                  <a:lnTo>
                    <a:pt x="295675" y="432047"/>
                  </a:lnTo>
                  <a:lnTo>
                    <a:pt x="0" y="432047"/>
                  </a:ln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58" name="TextBox 7">
              <a:extLst>
                <a:ext uri="{FF2B5EF4-FFF2-40B4-BE49-F238E27FC236}">
                  <a16:creationId xmlns:a16="http://schemas.microsoft.com/office/drawing/2014/main" id="{52DA7A0D-2FD2-56F7-C8A1-FCABA6887D58}"/>
                </a:ext>
              </a:extLst>
            </p:cNvPr>
            <p:cNvSpPr txBox="1"/>
            <p:nvPr/>
          </p:nvSpPr>
          <p:spPr>
            <a:xfrm>
              <a:off x="0" y="-85725"/>
              <a:ext cx="812800" cy="898525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endParaRPr lang="en-US" sz="3000" dirty="0">
                <a:solidFill>
                  <a:srgbClr val="242424"/>
                </a:solidFill>
                <a:latin typeface="Noto Sans Bold"/>
              </a:endParaRPr>
            </a:p>
          </p:txBody>
        </p:sp>
      </p:grpSp>
      <p:sp>
        <p:nvSpPr>
          <p:cNvPr id="59" name="TextBox 36">
            <a:extLst>
              <a:ext uri="{FF2B5EF4-FFF2-40B4-BE49-F238E27FC236}">
                <a16:creationId xmlns:a16="http://schemas.microsoft.com/office/drawing/2014/main" id="{2BC010F9-D7C9-A93A-98FD-D42EC78F06FC}"/>
              </a:ext>
            </a:extLst>
          </p:cNvPr>
          <p:cNvSpPr txBox="1"/>
          <p:nvPr/>
        </p:nvSpPr>
        <p:spPr>
          <a:xfrm>
            <a:off x="6864357" y="9426938"/>
            <a:ext cx="4213116" cy="4017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00"/>
              </a:lnSpc>
              <a:spcBef>
                <a:spcPct val="0"/>
              </a:spcBef>
            </a:pPr>
            <a:r>
              <a:rPr lang="ru-RU" sz="4000" dirty="0">
                <a:solidFill>
                  <a:srgbClr val="000000"/>
                </a:solidFill>
                <a:latin typeface="Noto Sans"/>
              </a:rPr>
              <a:t>прочие</a:t>
            </a:r>
            <a:endParaRPr lang="en-US" sz="4000" u="none" dirty="0">
              <a:solidFill>
                <a:srgbClr val="000000"/>
              </a:solidFill>
              <a:latin typeface="Noto Sans"/>
            </a:endParaRPr>
          </a:p>
        </p:txBody>
      </p: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87638CA7-3C6B-D838-BEBD-CE5AB2939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120" y="5520564"/>
            <a:ext cx="7147101" cy="4764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4535920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РУССКИЕ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028700" y="6996033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МОРДВА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028700" y="5357733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ТАТАРЫ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28700" y="6176883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ЧУВАШИ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3886200" y="4535920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АРМЯНЕ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49352" y="-1869605"/>
            <a:ext cx="5305337" cy="511965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1" r="4631"/>
          <a:stretch/>
        </p:blipFill>
        <p:spPr>
          <a:xfrm>
            <a:off x="9668329" y="1485900"/>
            <a:ext cx="9432152" cy="7796212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656772" y="781648"/>
            <a:ext cx="9029700" cy="24929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spcBef>
                <a:spcPct val="0"/>
              </a:spcBef>
            </a:pPr>
            <a:r>
              <a:rPr lang="ru-RU" sz="5400" b="1" dirty="0">
                <a:latin typeface="Arial" panose="020B0604020202020204" pitchFamily="34" charset="0"/>
                <a:cs typeface="Arial" panose="020B0604020202020204" pitchFamily="34" charset="0"/>
              </a:rPr>
              <a:t>В ОГБПОУ </a:t>
            </a:r>
            <a:r>
              <a:rPr lang="ru-RU" sz="5400" b="1" dirty="0" err="1">
                <a:latin typeface="Arial" panose="020B0604020202020204" pitchFamily="34" charset="0"/>
                <a:cs typeface="Arial" panose="020B0604020202020204" pitchFamily="34" charset="0"/>
              </a:rPr>
              <a:t>КаТТ</a:t>
            </a:r>
            <a:r>
              <a:rPr lang="ru-RU" sz="5400" b="1" dirty="0">
                <a:latin typeface="Arial" panose="020B0604020202020204" pitchFamily="34" charset="0"/>
                <a:cs typeface="Arial" panose="020B0604020202020204" pitchFamily="34" charset="0"/>
              </a:rPr>
              <a:t> обучаются студенты разных национальностей</a:t>
            </a:r>
            <a:endParaRPr lang="en-US" sz="5400" u="none" dirty="0">
              <a:latin typeface="Playfair Display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14502001" y="8171418"/>
            <a:ext cx="3157315" cy="3157315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bg1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125786" y="8298477"/>
            <a:ext cx="1561378" cy="1561378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7" name="TextBox 6">
            <a:extLst>
              <a:ext uri="{FF2B5EF4-FFF2-40B4-BE49-F238E27FC236}">
                <a16:creationId xmlns:a16="http://schemas.microsoft.com/office/drawing/2014/main" id="{5D86D480-8403-5A0A-823F-BAC7B6ECAC1B}"/>
              </a:ext>
            </a:extLst>
          </p:cNvPr>
          <p:cNvSpPr txBox="1"/>
          <p:nvPr/>
        </p:nvSpPr>
        <p:spPr>
          <a:xfrm>
            <a:off x="3886200" y="5358545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АЗЕРБАЙДЖАНЦЫ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124FE014-3B4D-BB7B-58D5-78B685D6413C}"/>
              </a:ext>
            </a:extLst>
          </p:cNvPr>
          <p:cNvSpPr txBox="1"/>
          <p:nvPr/>
        </p:nvSpPr>
        <p:spPr>
          <a:xfrm>
            <a:off x="3886200" y="6176375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КАЗАХИ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sp>
        <p:nvSpPr>
          <p:cNvPr id="19" name="TextBox 6">
            <a:extLst>
              <a:ext uri="{FF2B5EF4-FFF2-40B4-BE49-F238E27FC236}">
                <a16:creationId xmlns:a16="http://schemas.microsoft.com/office/drawing/2014/main" id="{4EBDE551-68BA-57FD-98EE-F6E4F78419EA}"/>
              </a:ext>
            </a:extLst>
          </p:cNvPr>
          <p:cNvSpPr txBox="1"/>
          <p:nvPr/>
        </p:nvSpPr>
        <p:spPr>
          <a:xfrm>
            <a:off x="3886200" y="6999126"/>
            <a:ext cx="9156595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spcBef>
                <a:spcPct val="0"/>
              </a:spcBef>
              <a:buFont typeface="Arial"/>
              <a:buChar char="•"/>
            </a:pPr>
            <a:r>
              <a:rPr lang="ru-RU" sz="2100" u="none" dirty="0">
                <a:solidFill>
                  <a:srgbClr val="242424"/>
                </a:solidFill>
                <a:latin typeface="Noto Sans Bold"/>
              </a:rPr>
              <a:t>ЧЕЧЕНЦЫ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E6D6D9B-EF2F-35E3-96E5-FFCE699941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6600" y="8273150"/>
            <a:ext cx="2666513" cy="26665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158140" y="1105080"/>
            <a:ext cx="6753785" cy="651740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3759049">
            <a:off x="9076703" y="3772085"/>
            <a:ext cx="6753785" cy="6517403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 rot="2700000">
            <a:off x="4333203" y="582997"/>
            <a:ext cx="9621592" cy="9621592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20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5535032" y="1675165"/>
            <a:ext cx="7217935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540"/>
              </a:lnSpc>
              <a:spcBef>
                <a:spcPct val="0"/>
              </a:spcBef>
            </a:pPr>
            <a:r>
              <a:rPr lang="ru-RU" sz="7200" b="1" u="none" dirty="0">
                <a:solidFill>
                  <a:srgbClr val="242424"/>
                </a:solidFill>
                <a:latin typeface="Aptos Narrow" panose="020B0004020202020204" pitchFamily="34" charset="0"/>
              </a:rPr>
              <a:t>ЦЕЛЬ </a:t>
            </a:r>
          </a:p>
          <a:p>
            <a:pPr marL="0" lvl="0" indent="0" algn="ctr">
              <a:lnSpc>
                <a:spcPts val="7540"/>
              </a:lnSpc>
              <a:spcBef>
                <a:spcPct val="0"/>
              </a:spcBef>
            </a:pPr>
            <a:r>
              <a:rPr lang="ru-RU" sz="7200" b="1" u="none" dirty="0">
                <a:solidFill>
                  <a:srgbClr val="242424"/>
                </a:solidFill>
                <a:latin typeface="Aptos Narrow" panose="020B0004020202020204" pitchFamily="34" charset="0"/>
              </a:rPr>
              <a:t>ПРОЕКТА:</a:t>
            </a:r>
            <a:endParaRPr lang="en-US" sz="7200" b="1" u="none" dirty="0">
              <a:solidFill>
                <a:srgbClr val="242424"/>
              </a:solidFill>
              <a:latin typeface="Aptos Narrow" panose="020B00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6127507" y="4760595"/>
            <a:ext cx="6625459" cy="42090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Воспитание чувства гордости за свою многонациональную страну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гармонизация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национальных и межнациональных отношений, формирование культуры межнациональных отношений.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3559282" y="1108035"/>
            <a:ext cx="2852460" cy="2852460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2276475"/>
            <a:ext cx="692243" cy="69224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 u="none" dirty="0">
                  <a:solidFill>
                    <a:srgbClr val="242424"/>
                  </a:solidFill>
                  <a:latin typeface="Noto Sans Bold"/>
                </a:rPr>
                <a:t>1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3996329"/>
            <a:ext cx="692243" cy="69224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242424"/>
                  </a:solidFill>
                  <a:latin typeface="Noto Sans Bold"/>
                </a:rPr>
                <a:t>2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5694726"/>
            <a:ext cx="692243" cy="69224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242424"/>
                  </a:solidFill>
                  <a:latin typeface="Noto Sans Bold"/>
                </a:rPr>
                <a:t>3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720943" y="2276475"/>
            <a:ext cx="266573" cy="692243"/>
            <a:chOff x="0" y="0"/>
            <a:chExt cx="312998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720943" y="3996329"/>
            <a:ext cx="266573" cy="692243"/>
            <a:chOff x="0" y="0"/>
            <a:chExt cx="312998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720943" y="5694726"/>
            <a:ext cx="266573" cy="692243"/>
            <a:chOff x="0" y="0"/>
            <a:chExt cx="312998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0" name="AutoShape 20"/>
          <p:cNvSpPr/>
          <p:nvPr/>
        </p:nvSpPr>
        <p:spPr>
          <a:xfrm rot="-5400000">
            <a:off x="-7096125" y="7304319"/>
            <a:ext cx="16230600" cy="0"/>
          </a:xfrm>
          <a:prstGeom prst="line">
            <a:avLst/>
          </a:prstGeom>
          <a:ln w="19050" cap="flat">
            <a:solidFill>
              <a:srgbClr val="C49603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>
            <a:off x="6047873" y="-67297"/>
            <a:ext cx="15240000" cy="82296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2" r="12282"/>
          <a:stretch/>
        </p:blipFill>
        <p:spPr>
          <a:xfrm>
            <a:off x="11341056" y="0"/>
            <a:ext cx="7760152" cy="10287000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>
            <a:off x="2486217" y="685766"/>
            <a:ext cx="7397514" cy="813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800"/>
              </a:lnSpc>
              <a:spcBef>
                <a:spcPct val="0"/>
              </a:spcBef>
            </a:pPr>
            <a:r>
              <a:rPr lang="ru-RU" sz="7200" b="1" dirty="0">
                <a:solidFill>
                  <a:srgbClr val="242424"/>
                </a:solidFill>
                <a:latin typeface="Aptos Narrow" panose="020B0004020202020204" pitchFamily="34" charset="0"/>
              </a:rPr>
              <a:t>ЗАДАЧИ:</a:t>
            </a:r>
            <a:endParaRPr lang="en-US" sz="7200" b="1" u="none" dirty="0">
              <a:solidFill>
                <a:srgbClr val="242424"/>
              </a:solidFill>
              <a:latin typeface="Aptos Narrow" panose="020B00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486217" y="2437930"/>
            <a:ext cx="6657783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Знать историю, культуру своей страны;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486217" y="5654765"/>
            <a:ext cx="6657783" cy="738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Знать культуру других народов своей страны и других государств;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469620" y="3772228"/>
            <a:ext cx="6657783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Любить свой народ, активно участвовать в сохранении и развитии национальной культуры;</a:t>
            </a:r>
          </a:p>
        </p:txBody>
      </p:sp>
      <p:grpSp>
        <p:nvGrpSpPr>
          <p:cNvPr id="27" name="Group 8">
            <a:extLst>
              <a:ext uri="{FF2B5EF4-FFF2-40B4-BE49-F238E27FC236}">
                <a16:creationId xmlns:a16="http://schemas.microsoft.com/office/drawing/2014/main" id="{8D392D18-A738-ABEE-4367-D87927FD0CB8}"/>
              </a:ext>
            </a:extLst>
          </p:cNvPr>
          <p:cNvGrpSpPr/>
          <p:nvPr/>
        </p:nvGrpSpPr>
        <p:grpSpPr>
          <a:xfrm>
            <a:off x="1028700" y="7346858"/>
            <a:ext cx="692243" cy="692243"/>
            <a:chOff x="0" y="0"/>
            <a:chExt cx="812800" cy="812800"/>
          </a:xfrm>
        </p:grpSpPr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8BCE6247-121B-3688-07D8-7991570BFB4A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29" name="TextBox 10">
              <a:extLst>
                <a:ext uri="{FF2B5EF4-FFF2-40B4-BE49-F238E27FC236}">
                  <a16:creationId xmlns:a16="http://schemas.microsoft.com/office/drawing/2014/main" id="{3830F53A-148A-E5A6-D0E6-0320446C20B7}"/>
                </a:ext>
              </a:extLst>
            </p:cNvPr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 dirty="0">
                  <a:solidFill>
                    <a:srgbClr val="242424"/>
                  </a:solidFill>
                  <a:latin typeface="Noto Sans Bold"/>
                </a:rPr>
                <a:t>4</a:t>
              </a:r>
            </a:p>
          </p:txBody>
        </p:sp>
      </p:grpSp>
      <p:grpSp>
        <p:nvGrpSpPr>
          <p:cNvPr id="30" name="Group 17">
            <a:extLst>
              <a:ext uri="{FF2B5EF4-FFF2-40B4-BE49-F238E27FC236}">
                <a16:creationId xmlns:a16="http://schemas.microsoft.com/office/drawing/2014/main" id="{4A99A54E-B6E0-BEF0-242B-593D9A67F78C}"/>
              </a:ext>
            </a:extLst>
          </p:cNvPr>
          <p:cNvGrpSpPr/>
          <p:nvPr/>
        </p:nvGrpSpPr>
        <p:grpSpPr>
          <a:xfrm>
            <a:off x="1720943" y="7346858"/>
            <a:ext cx="266573" cy="692243"/>
            <a:chOff x="0" y="0"/>
            <a:chExt cx="312998" cy="812800"/>
          </a:xfrm>
        </p:grpSpPr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1AB499EC-1796-C1FC-3621-905F26BBC132}"/>
                </a:ext>
              </a:extLst>
            </p:cNvPr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32" name="TextBox 19">
              <a:extLst>
                <a:ext uri="{FF2B5EF4-FFF2-40B4-BE49-F238E27FC236}">
                  <a16:creationId xmlns:a16="http://schemas.microsoft.com/office/drawing/2014/main" id="{5B6764F3-91C2-9047-AE41-0FBCBC052AE5}"/>
                </a:ext>
              </a:extLst>
            </p:cNvPr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3" name="TextBox 25">
            <a:extLst>
              <a:ext uri="{FF2B5EF4-FFF2-40B4-BE49-F238E27FC236}">
                <a16:creationId xmlns:a16="http://schemas.microsoft.com/office/drawing/2014/main" id="{AE8F8522-F342-D861-F4DB-1A8194140032}"/>
              </a:ext>
            </a:extLst>
          </p:cNvPr>
          <p:cNvSpPr txBox="1"/>
          <p:nvPr/>
        </p:nvSpPr>
        <p:spPr>
          <a:xfrm>
            <a:off x="2486217" y="7302738"/>
            <a:ext cx="6657783" cy="738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Уважительно относиться к истории, культуре других народов;</a:t>
            </a:r>
          </a:p>
        </p:txBody>
      </p:sp>
      <p:grpSp>
        <p:nvGrpSpPr>
          <p:cNvPr id="34" name="Group 8">
            <a:extLst>
              <a:ext uri="{FF2B5EF4-FFF2-40B4-BE49-F238E27FC236}">
                <a16:creationId xmlns:a16="http://schemas.microsoft.com/office/drawing/2014/main" id="{E393BB62-5B69-C6D8-35CB-1386DA00715A}"/>
              </a:ext>
            </a:extLst>
          </p:cNvPr>
          <p:cNvGrpSpPr/>
          <p:nvPr/>
        </p:nvGrpSpPr>
        <p:grpSpPr>
          <a:xfrm>
            <a:off x="1028700" y="8979286"/>
            <a:ext cx="692243" cy="692243"/>
            <a:chOff x="0" y="0"/>
            <a:chExt cx="812800" cy="812800"/>
          </a:xfrm>
        </p:grpSpPr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93B9A054-DAEB-1556-9BA8-2ED919A124F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36" name="TextBox 10">
              <a:extLst>
                <a:ext uri="{FF2B5EF4-FFF2-40B4-BE49-F238E27FC236}">
                  <a16:creationId xmlns:a16="http://schemas.microsoft.com/office/drawing/2014/main" id="{9A7D19E0-E693-A5BF-4011-111D94C37B78}"/>
                </a:ext>
              </a:extLst>
            </p:cNvPr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 dirty="0">
                  <a:solidFill>
                    <a:srgbClr val="242424"/>
                  </a:solidFill>
                  <a:latin typeface="Noto Sans Bold"/>
                </a:rPr>
                <a:t>5</a:t>
              </a:r>
            </a:p>
          </p:txBody>
        </p:sp>
      </p:grpSp>
      <p:grpSp>
        <p:nvGrpSpPr>
          <p:cNvPr id="37" name="Group 17">
            <a:extLst>
              <a:ext uri="{FF2B5EF4-FFF2-40B4-BE49-F238E27FC236}">
                <a16:creationId xmlns:a16="http://schemas.microsoft.com/office/drawing/2014/main" id="{CB465342-0DA2-05C4-4560-6805CB89F24A}"/>
              </a:ext>
            </a:extLst>
          </p:cNvPr>
          <p:cNvGrpSpPr/>
          <p:nvPr/>
        </p:nvGrpSpPr>
        <p:grpSpPr>
          <a:xfrm>
            <a:off x="1720943" y="8979286"/>
            <a:ext cx="266573" cy="692243"/>
            <a:chOff x="0" y="0"/>
            <a:chExt cx="312998" cy="812800"/>
          </a:xfrm>
        </p:grpSpPr>
        <p:sp>
          <p:nvSpPr>
            <p:cNvPr id="38" name="Freeform 18">
              <a:extLst>
                <a:ext uri="{FF2B5EF4-FFF2-40B4-BE49-F238E27FC236}">
                  <a16:creationId xmlns:a16="http://schemas.microsoft.com/office/drawing/2014/main" id="{F0C3DEF1-7F6C-A87E-C03C-972E75BCBFA0}"/>
                </a:ext>
              </a:extLst>
            </p:cNvPr>
            <p:cNvSpPr/>
            <p:nvPr/>
          </p:nvSpPr>
          <p:spPr>
            <a:xfrm>
              <a:off x="0" y="0"/>
              <a:ext cx="312998" cy="812800"/>
            </a:xfrm>
            <a:custGeom>
              <a:avLst/>
              <a:gdLst/>
              <a:ahLst/>
              <a:cxnLst/>
              <a:rect l="l" t="t" r="r" b="b"/>
              <a:pathLst>
                <a:path w="312998" h="812800">
                  <a:moveTo>
                    <a:pt x="0" y="0"/>
                  </a:moveTo>
                  <a:lnTo>
                    <a:pt x="312998" y="0"/>
                  </a:lnTo>
                  <a:lnTo>
                    <a:pt x="312998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42424"/>
            </a:solidFill>
          </p:spPr>
        </p:sp>
        <p:sp>
          <p:nvSpPr>
            <p:cNvPr id="39" name="TextBox 19">
              <a:extLst>
                <a:ext uri="{FF2B5EF4-FFF2-40B4-BE49-F238E27FC236}">
                  <a16:creationId xmlns:a16="http://schemas.microsoft.com/office/drawing/2014/main" id="{21CCCA5A-34C2-EC85-3823-64635446D6CF}"/>
                </a:ext>
              </a:extLst>
            </p:cNvPr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94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40" name="TextBox 25">
            <a:extLst>
              <a:ext uri="{FF2B5EF4-FFF2-40B4-BE49-F238E27FC236}">
                <a16:creationId xmlns:a16="http://schemas.microsoft.com/office/drawing/2014/main" id="{D3DDA013-B99A-BC39-5BEB-0D69679BC5F0}"/>
              </a:ext>
            </a:extLst>
          </p:cNvPr>
          <p:cNvSpPr txBox="1"/>
          <p:nvPr/>
        </p:nvSpPr>
        <p:spPr>
          <a:xfrm>
            <a:off x="2469620" y="8771409"/>
            <a:ext cx="6657783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Уметь строить отношения с представителями других культур и народов на принципах толерантности.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210776" y="2893665"/>
            <a:ext cx="9156595" cy="356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26695" lvl="1" algn="l">
              <a:lnSpc>
                <a:spcPts val="2940"/>
              </a:lnSpc>
              <a:spcBef>
                <a:spcPct val="0"/>
              </a:spcBef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ноября 2023 года  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49352" y="-1869605"/>
            <a:ext cx="5305337" cy="511965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15839" y="219667"/>
            <a:ext cx="9029700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ru-RU" sz="4800" dirty="0" smtClean="0">
                <a:latin typeface="Arial Black" panose="020B0A04020102020204" pitchFamily="34" charset="0"/>
                <a:cs typeface="Arial" panose="020B0604020202020204" pitchFamily="34" charset="0"/>
              </a:rPr>
              <a:t>Конкурс чтецов стихотворений </a:t>
            </a:r>
            <a:r>
              <a:rPr lang="ru-RU" sz="4800" dirty="0">
                <a:latin typeface="Arial Black" panose="020B0A04020102020204" pitchFamily="34" charset="0"/>
                <a:cs typeface="Arial" panose="020B0604020202020204" pitchFamily="34" charset="0"/>
              </a:rPr>
              <a:t>поэтов разных национальностей</a:t>
            </a:r>
            <a:endParaRPr lang="en-US" sz="4800" u="none" dirty="0">
              <a:latin typeface="Playfair Display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14502001" y="8171418"/>
            <a:ext cx="3157315" cy="3157315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bg1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125786" y="8298477"/>
            <a:ext cx="1561378" cy="1561378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6" name="TextBox 23">
            <a:extLst>
              <a:ext uri="{FF2B5EF4-FFF2-40B4-BE49-F238E27FC236}">
                <a16:creationId xmlns:a16="http://schemas.microsoft.com/office/drawing/2014/main" id="{6EA80018-8C3F-A815-0A4D-35A1251D8A74}"/>
              </a:ext>
            </a:extLst>
          </p:cNvPr>
          <p:cNvSpPr txBox="1"/>
          <p:nvPr/>
        </p:nvSpPr>
        <p:spPr>
          <a:xfrm>
            <a:off x="402771" y="4568337"/>
            <a:ext cx="7397514" cy="770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800"/>
              </a:lnSpc>
              <a:spcBef>
                <a:spcPct val="0"/>
              </a:spcBef>
            </a:pPr>
            <a:r>
              <a:rPr lang="ru-RU" sz="5400" b="1" dirty="0">
                <a:solidFill>
                  <a:srgbClr val="242424"/>
                </a:solidFill>
                <a:latin typeface="Aptos Narrow" panose="020B0004020202020204" pitchFamily="34" charset="0"/>
              </a:rPr>
              <a:t>ЦЕЛЬ:</a:t>
            </a:r>
            <a:endParaRPr lang="en-US" sz="5400" b="1" u="none" dirty="0">
              <a:solidFill>
                <a:srgbClr val="242424"/>
              </a:solidFill>
              <a:latin typeface="Aptos Narrow" panose="020B0004020202020204" pitchFamily="34" charset="0"/>
            </a:endParaRPr>
          </a:p>
        </p:txBody>
      </p:sp>
      <p:sp>
        <p:nvSpPr>
          <p:cNvPr id="20" name="Объект 5">
            <a:extLst>
              <a:ext uri="{FF2B5EF4-FFF2-40B4-BE49-F238E27FC236}">
                <a16:creationId xmlns:a16="http://schemas.microsoft.com/office/drawing/2014/main" id="{D1398A27-E974-29F1-2B9F-F25741885ACE}"/>
              </a:ext>
            </a:extLst>
          </p:cNvPr>
          <p:cNvSpPr txBox="1">
            <a:spLocks/>
          </p:cNvSpPr>
          <p:nvPr/>
        </p:nvSpPr>
        <p:spPr>
          <a:xfrm>
            <a:off x="257734" y="5491717"/>
            <a:ext cx="9156595" cy="190434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воспитание толерантного отношения к людям разной национальности, развитие духовных качеств обучающихся посредством поэзии.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4B0670-1492-CB0E-7C01-E62FA96B70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452" y="2982328"/>
            <a:ext cx="8153400" cy="6115050"/>
          </a:xfrm>
          <a:prstGeom prst="rect">
            <a:avLst/>
          </a:prstGeom>
          <a:ln>
            <a:noFill/>
          </a:ln>
          <a:effectLst/>
        </p:spPr>
      </p:pic>
      <p:sp>
        <p:nvSpPr>
          <p:cNvPr id="17" name="TextBox 23">
            <a:extLst>
              <a:ext uri="{FF2B5EF4-FFF2-40B4-BE49-F238E27FC236}">
                <a16:creationId xmlns:a16="http://schemas.microsoft.com/office/drawing/2014/main" id="{C45A5E1B-CD47-806F-403D-9D81995B2AF9}"/>
              </a:ext>
            </a:extLst>
          </p:cNvPr>
          <p:cNvSpPr txBox="1"/>
          <p:nvPr/>
        </p:nvSpPr>
        <p:spPr>
          <a:xfrm>
            <a:off x="10363201" y="219667"/>
            <a:ext cx="7543800" cy="1107996"/>
          </a:xfrm>
          <a:prstGeom prst="rect">
            <a:avLst/>
          </a:prstGeom>
        </p:spPr>
        <p:txBody>
          <a:bodyPr wrap="square" lIns="0" tIns="0" rIns="0" bIns="0" rtlCol="0" anchor="b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Студенты техникума активно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принимают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</a:t>
            </a:r>
            <a:endParaRPr lang="ru-RU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различных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мероприятиях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направленных </a:t>
            </a:r>
          </a:p>
          <a:p>
            <a:pPr marL="0" lvl="0" indent="0">
              <a:spcBef>
                <a:spcPct val="0"/>
              </a:spcBef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укрепление дружбы народов!</a:t>
            </a:r>
            <a:endParaRPr lang="en-US" sz="2400" b="1" u="none" dirty="0">
              <a:solidFill>
                <a:srgbClr val="242424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81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49352" y="-1869605"/>
            <a:ext cx="5305337" cy="511965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80999" y="295390"/>
            <a:ext cx="14416999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ru-RU" sz="4800" b="1" dirty="0">
                <a:latin typeface="Arial Black" panose="020B0A04020102020204" pitchFamily="34" charset="0"/>
                <a:cs typeface="Arial" panose="020B0604020202020204" pitchFamily="34" charset="0"/>
              </a:rPr>
              <a:t>Круглый стол </a:t>
            </a:r>
            <a:br>
              <a:rPr lang="ru-RU" sz="4800" b="1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 Black" panose="020B0A04020102020204" pitchFamily="34" charset="0"/>
                <a:cs typeface="Arial" panose="020B0604020202020204" pitchFamily="34" charset="0"/>
              </a:rPr>
              <a:t>«В дружбе народов – единство России!»</a:t>
            </a:r>
            <a:endParaRPr lang="en-US" sz="4800" u="none" dirty="0">
              <a:latin typeface="Playfair Display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14502001" y="8171418"/>
            <a:ext cx="3157315" cy="3157315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bg1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125786" y="8298477"/>
            <a:ext cx="1561378" cy="1561378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20" name="Объект 5">
            <a:extLst>
              <a:ext uri="{FF2B5EF4-FFF2-40B4-BE49-F238E27FC236}">
                <a16:creationId xmlns:a16="http://schemas.microsoft.com/office/drawing/2014/main" id="{D1398A27-E974-29F1-2B9F-F25741885ACE}"/>
              </a:ext>
            </a:extLst>
          </p:cNvPr>
          <p:cNvSpPr txBox="1">
            <a:spLocks/>
          </p:cNvSpPr>
          <p:nvPr/>
        </p:nvSpPr>
        <p:spPr>
          <a:xfrm>
            <a:off x="257735" y="3726726"/>
            <a:ext cx="8770814" cy="540149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ru-RU" sz="2400" b="1" dirty="0"/>
              <a:t>Межнациональные отношения в современном обществе.</a:t>
            </a:r>
          </a:p>
          <a:p>
            <a:pPr>
              <a:lnSpc>
                <a:spcPct val="200000"/>
              </a:lnSpc>
            </a:pPr>
            <a:r>
              <a:rPr lang="ru-RU" sz="2400" b="1" dirty="0"/>
              <a:t>Толерантность в межнациональных отношениях.</a:t>
            </a:r>
          </a:p>
          <a:p>
            <a:pPr>
              <a:lnSpc>
                <a:spcPct val="200000"/>
              </a:lnSpc>
            </a:pPr>
            <a:r>
              <a:rPr lang="ru-RU" sz="2400" b="1" dirty="0"/>
              <a:t>Проблемы и пути решения межнациональных конфликтов.</a:t>
            </a:r>
          </a:p>
          <a:p>
            <a:pPr>
              <a:lnSpc>
                <a:spcPct val="200000"/>
              </a:lnSpc>
            </a:pPr>
            <a:r>
              <a:rPr lang="ru-RU" sz="2400" b="1" dirty="0"/>
              <a:t>Формирование национальной идентичности.</a:t>
            </a:r>
          </a:p>
          <a:p>
            <a:pPr>
              <a:lnSpc>
                <a:spcPct val="200000"/>
              </a:lnSpc>
            </a:pPr>
            <a:r>
              <a:rPr lang="ru-RU" sz="2400" b="1" dirty="0"/>
              <a:t>Роль молодежи в развитии государства.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21448" y="2187318"/>
            <a:ext cx="9156595" cy="356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26695" lvl="1" algn="l">
              <a:lnSpc>
                <a:spcPts val="2940"/>
              </a:lnSpc>
              <a:spcBef>
                <a:spcPct val="0"/>
              </a:spcBef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ноября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г. Международный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день толерантности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4950322-FC70-4A3E-8C1E-E1149A8F2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2155813"/>
            <a:ext cx="7455972" cy="43312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7861C5-7CC3-A35E-2D66-B7C235DD9A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498" y="6511690"/>
            <a:ext cx="6654594" cy="379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0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285951" y="2885855"/>
            <a:ext cx="9156595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26695" lvl="1" algn="l">
              <a:lnSpc>
                <a:spcPts val="2940"/>
              </a:lnSpc>
              <a:spcBef>
                <a:spcPct val="0"/>
              </a:spcBef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февраля 2024 г. </a:t>
            </a:r>
          </a:p>
          <a:p>
            <a:pPr marL="226695" lvl="1" algn="l">
              <a:lnSpc>
                <a:spcPts val="2940"/>
              </a:lnSpc>
              <a:spcBef>
                <a:spcPct val="0"/>
              </a:spcBef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рамках месячника татарского языка и культуры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49352" y="-1869605"/>
            <a:ext cx="5305337" cy="511965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81000" y="295390"/>
            <a:ext cx="10058400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ru-RU" sz="4800" dirty="0" err="1" smtClean="0">
                <a:latin typeface="Arial Black" panose="020B0A04020102020204" pitchFamily="34" charset="0"/>
                <a:cs typeface="Arial" panose="020B0604020202020204" pitchFamily="34" charset="0"/>
              </a:rPr>
              <a:t>Квиз</a:t>
            </a:r>
            <a:r>
              <a:rPr lang="ru-RU" sz="4800" dirty="0"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ru-RU" sz="480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4800" dirty="0" smtClean="0">
                <a:latin typeface="Arial Black" panose="020B0A04020102020204" pitchFamily="34" charset="0"/>
                <a:cs typeface="Arial" panose="020B0604020202020204" pitchFamily="34" charset="0"/>
              </a:rPr>
              <a:t>«РОДНОЙ КРАЙ» </a:t>
            </a:r>
          </a:p>
          <a:p>
            <a:pPr marL="0" lvl="0" indent="0">
              <a:spcBef>
                <a:spcPct val="0"/>
              </a:spcBef>
            </a:pPr>
            <a:r>
              <a:rPr lang="ru-RU" sz="4800" dirty="0" smtClean="0">
                <a:latin typeface="Playfair Display"/>
              </a:rPr>
              <a:t>татарская культура</a:t>
            </a:r>
            <a:endParaRPr lang="ru-RU" sz="4800" dirty="0" smtClean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14502001" y="8171418"/>
            <a:ext cx="3157315" cy="3157315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bg1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125786" y="8298477"/>
            <a:ext cx="1561378" cy="1561378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6" name="TextBox 23">
            <a:extLst>
              <a:ext uri="{FF2B5EF4-FFF2-40B4-BE49-F238E27FC236}">
                <a16:creationId xmlns:a16="http://schemas.microsoft.com/office/drawing/2014/main" id="{6EA80018-8C3F-A815-0A4D-35A1251D8A74}"/>
              </a:ext>
            </a:extLst>
          </p:cNvPr>
          <p:cNvSpPr txBox="1"/>
          <p:nvPr/>
        </p:nvSpPr>
        <p:spPr>
          <a:xfrm>
            <a:off x="402771" y="4348934"/>
            <a:ext cx="7397514" cy="770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800"/>
              </a:lnSpc>
              <a:spcBef>
                <a:spcPct val="0"/>
              </a:spcBef>
            </a:pPr>
            <a:r>
              <a:rPr lang="ru-RU" sz="5400" b="1" dirty="0">
                <a:solidFill>
                  <a:srgbClr val="242424"/>
                </a:solidFill>
                <a:latin typeface="Aptos Narrow" panose="020B0004020202020204" pitchFamily="34" charset="0"/>
              </a:rPr>
              <a:t>ЦЕЛЬ:</a:t>
            </a:r>
            <a:endParaRPr lang="en-US" sz="5400" b="1" u="none" dirty="0">
              <a:solidFill>
                <a:srgbClr val="242424"/>
              </a:solidFill>
              <a:latin typeface="Aptos Narrow" panose="020B0004020202020204" pitchFamily="34" charset="0"/>
            </a:endParaRPr>
          </a:p>
        </p:txBody>
      </p:sp>
      <p:sp>
        <p:nvSpPr>
          <p:cNvPr id="20" name="Объект 5">
            <a:extLst>
              <a:ext uri="{FF2B5EF4-FFF2-40B4-BE49-F238E27FC236}">
                <a16:creationId xmlns:a16="http://schemas.microsoft.com/office/drawing/2014/main" id="{D1398A27-E974-29F1-2B9F-F25741885ACE}"/>
              </a:ext>
            </a:extLst>
          </p:cNvPr>
          <p:cNvSpPr txBox="1">
            <a:spLocks/>
          </p:cNvSpPr>
          <p:nvPr/>
        </p:nvSpPr>
        <p:spPr>
          <a:xfrm>
            <a:off x="257734" y="5119914"/>
            <a:ext cx="9156595" cy="190434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/>
              <a:t>формирование   у студентов и слушателей, уважительного отношения к различным этносам, менталитетам, языкам, культурам народов, проживающих на территории Карсунского района Ульяновской области, через знакомство с их культурой.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808" y="0"/>
            <a:ext cx="7224428" cy="541832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9BDF887-C872-BAA9-0200-E1A7AF7440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4119" y="4974699"/>
            <a:ext cx="4010025" cy="534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6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775399" y="-3291592"/>
            <a:ext cx="11040040" cy="10653638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5416858" y="-1435278"/>
            <a:ext cx="7454285" cy="7454285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699765" y="4261335"/>
            <a:ext cx="9889636" cy="10426846"/>
            <a:chOff x="76200" y="38100"/>
            <a:chExt cx="734786" cy="774700"/>
          </a:xfrm>
        </p:grpSpPr>
        <p:sp>
          <p:nvSpPr>
            <p:cNvPr id="7" name="Freeform 7"/>
            <p:cNvSpPr/>
            <p:nvPr/>
          </p:nvSpPr>
          <p:spPr>
            <a:xfrm>
              <a:off x="143907" y="142731"/>
              <a:ext cx="667079" cy="670069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0992670" y="-1261157"/>
            <a:ext cx="3686346" cy="3686346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27" name="TextBox 23">
            <a:extLst>
              <a:ext uri="{FF2B5EF4-FFF2-40B4-BE49-F238E27FC236}">
                <a16:creationId xmlns:a16="http://schemas.microsoft.com/office/drawing/2014/main" id="{C45A5E1B-CD47-806F-403D-9D81995B2AF9}"/>
              </a:ext>
            </a:extLst>
          </p:cNvPr>
          <p:cNvSpPr txBox="1"/>
          <p:nvPr/>
        </p:nvSpPr>
        <p:spPr>
          <a:xfrm>
            <a:off x="609600" y="2628733"/>
            <a:ext cx="16072359" cy="3323987"/>
          </a:xfrm>
          <a:prstGeom prst="rect">
            <a:avLst/>
          </a:prstGeom>
        </p:spPr>
        <p:txBody>
          <a:bodyPr wrap="square" lIns="0" tIns="0" rIns="0" bIns="0" rtlCol="0" anchor="b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Мини-студии:</a:t>
            </a:r>
          </a:p>
          <a:p>
            <a:pPr marL="342900" lvl="0" indent="-342900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sz="5400" b="1" u="non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«ЛЕЗГИНКА»;</a:t>
            </a:r>
          </a:p>
          <a:p>
            <a:pPr marL="342900" lvl="0" indent="-342900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«ТАТАРСКИЙ С НУЛЯ»;</a:t>
            </a:r>
          </a:p>
          <a:p>
            <a:pPr marL="342900" lvl="0" indent="-342900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sz="5400" b="1" u="non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«МОРДОВСКИЕ УЗОРЫ»</a:t>
            </a:r>
            <a:endParaRPr lang="en-US" sz="5400" b="1" u="none" dirty="0">
              <a:solidFill>
                <a:srgbClr val="242424"/>
              </a:solidFill>
              <a:latin typeface="Aptos Narrow" panose="020B0004020202020204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9D6279ED-6E85-69FD-26FD-78AAB8C340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681" y="3829852"/>
            <a:ext cx="5138812" cy="385410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6FE1E71-300D-1BF8-A16A-7A9EFE9723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5124" y="6935867"/>
            <a:ext cx="5114593" cy="38359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9434" y="289482"/>
            <a:ext cx="11162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«Национальный колорит» - мини-студии</a:t>
            </a:r>
            <a:endParaRPr lang="ru-RU" sz="4000" b="1" dirty="0"/>
          </a:p>
        </p:txBody>
      </p:sp>
      <p:sp>
        <p:nvSpPr>
          <p:cNvPr id="28" name="TextBox 6"/>
          <p:cNvSpPr txBox="1"/>
          <p:nvPr/>
        </p:nvSpPr>
        <p:spPr>
          <a:xfrm>
            <a:off x="381005" y="1566926"/>
            <a:ext cx="9156595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26695" lvl="1" algn="l">
              <a:lnSpc>
                <a:spcPts val="2940"/>
              </a:lnSpc>
              <a:spcBef>
                <a:spcPct val="0"/>
              </a:spcBef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мая 2024 г. – проведено на базе ОГБПОУ КаТТ</a:t>
            </a:r>
            <a:endParaRPr lang="en-US" sz="2100" u="none" dirty="0">
              <a:solidFill>
                <a:srgbClr val="242424"/>
              </a:solidFill>
              <a:latin typeface="Noto Sans Bold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11626630" y="4863246"/>
            <a:ext cx="1328558" cy="1328558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404" y="-19909"/>
            <a:ext cx="5008575" cy="3849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9091"/>
          <a:stretch/>
        </p:blipFill>
        <p:spPr>
          <a:xfrm>
            <a:off x="14021" y="6903309"/>
            <a:ext cx="6234380" cy="352099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9848"/>
          <a:stretch/>
        </p:blipFill>
        <p:spPr>
          <a:xfrm>
            <a:off x="6026612" y="6920959"/>
            <a:ext cx="6145692" cy="3503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9224962"/>
            <a:ext cx="16230600" cy="0"/>
          </a:xfrm>
          <a:prstGeom prst="line">
            <a:avLst/>
          </a:prstGeom>
          <a:ln w="19050" cap="flat">
            <a:solidFill>
              <a:srgbClr val="C00000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300833" y="-2863689"/>
            <a:ext cx="9402097" cy="6299405"/>
          </a:xfrm>
          <a:prstGeom prst="rect">
            <a:avLst/>
          </a:prstGeom>
        </p:spPr>
      </p:pic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0591801" y="-1230624"/>
            <a:ext cx="7288266" cy="6053366"/>
            <a:chOff x="-1295381" y="0"/>
            <a:chExt cx="7645382" cy="6349974"/>
          </a:xfrm>
        </p:grpSpPr>
        <p:sp>
          <p:nvSpPr>
            <p:cNvPr id="6" name="Freeform 6"/>
            <p:cNvSpPr/>
            <p:nvPr/>
          </p:nvSpPr>
          <p:spPr>
            <a:xfrm>
              <a:off x="-1295381" y="0"/>
              <a:ext cx="7645382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9" name="TextBox 9"/>
          <p:cNvSpPr txBox="1"/>
          <p:nvPr/>
        </p:nvSpPr>
        <p:spPr>
          <a:xfrm>
            <a:off x="992414" y="723900"/>
            <a:ext cx="10529631" cy="1822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40"/>
              </a:lnSpc>
              <a:spcBef>
                <a:spcPct val="0"/>
              </a:spcBef>
            </a:pPr>
            <a:r>
              <a:rPr lang="ru-RU" sz="4800" b="1" u="none" dirty="0">
                <a:solidFill>
                  <a:srgbClr val="242424"/>
                </a:solidFill>
                <a:latin typeface="Playfair Display"/>
              </a:rPr>
              <a:t>РАСХОДЫ НА РЕАЛИЗАЦИЮ ПРОЕКТА:</a:t>
            </a:r>
            <a:endParaRPr lang="en-US" sz="4800" u="none" dirty="0">
              <a:solidFill>
                <a:srgbClr val="242424"/>
              </a:solidFill>
              <a:latin typeface="Playfair Display"/>
            </a:endParaRPr>
          </a:p>
        </p:txBody>
      </p:sp>
      <p:pic>
        <p:nvPicPr>
          <p:cNvPr id="16" name="Picture 9">
            <a:extLst>
              <a:ext uri="{FF2B5EF4-FFF2-40B4-BE49-F238E27FC236}">
                <a16:creationId xmlns:a16="http://schemas.microsoft.com/office/drawing/2014/main" id="{3ABC076D-A329-B1AA-E113-6D92AA0A1D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6154400" y="4141031"/>
            <a:ext cx="1535209" cy="1539992"/>
          </a:xfrm>
          <a:prstGeom prst="rect">
            <a:avLst/>
          </a:prstGeom>
        </p:spPr>
      </p:pic>
      <p:grpSp>
        <p:nvGrpSpPr>
          <p:cNvPr id="3" name="Group 5">
            <a:extLst>
              <a:ext uri="{FF2B5EF4-FFF2-40B4-BE49-F238E27FC236}">
                <a16:creationId xmlns:a16="http://schemas.microsoft.com/office/drawing/2014/main" id="{D33FC38C-18F5-1B02-C39E-4DDCCD1A7E1D}"/>
              </a:ext>
            </a:extLst>
          </p:cNvPr>
          <p:cNvGrpSpPr/>
          <p:nvPr/>
        </p:nvGrpSpPr>
        <p:grpSpPr>
          <a:xfrm>
            <a:off x="2286000" y="3820934"/>
            <a:ext cx="1001808" cy="1001808"/>
            <a:chOff x="0" y="0"/>
            <a:chExt cx="812800" cy="812800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0710BA77-AD0A-B8B1-6D6A-6BC1D9F32696}"/>
                </a:ext>
              </a:extLst>
            </p:cNvPr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4E71C5-A309-1A31-C6EC-C4A614E93401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0" name="Group 5">
            <a:extLst>
              <a:ext uri="{FF2B5EF4-FFF2-40B4-BE49-F238E27FC236}">
                <a16:creationId xmlns:a16="http://schemas.microsoft.com/office/drawing/2014/main" id="{4250EA3D-8447-92EF-FBFE-C392EBF6BF8B}"/>
              </a:ext>
            </a:extLst>
          </p:cNvPr>
          <p:cNvGrpSpPr/>
          <p:nvPr/>
        </p:nvGrpSpPr>
        <p:grpSpPr>
          <a:xfrm>
            <a:off x="6978559" y="3820934"/>
            <a:ext cx="1001808" cy="1001808"/>
            <a:chOff x="0" y="0"/>
            <a:chExt cx="812800" cy="8128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9C78F170-1C18-8DB4-FB0B-4A911623E1A0}"/>
                </a:ext>
              </a:extLst>
            </p:cNvPr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02633AD-A7C8-ACCC-56A3-72891B8D37BD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13" name="Group 5">
            <a:extLst>
              <a:ext uri="{FF2B5EF4-FFF2-40B4-BE49-F238E27FC236}">
                <a16:creationId xmlns:a16="http://schemas.microsoft.com/office/drawing/2014/main" id="{6FF83B2E-4743-241F-AFA6-FA4465D27E00}"/>
              </a:ext>
            </a:extLst>
          </p:cNvPr>
          <p:cNvGrpSpPr/>
          <p:nvPr/>
        </p:nvGrpSpPr>
        <p:grpSpPr>
          <a:xfrm>
            <a:off x="12000382" y="3797454"/>
            <a:ext cx="1001808" cy="1001808"/>
            <a:chOff x="0" y="0"/>
            <a:chExt cx="812800" cy="812800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F06F2F69-DF13-34C5-74ED-162CA19C2DBE}"/>
                </a:ext>
              </a:extLst>
            </p:cNvPr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31B259E-48A2-F32A-0BCD-4824DB5C5B66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362CE8C-2BA8-0690-B932-E6A014AFD109}"/>
              </a:ext>
            </a:extLst>
          </p:cNvPr>
          <p:cNvSpPr txBox="1"/>
          <p:nvPr/>
        </p:nvSpPr>
        <p:spPr>
          <a:xfrm>
            <a:off x="933470" y="5185318"/>
            <a:ext cx="3706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/>
              <a:t>3 000 рублей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E488B1-A65E-D6EF-4907-B92820EF3382}"/>
              </a:ext>
            </a:extLst>
          </p:cNvPr>
          <p:cNvSpPr txBox="1"/>
          <p:nvPr/>
        </p:nvSpPr>
        <p:spPr>
          <a:xfrm>
            <a:off x="5715000" y="5185318"/>
            <a:ext cx="3706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/>
              <a:t>7 000 рублей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77CE0C-73F1-9598-6901-26CF2D4595BE}"/>
              </a:ext>
            </a:extLst>
          </p:cNvPr>
          <p:cNvSpPr txBox="1"/>
          <p:nvPr/>
        </p:nvSpPr>
        <p:spPr>
          <a:xfrm>
            <a:off x="10591801" y="5185318"/>
            <a:ext cx="3706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/>
              <a:t>10 000 рублей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045CBC-ED57-CB2A-6900-E4B8CCB900EF}"/>
              </a:ext>
            </a:extLst>
          </p:cNvPr>
          <p:cNvSpPr txBox="1"/>
          <p:nvPr/>
        </p:nvSpPr>
        <p:spPr>
          <a:xfrm>
            <a:off x="685800" y="6283290"/>
            <a:ext cx="41152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Награждение участников мероприятий (грамоты, дипломы, сертификаты) </a:t>
            </a:r>
            <a:endParaRPr lang="ru-RU" sz="3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63C200-DF3B-BEA0-2B05-EE0E29D40188}"/>
              </a:ext>
            </a:extLst>
          </p:cNvPr>
          <p:cNvSpPr txBox="1"/>
          <p:nvPr/>
        </p:nvSpPr>
        <p:spPr>
          <a:xfrm>
            <a:off x="5421849" y="6312700"/>
            <a:ext cx="41152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Изготовление буклетов, баннера </a:t>
            </a:r>
            <a:endParaRPr lang="ru-RU" sz="3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797A53B-0AEB-F871-35EB-DC462427D754}"/>
              </a:ext>
            </a:extLst>
          </p:cNvPr>
          <p:cNvSpPr txBox="1"/>
          <p:nvPr/>
        </p:nvSpPr>
        <p:spPr>
          <a:xfrm>
            <a:off x="10443672" y="7010100"/>
            <a:ext cx="41152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ВСЕГО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9224962"/>
            <a:ext cx="16230600" cy="0"/>
          </a:xfrm>
          <a:prstGeom prst="line">
            <a:avLst/>
          </a:prstGeom>
          <a:ln w="19050" cap="flat">
            <a:solidFill>
              <a:srgbClr val="C00000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300833" y="-2863689"/>
            <a:ext cx="9402097" cy="6299405"/>
          </a:xfrm>
          <a:prstGeom prst="rect">
            <a:avLst/>
          </a:prstGeom>
        </p:spPr>
      </p:pic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1826675" y="-1230624"/>
            <a:ext cx="6053391" cy="6053367"/>
            <a:chOff x="0" y="0"/>
            <a:chExt cx="6350000" cy="634997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9" name="TextBox 9"/>
          <p:cNvSpPr txBox="1"/>
          <p:nvPr/>
        </p:nvSpPr>
        <p:spPr>
          <a:xfrm>
            <a:off x="992414" y="723900"/>
            <a:ext cx="10529631" cy="7593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40"/>
              </a:lnSpc>
              <a:spcBef>
                <a:spcPct val="0"/>
              </a:spcBef>
            </a:pPr>
            <a:r>
              <a:rPr lang="ru-RU" sz="4800" b="1" u="none" dirty="0">
                <a:solidFill>
                  <a:srgbClr val="242424"/>
                </a:solidFill>
                <a:latin typeface="Playfair Display"/>
              </a:rPr>
              <a:t>ЗАКЛЮЧИТЕЛЬНЫЙ ЭТАП</a:t>
            </a:r>
            <a:r>
              <a:rPr lang="ru-RU" sz="4800" u="none" dirty="0">
                <a:solidFill>
                  <a:srgbClr val="242424"/>
                </a:solidFill>
                <a:latin typeface="Playfair Display"/>
              </a:rPr>
              <a:t>:</a:t>
            </a:r>
          </a:p>
          <a:p>
            <a:pPr marL="0" lvl="0" indent="0" algn="l">
              <a:lnSpc>
                <a:spcPts val="7540"/>
              </a:lnSpc>
              <a:spcBef>
                <a:spcPct val="0"/>
              </a:spcBef>
            </a:pPr>
            <a:endParaRPr lang="ru-RU" sz="4800" dirty="0">
              <a:solidFill>
                <a:srgbClr val="242424"/>
              </a:solidFill>
              <a:latin typeface="Playfair Display"/>
            </a:endParaRPr>
          </a:p>
          <a:p>
            <a:pPr marL="0" lvl="0" indent="0" algn="l">
              <a:lnSpc>
                <a:spcPts val="7540"/>
              </a:lnSpc>
              <a:spcBef>
                <a:spcPct val="0"/>
              </a:spcBef>
            </a:pPr>
            <a:endParaRPr lang="ru-RU" sz="4800" u="none" dirty="0">
              <a:solidFill>
                <a:srgbClr val="242424"/>
              </a:solidFill>
              <a:latin typeface="Playfair Display"/>
            </a:endParaRPr>
          </a:p>
          <a:p>
            <a:pPr marL="685800" lvl="0" indent="-685800" algn="l">
              <a:lnSpc>
                <a:spcPts val="754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sz="4800" u="none" dirty="0">
                <a:solidFill>
                  <a:srgbClr val="242424"/>
                </a:solidFill>
                <a:latin typeface="Playfair Display"/>
              </a:rPr>
              <a:t>Создание видеоролика по итогам проведенных мероприятий</a:t>
            </a:r>
          </a:p>
          <a:p>
            <a:pPr marL="685800" lvl="0" indent="-685800" algn="l">
              <a:lnSpc>
                <a:spcPts val="754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ru-RU" sz="4800" u="none" dirty="0">
              <a:solidFill>
                <a:srgbClr val="242424"/>
              </a:solidFill>
              <a:latin typeface="Playfair Display"/>
            </a:endParaRPr>
          </a:p>
          <a:p>
            <a:pPr marL="685800" lvl="0" indent="-685800" algn="l">
              <a:lnSpc>
                <a:spcPts val="754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sz="4800" u="none" dirty="0">
                <a:solidFill>
                  <a:srgbClr val="242424"/>
                </a:solidFill>
                <a:latin typeface="Playfair Display"/>
              </a:rPr>
              <a:t>Презентация видеоролика.</a:t>
            </a:r>
            <a:br>
              <a:rPr lang="ru-RU" sz="4800" u="none" dirty="0">
                <a:solidFill>
                  <a:srgbClr val="242424"/>
                </a:solidFill>
                <a:latin typeface="Playfair Display"/>
              </a:rPr>
            </a:br>
            <a:endParaRPr lang="en-US" sz="4800" u="none" dirty="0">
              <a:solidFill>
                <a:srgbClr val="242424"/>
              </a:solidFill>
              <a:latin typeface="Playfair Display"/>
            </a:endParaRPr>
          </a:p>
        </p:txBody>
      </p:sp>
      <p:pic>
        <p:nvPicPr>
          <p:cNvPr id="16" name="Picture 9">
            <a:extLst>
              <a:ext uri="{FF2B5EF4-FFF2-40B4-BE49-F238E27FC236}">
                <a16:creationId xmlns:a16="http://schemas.microsoft.com/office/drawing/2014/main" id="{3ABC076D-A329-B1AA-E113-6D92AA0A1D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6154400" y="4141031"/>
            <a:ext cx="1535209" cy="153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86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4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629959" y="0"/>
            <a:ext cx="5373156" cy="4217928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1800765" y="1028700"/>
            <a:ext cx="5458535" cy="5458513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2014777" y="5256850"/>
            <a:ext cx="1230364" cy="1230364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C00000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904491" y="5872032"/>
            <a:ext cx="681299" cy="681299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EDF0F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544906" y="419100"/>
            <a:ext cx="9347135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7540"/>
              </a:lnSpc>
              <a:spcBef>
                <a:spcPct val="0"/>
              </a:spcBef>
            </a:pPr>
            <a:r>
              <a:rPr lang="ru-RU" sz="6500" dirty="0">
                <a:solidFill>
                  <a:srgbClr val="FFFFFF"/>
                </a:solidFill>
                <a:latin typeface="Playfair Display"/>
              </a:rPr>
              <a:t>СПАСИБО ЗА ВНИМАНИЕ!</a:t>
            </a:r>
            <a:endParaRPr lang="en-US" sz="6500" u="none" dirty="0">
              <a:solidFill>
                <a:srgbClr val="FFFFFF"/>
              </a:solidFill>
              <a:latin typeface="Playfair Display"/>
            </a:endParaRPr>
          </a:p>
        </p:txBody>
      </p:sp>
      <p:sp>
        <p:nvSpPr>
          <p:cNvPr id="17" name="TextBox 2">
            <a:extLst>
              <a:ext uri="{FF2B5EF4-FFF2-40B4-BE49-F238E27FC236}">
                <a16:creationId xmlns:a16="http://schemas.microsoft.com/office/drawing/2014/main" id="{E8002A39-5BE6-6284-0BB5-6C30AEDCD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906" y="5676900"/>
            <a:ext cx="9518650" cy="40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Официальный сайт  </a:t>
            </a:r>
            <a:r>
              <a:rPr lang="en-US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http://</a:t>
            </a:r>
            <a:r>
              <a:rPr lang="ru-RU" altLang="ru-RU" dirty="0" err="1">
                <a:solidFill>
                  <a:schemeClr val="bg1"/>
                </a:solidFill>
                <a:latin typeface="Arial Black" panose="020B0A04020102020204" pitchFamily="34" charset="0"/>
              </a:rPr>
              <a:t>карсунтт.рф</a:t>
            </a:r>
            <a:r>
              <a:rPr lang="ru-RU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/ </a:t>
            </a:r>
          </a:p>
          <a:p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ru-RU" altLang="ru-RU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Вконтакте</a:t>
            </a:r>
            <a:r>
              <a:rPr lang="ru-RU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    </a:t>
            </a:r>
            <a:r>
              <a:rPr lang="en-US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https://vk.com/karsuntt</a:t>
            </a:r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ru-RU" alt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Телеграмм</a:t>
            </a:r>
            <a:r>
              <a:rPr lang="ru-RU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 </a:t>
            </a:r>
            <a:r>
              <a:rPr lang="en-US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https://t.me/karsuntt</a:t>
            </a:r>
            <a:r>
              <a:rPr lang="ru-RU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  <a:p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ru-RU" alt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Одноклассники</a:t>
            </a:r>
            <a:r>
              <a:rPr lang="ru-RU" alt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altLang="ru-RU" sz="1400" dirty="0">
                <a:solidFill>
                  <a:schemeClr val="bg1"/>
                </a:solidFill>
                <a:latin typeface="Arial Black" panose="020B0A04020102020204" pitchFamily="34" charset="0"/>
              </a:rPr>
              <a:t>https://ok.ru/group/60922101956756</a:t>
            </a:r>
            <a:r>
              <a:rPr lang="ru-RU" altLang="ru-RU" sz="14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ru-RU" alt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ru-RU" altLang="ru-RU" dirty="0">
              <a:solidFill>
                <a:schemeClr val="bg1"/>
              </a:solidFill>
            </a:endParaRPr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F28EB711-9631-B91C-1004-DD3CF2D7F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348" y="6371867"/>
            <a:ext cx="989012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2567A540-E664-97F2-87A3-DDD2B9C76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031" y="7594600"/>
            <a:ext cx="1062038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949F87A8-FB51-6914-3F30-7D7FD7AF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706" y="8636000"/>
            <a:ext cx="104140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71021EE-5CA9-5EB2-FB8D-11E27D0FF1AE}"/>
              </a:ext>
            </a:extLst>
          </p:cNvPr>
          <p:cNvSpPr txBox="1"/>
          <p:nvPr/>
        </p:nvSpPr>
        <p:spPr>
          <a:xfrm>
            <a:off x="544906" y="4617134"/>
            <a:ext cx="8215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Будь в курсе наших новостей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587</Words>
  <Application>Microsoft Office PowerPoint</Application>
  <PresentationFormat>Произвольный</PresentationFormat>
  <Paragraphs>113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Calibri</vt:lpstr>
      <vt:lpstr>Noto Sans Bold</vt:lpstr>
      <vt:lpstr>Noto Sans</vt:lpstr>
      <vt:lpstr>Playfair Display</vt:lpstr>
      <vt:lpstr>Arial Black</vt:lpstr>
      <vt:lpstr>Arial</vt:lpstr>
      <vt:lpstr>Aptos Narrow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 and Grey Elevator pitch infographic</dc:title>
  <dc:creator>Рина</dc:creator>
  <cp:lastModifiedBy>КаТТ 4</cp:lastModifiedBy>
  <cp:revision>27</cp:revision>
  <cp:lastPrinted>2024-05-20T17:15:01Z</cp:lastPrinted>
  <dcterms:created xsi:type="dcterms:W3CDTF">2006-08-16T00:00:00Z</dcterms:created>
  <dcterms:modified xsi:type="dcterms:W3CDTF">2024-11-18T16:43:38Z</dcterms:modified>
  <dc:identifier>DAFKyBRYlAM</dc:identifier>
</cp:coreProperties>
</file>