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5"/>
  </p:notesMasterIdLst>
  <p:sldIdLst>
    <p:sldId id="257" r:id="rId2"/>
    <p:sldId id="256" r:id="rId3"/>
    <p:sldId id="271" r:id="rId4"/>
    <p:sldId id="258" r:id="rId5"/>
    <p:sldId id="272" r:id="rId6"/>
    <p:sldId id="277" r:id="rId7"/>
    <p:sldId id="278" r:id="rId8"/>
    <p:sldId id="275" r:id="rId9"/>
    <p:sldId id="273" r:id="rId10"/>
    <p:sldId id="274" r:id="rId11"/>
    <p:sldId id="279" r:id="rId12"/>
    <p:sldId id="260" r:id="rId13"/>
    <p:sldId id="261" r:id="rId14"/>
    <p:sldId id="276" r:id="rId15"/>
    <p:sldId id="259" r:id="rId16"/>
    <p:sldId id="262" r:id="rId17"/>
    <p:sldId id="263" r:id="rId18"/>
    <p:sldId id="264" r:id="rId19"/>
    <p:sldId id="265" r:id="rId20"/>
    <p:sldId id="267" r:id="rId21"/>
    <p:sldId id="268" r:id="rId22"/>
    <p:sldId id="269" r:id="rId23"/>
    <p:sldId id="270" r:id="rId24"/>
  </p:sldIdLst>
  <p:sldSz cx="9144000" cy="6858000" type="screen4x3"/>
  <p:notesSz cx="6881813" cy="96615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r">
              <a:defRPr sz="1200"/>
            </a:lvl1pPr>
          </a:lstStyle>
          <a:p>
            <a:fld id="{608B95D3-9CDA-404B-B923-149FA8725677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25525" y="723900"/>
            <a:ext cx="4832350" cy="3624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531" tIns="47265" rIns="94531" bIns="4726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182" y="4589225"/>
            <a:ext cx="5505450" cy="4347686"/>
          </a:xfrm>
          <a:prstGeom prst="rect">
            <a:avLst/>
          </a:prstGeom>
        </p:spPr>
        <p:txBody>
          <a:bodyPr vert="horz" lIns="94531" tIns="47265" rIns="94531" bIns="4726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176772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98102" y="9176772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r">
              <a:defRPr sz="1200"/>
            </a:lvl1pPr>
          </a:lstStyle>
          <a:p>
            <a:fld id="{90D50894-0235-42E5-BCCF-D91D7177BB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35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483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225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61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336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634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2896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271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01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50894-0235-42E5-BCCF-D91D7177BB2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368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ru/imgres?imgurl=http://www.raypath.biz/zagr_vozd.jpeg&amp;imgrefurl=http://www.raypath.biz/&amp;h=180&amp;w=180&amp;sz=19&amp;hl=ru&amp;start=3&amp;um=1&amp;tbnid=YVGwFhqw0C8a2M:&amp;tbnh=101&amp;tbnw=101&amp;prev=/images?q=%D0%B7%D0%B0%D0%B3%D1%80%D1%8F%D0%B7%D0%BD%D0%B5%D0%BD%D0%B8%D0%B5+%D0%B2%D0%BE%D0%B7%D0%B4%D1%83%D1%85%D0%B0&amp;svnum=10&amp;um=1&amp;complete=1&amp;hl=ru&amp;newwindow=1&amp;rlz=1T4GFRD_ruRU251RU252&amp;sa=N" TargetMode="External"/><Relationship Id="rId7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hyperlink" Target="http://img.nr2.ru/pict/arts1/12/61/126135.jpg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5" Type="http://schemas.microsoft.com/office/2007/relationships/hdphoto" Target="../media/hdphoto4.wdp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ambio-climatico-w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70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2838177"/>
          </a:xfrm>
        </p:spPr>
        <p:txBody>
          <a:bodyPr>
            <a:noAutofit/>
          </a:bodyPr>
          <a:lstStyle/>
          <a:p>
            <a:r>
              <a:rPr lang="ru-RU" sz="6000" dirty="0" smtClean="0"/>
              <a:t>Устный журнал</a:t>
            </a:r>
            <a:br>
              <a:rPr lang="ru-RU" sz="6000" dirty="0" smtClean="0"/>
            </a:br>
            <a:r>
              <a:rPr lang="ru-RU" sz="6000" dirty="0" smtClean="0"/>
              <a:t>«Земля – наш дом родной»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8712968" cy="309634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Цель: формирование представления об экологии и экологической ситуации в стране, в мире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Задачи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1) способствовать самовоспитанию аспекта «Я-концепции» - «Я-экологическое сознание»;</a:t>
            </a:r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 развивать познавательный интерес, творческие способности;</a:t>
            </a:r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3) воспитывать чувство ответственности за окружающую среду.</a:t>
            </a:r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422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electricsaver1200.info/beta/wp-content/uploads/2012/12/slider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042" y="0"/>
            <a:ext cx="3214890" cy="1988840"/>
          </a:xfrm>
          <a:prstGeom prst="rect">
            <a:avLst/>
          </a:prstGeom>
          <a:noFill/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2348880"/>
            <a:ext cx="7948405" cy="4104456"/>
          </a:xfrm>
        </p:spPr>
        <p:txBody>
          <a:bodyPr>
            <a:normAutofit fontScale="92500"/>
          </a:bodyPr>
          <a:lstStyle/>
          <a:p>
            <a:pPr marL="342900" lvl="0" indent="468313" algn="ctr">
              <a:buClrTx/>
              <a:buSzTx/>
              <a:buNone/>
              <a:defRPr/>
            </a:pP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 «</a:t>
            </a:r>
            <a:r>
              <a:rPr lang="en-US" sz="4000" b="1" dirty="0" err="1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oikos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»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- дом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,</a:t>
            </a: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жилище; «</a:t>
            </a: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logos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»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-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наука</a:t>
            </a:r>
            <a:r>
              <a:rPr lang="ru-RU" sz="4000" b="1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, учение;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marL="342900" lvl="0" indent="468313" algn="ctr">
              <a:buClrTx/>
              <a:buSzTx/>
              <a:buNone/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наука о взаимодействии живых     </a:t>
            </a:r>
          </a:p>
          <a:p>
            <a:pPr marL="342900" lvl="0" indent="468313" algn="ctr">
              <a:buClrTx/>
              <a:buSzTx/>
              <a:buNone/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организмов друг с другом и с </a:t>
            </a:r>
          </a:p>
          <a:p>
            <a:pPr marL="342900" lvl="0" indent="468313" algn="ctr">
              <a:buClrTx/>
              <a:buSzTx/>
              <a:buNone/>
              <a:defRPr/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условиями окружающей среды.</a:t>
            </a:r>
          </a:p>
          <a:p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03848" y="0"/>
            <a:ext cx="5940152" cy="263691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9600" b="1" dirty="0" smtClean="0">
                <a:solidFill>
                  <a:schemeClr val="accent3">
                    <a:lumMod val="50000"/>
                  </a:schemeClr>
                </a:solidFill>
              </a:rPr>
              <a:t>Экология</a:t>
            </a:r>
            <a:endParaRPr lang="ru-RU" sz="96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0351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4211959" cy="321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434488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1"/>
                </a:solidFill>
              </a:rPr>
              <a:t>Экологическая катастрофа</a:t>
            </a:r>
            <a:endParaRPr lang="ru-RU" sz="6000" b="1" dirty="0">
              <a:solidFill>
                <a:schemeClr val="tx1"/>
              </a:solidFill>
            </a:endParaRPr>
          </a:p>
        </p:txBody>
      </p:sp>
      <p:sp>
        <p:nvSpPr>
          <p:cNvPr id="12" name="WordArt 8"/>
          <p:cNvSpPr>
            <a:spLocks noGrp="1" noChangeArrowheads="1" noChangeShapeType="1" noTextEdit="1"/>
          </p:cNvSpPr>
          <p:nvPr>
            <p:ph type="body" idx="1"/>
          </p:nvPr>
        </p:nvSpPr>
        <p:spPr bwMode="auto">
          <a:xfrm>
            <a:off x="2123728" y="1772816"/>
            <a:ext cx="5112568" cy="508518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4111"/>
              </a:avLst>
            </a:prstTxWarp>
            <a:normAutofit/>
          </a:bodyPr>
          <a:lstStyle/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Моя планета-человеческий дом,</a:t>
            </a:r>
          </a:p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Но как ей жить под дымным колпаком?</a:t>
            </a:r>
          </a:p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Где сточная канава - океан?!</a:t>
            </a:r>
          </a:p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Где вся природа поймана в капкан,</a:t>
            </a:r>
          </a:p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Где места нет ни аисту</a:t>
            </a:r>
            <a:r>
              <a:rPr lang="ru-RU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, ни </a:t>
            </a:r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льву,</a:t>
            </a:r>
          </a:p>
          <a:p>
            <a:pPr algn="ctr"/>
            <a:r>
              <a:rPr lang="ru-RU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Где стонут травы: "Больше не могу"</a:t>
            </a:r>
          </a:p>
        </p:txBody>
      </p:sp>
      <p:pic>
        <p:nvPicPr>
          <p:cNvPr id="8" name="Picture 6" descr="zagr_vozd">
            <a:hlinkClick r:id="rId3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06613" y="4296569"/>
            <a:ext cx="9620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5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8266" y="3429000"/>
            <a:ext cx="3596217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126135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"/>
            <a:ext cx="421196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5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93204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14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DSC08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91440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10"/>
          <p:cNvSpPr>
            <a:spLocks noGrp="1" noChangeArrowheads="1" noChangeShapeType="1" noTextEdit="1"/>
          </p:cNvSpPr>
          <p:nvPr>
            <p:ph type="title"/>
          </p:nvPr>
        </p:nvSpPr>
        <p:spPr bwMode="auto">
          <a:xfrm>
            <a:off x="242094" y="2896352"/>
            <a:ext cx="8229600" cy="125272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4227"/>
                <a:gd name="adj2" fmla="val -181"/>
              </a:avLst>
            </a:prstTxWarp>
          </a:bodyPr>
          <a:lstStyle/>
          <a:p>
            <a:pPr algn="ctr"/>
            <a:r>
              <a:rPr lang="ru-RU" sz="3600" kern="10" spc="-180" dirty="0">
                <a:ln w="508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latin typeface="Impact"/>
              </a:rPr>
              <a:t>"Спаси!!!"-просит природа.</a:t>
            </a:r>
          </a:p>
          <a:p>
            <a:pPr algn="ctr"/>
            <a:r>
              <a:rPr lang="ru-RU" sz="3600" kern="10" spc="-180" dirty="0">
                <a:ln w="508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latin typeface="Impact"/>
              </a:rPr>
              <a:t>"Помоги!!!"-умоляет она.</a:t>
            </a:r>
          </a:p>
        </p:txBody>
      </p:sp>
      <p:pic>
        <p:nvPicPr>
          <p:cNvPr id="6" name="Picture 6" descr="22c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5750" y="3507581"/>
            <a:ext cx="23812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garbage-du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4572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birul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052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 descr="C:\Users\USER\Desktop\Новая папка\anh13-357f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3497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Новая папка\7-00654_2kl90dp0ob2e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9412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5" cy="547260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Загрязнение воздуха при сжигании мусора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Мусорные свалки в поселке, на окраинах поселка и в лесопосадках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Плохое качество воды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Загрязнение почвы ядохимикатами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Недостаточное озеленение поселка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496" y="332656"/>
            <a:ext cx="9073008" cy="864096"/>
          </a:xfrm>
        </p:spPr>
        <p:txBody>
          <a:bodyPr>
            <a:noAutofit/>
          </a:bodyPr>
          <a:lstStyle/>
          <a:p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Экологические проблемы поселка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28540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11.jpe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788023" cy="3429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788024" y="0"/>
            <a:ext cx="4355976" cy="24288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</a:rPr>
              <a:t>гибнут  леса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Рисунок 8" descr="954280_html_3d18f95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4788024" cy="357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2596_510x3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8875"/>
            <a:ext cx="4355976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03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ile_1259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3536" cy="3501008"/>
          </a:xfrm>
          <a:prstGeom prst="rect">
            <a:avLst/>
          </a:prstGeom>
          <a:noFill/>
          <a:ln w="444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4499992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DSCN27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66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28938"/>
            <a:ext cx="4644008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0479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Новая папка\thap-thom-song-chung-voi-dong-song-o-nhiem-n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1579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63880" cy="1440160"/>
          </a:xfrm>
        </p:spPr>
        <p:txBody>
          <a:bodyPr/>
          <a:lstStyle/>
          <a:p>
            <a:pPr algn="ctr"/>
            <a:r>
              <a:rPr lang="ru-RU" sz="3200" b="1" i="1" kern="0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/>
              </a:rPr>
              <a:t>Организация Объединенных Наций (ООН)</a:t>
            </a:r>
            <a:endParaRPr lang="ru-RU" dirty="0"/>
          </a:p>
        </p:txBody>
      </p:sp>
      <p:pic>
        <p:nvPicPr>
          <p:cNvPr id="5" name="Picture 4" descr="ООН 1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3" r="4173"/>
          <a:stretch>
            <a:fillRect/>
          </a:stretch>
        </p:blipFill>
        <p:spPr>
          <a:noFill/>
          <a:ln w="38100">
            <a:solidFill>
              <a:srgbClr val="CCFFCC"/>
            </a:solidFill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23528" y="3789040"/>
            <a:ext cx="838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</a:pPr>
            <a:r>
              <a:rPr lang="ru-RU" b="1" i="1" dirty="0">
                <a:latin typeface="Arial" charset="0"/>
              </a:rPr>
              <a:t>            </a:t>
            </a: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</a:rPr>
              <a:t>Именно эта организация уделяет огромное внимание вопросам охраны окружающей среды, принимая соответствующие международные документы.</a:t>
            </a:r>
          </a:p>
        </p:txBody>
      </p:sp>
      <p:pic>
        <p:nvPicPr>
          <p:cNvPr id="2051" name="Picture 3" descr="C:\Users\SAFA\Desktop\скачанные файлы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17"/>
          <a:stretch/>
        </p:blipFill>
        <p:spPr bwMode="auto">
          <a:xfrm>
            <a:off x="221751" y="4644008"/>
            <a:ext cx="8712968" cy="173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6287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179512" y="4979251"/>
            <a:ext cx="8784976" cy="1546093"/>
          </a:xfrm>
        </p:spPr>
        <p:txBody>
          <a:bodyPr>
            <a:normAutofit/>
          </a:bodyPr>
          <a:lstStyle/>
          <a:p>
            <a:pPr algn="just"/>
            <a:r>
              <a:rPr lang="ru-RU" sz="3600" i="1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ru-RU" sz="2400" b="1" i="1" kern="0" dirty="0">
                <a:solidFill>
                  <a:srgbClr val="000000"/>
                </a:solidFill>
                <a:latin typeface="Times New Roman" pitchFamily="18" charset="0"/>
              </a:rPr>
              <a:t>Ежегодно WWF осуществляет свыше 1200 экологических проектов, привлекая внимание миллионов людей к проблемам охраны окружающей среды и их решению</a:t>
            </a:r>
            <a:r>
              <a:rPr lang="ru-RU" sz="2000" b="1" i="1" kern="0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 bwMode="auto">
          <a:xfrm>
            <a:off x="107504" y="260648"/>
            <a:ext cx="86409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0" cap="none" spc="0" normalizeH="0" baseline="0" noProof="0" dirty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 Black" pitchFamily="34" charset="0"/>
              </a:rPr>
              <a:t>Всемирный фонд дикой природы</a:t>
            </a:r>
            <a:endParaRPr kumimoji="0" lang="ru-RU" sz="4000" b="1" i="0" u="none" strike="noStrike" kern="0" cap="none" spc="0" normalizeH="0" baseline="0" noProof="0" dirty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788024" y="1340768"/>
            <a:ext cx="3904076" cy="3384376"/>
          </a:xfrm>
        </p:spPr>
        <p:txBody>
          <a:bodyPr/>
          <a:lstStyle/>
          <a:p>
            <a:r>
              <a:rPr lang="ru-RU" sz="3200" b="1" dirty="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</a:rPr>
              <a:t>Одна из крупнейших в мире общественных благотворительных организаций, более 40 лет работающая для охраны природы на всей планете.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6" name="Picture 6" descr="WWF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816424" cy="4032448"/>
          </a:xfrm>
          <a:prstGeom prst="rect">
            <a:avLst/>
          </a:prstGeom>
          <a:noFill/>
          <a:ln w="47625">
            <a:solidFill>
              <a:srgbClr val="9966FF">
                <a:alpha val="59999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74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800200"/>
          </a:xfrm>
        </p:spPr>
        <p:txBody>
          <a:bodyPr/>
          <a:lstStyle/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ru-RU" sz="4800" b="1" dirty="0" smtClean="0">
                <a:effectLst/>
                <a:latin typeface="Calibri"/>
                <a:ea typeface="Calibri"/>
                <a:cs typeface="Times New Roman"/>
              </a:rPr>
              <a:t>Экологические организации </a:t>
            </a:r>
            <a:br>
              <a:rPr lang="ru-RU" sz="4800" b="1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4800" b="1" dirty="0">
                <a:latin typeface="Calibri"/>
                <a:ea typeface="Calibri"/>
                <a:cs typeface="Times New Roman"/>
              </a:rPr>
              <a:t/>
            </a:r>
            <a:br>
              <a:rPr lang="ru-RU" sz="4800" b="1" dirty="0">
                <a:latin typeface="Calibri"/>
                <a:ea typeface="Calibri"/>
                <a:cs typeface="Times New Roman"/>
              </a:rPr>
            </a:br>
            <a:r>
              <a:rPr lang="ru-RU" sz="4800" b="1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4800" b="1" dirty="0" smtClean="0">
                <a:latin typeface="Calibri"/>
                <a:ea typeface="Calibri"/>
                <a:cs typeface="Times New Roman"/>
              </a:rPr>
            </a:br>
            <a:r>
              <a:rPr lang="ru-RU" sz="4800" b="1" dirty="0">
                <a:latin typeface="Calibri"/>
                <a:ea typeface="Calibri"/>
                <a:cs typeface="Times New Roman"/>
              </a:rPr>
              <a:t/>
            </a:r>
            <a:br>
              <a:rPr lang="ru-RU" sz="4800" b="1" dirty="0">
                <a:latin typeface="Calibri"/>
                <a:ea typeface="Calibri"/>
                <a:cs typeface="Times New Roman"/>
              </a:rPr>
            </a:br>
            <a:r>
              <a:rPr lang="ru-RU" sz="4800" b="1" dirty="0" smtClean="0">
                <a:effectLst/>
                <a:latin typeface="Calibri"/>
                <a:ea typeface="Calibri"/>
                <a:cs typeface="Times New Roman"/>
              </a:rPr>
              <a:t>России</a:t>
            </a:r>
            <a:endParaRPr lang="ru-RU" sz="4800" b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Объект 5" descr="C:\Users\SAFA\Desktop\images (2).jpg"/>
          <p:cNvPicPr>
            <a:picLocks noGrp="1"/>
          </p:cNvPicPr>
          <p:nvPr>
            <p:ph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34" r="52113"/>
          <a:stretch/>
        </p:blipFill>
        <p:spPr bwMode="auto">
          <a:xfrm>
            <a:off x="0" y="3329609"/>
            <a:ext cx="3600400" cy="35283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3779912" y="2204864"/>
            <a:ext cx="5112568" cy="4536504"/>
          </a:xfrm>
        </p:spPr>
        <p:txBody>
          <a:bodyPr>
            <a:normAutofit fontScale="32500" lnSpcReduction="20000"/>
          </a:bodyPr>
          <a:lstStyle/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Всероссийское общество охраны природы (ВООП)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Центр экологической политики России (ЦЭПР)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Российское экологическое движение "Зеленые"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Неправительственный экологический фонд имени </a:t>
            </a:r>
            <a:r>
              <a:rPr lang="ru-RU" sz="5000" b="1" dirty="0" err="1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В.И.Вернадского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Российский региональный экологический центр (РРЭЦ)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Общероссийская общественная организация "Зеленый патруль"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Российский Зеленый крест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5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5000" b="1" dirty="0">
                <a:solidFill>
                  <a:srgbClr val="333333"/>
                </a:solidFill>
                <a:latin typeface="Helvetica"/>
                <a:ea typeface="Times New Roman"/>
                <a:cs typeface="Times New Roman"/>
              </a:rPr>
              <a:t>Движение Дружин охраны природы (ДОП)</a:t>
            </a:r>
            <a:endParaRPr lang="ru-RU" sz="5000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8" name="Picture 4" descr="C:\Users\SAFA\Desktop\images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306323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1833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1656184"/>
          </a:xfrm>
        </p:spPr>
        <p:txBody>
          <a:bodyPr>
            <a:normAutofit/>
          </a:bodyPr>
          <a:lstStyle/>
          <a:p>
            <a:pPr marL="1047750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 «Красная книга» – красная!</a:t>
            </a:r>
            <a:r>
              <a:rPr lang="ru-RU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</a:b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Значит природа в опасности!</a:t>
            </a:r>
            <a:endParaRPr lang="ru-RU" dirty="0">
              <a:solidFill>
                <a:srgbClr val="C0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7" name="Picture 2" descr="C:\Documents and Settings\Marion\Рабочий стол\a6157fddc907e6cfcb581cb3eabfc3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8923" y="3429000"/>
            <a:ext cx="2077404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Том-животные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 bwMode="auto">
          <a:xfrm>
            <a:off x="5561875" y="3429000"/>
            <a:ext cx="1988999" cy="2697163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806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old.doncomeco.ru/pictdb/pict/7157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528" y="1628800"/>
            <a:ext cx="2630506" cy="2911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457200" y="364527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/>
              </a:rPr>
              <a:t>Редкие и исчезающие растения Ростовской области</a:t>
            </a:r>
            <a:endParaRPr kumimoji="0" lang="ru-RU" sz="3600" i="0" u="none" strike="noStrike" kern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/>
            </a:endParaRPr>
          </a:p>
        </p:txBody>
      </p:sp>
      <p:pic>
        <p:nvPicPr>
          <p:cNvPr id="6" name="Picture 8" descr="http://old.doncomeco.ru/pictdb/pict/750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872" y="1668813"/>
            <a:ext cx="1687438" cy="2625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http://old.doncomeco.ru/pictdb/pict/720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216" y="1432726"/>
            <a:ext cx="164307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://old.doncomeco.ru/pictdb/pict/7481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672" y="3958417"/>
            <a:ext cx="2286016" cy="2761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 descr="http://old.doncomeco.ru/pictdb/pict/7422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6440" y="3958417"/>
            <a:ext cx="201193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952226" y="6039761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Пион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узколистный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1902" y="6091455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Тюльпан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Биберштейна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4254454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Можжевельник казацкий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4008" y="3561203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Ковыль красивейший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8264" y="3931288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Василек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донецкий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94919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K:\красная книга\7 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97219" y="4063403"/>
            <a:ext cx="2446781" cy="27945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Содержимое 8" descr="22536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4109570"/>
            <a:ext cx="2425831" cy="27484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куроп.jpg"/>
          <p:cNvPicPr>
            <a:picLocks noChangeAspect="1"/>
          </p:cNvPicPr>
          <p:nvPr/>
        </p:nvPicPr>
        <p:blipFill>
          <a:blip r:embed="rId4"/>
          <a:srcRect l="15865" r="13462"/>
          <a:stretch>
            <a:fillRect/>
          </a:stretch>
        </p:blipFill>
        <p:spPr>
          <a:xfrm>
            <a:off x="6578736" y="1215696"/>
            <a:ext cx="2416526" cy="24921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Содержимое 8" descr="дрофа.jp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-13103" y="1124743"/>
            <a:ext cx="2520280" cy="2583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457200" y="364527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/>
              </a:rPr>
              <a:t>Редкие и исчезающие животные Ростовской области</a:t>
            </a:r>
            <a:endParaRPr kumimoji="0" lang="ru-RU" sz="3600" i="0" u="none" strike="noStrike" kern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/>
            </a:endParaRPr>
          </a:p>
        </p:txBody>
      </p:sp>
      <p:pic>
        <p:nvPicPr>
          <p:cNvPr id="6" name="Рисунок 5" descr="огарь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3998" y="1485686"/>
            <a:ext cx="3153841" cy="24288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17838" y="3740238"/>
            <a:ext cx="9126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Дрофа                                                                </a:t>
            </a:r>
            <a:r>
              <a:rPr kumimoji="0" lang="ru-RU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Огарь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                           Серая куропатка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Косуля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                                          Бобер                                                          Байбак</a:t>
            </a:r>
          </a:p>
        </p:txBody>
      </p:sp>
      <p:pic>
        <p:nvPicPr>
          <p:cNvPr id="10" name="Picture 3" descr="K:\2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66407" y="4325679"/>
            <a:ext cx="3429024" cy="2441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453306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Наш корабль Земля</a:t>
            </a:r>
            <a:endParaRPr lang="ru-RU" sz="5400" b="1" dirty="0"/>
          </a:p>
        </p:txBody>
      </p:sp>
      <p:pic>
        <p:nvPicPr>
          <p:cNvPr id="7" name="Picture 2" descr="C:\Users\USER\Desktop\Новая папка\ekologi-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7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9044" y="3429000"/>
            <a:ext cx="2697163" cy="2697163"/>
          </a:xfrm>
          <a:prstGeom prst="rect">
            <a:avLst/>
          </a:prstGeom>
          <a:solidFill>
            <a:schemeClr val="bg2">
              <a:lumMod val="75000"/>
            </a:schemeClr>
          </a:solidFill>
          <a:extLst/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26243" y="1556792"/>
            <a:ext cx="4381253" cy="5301208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Все мы пассажиры одного корабля по имени Земля, значит, пересесть из него просто  некуда.                                                                         «А. Экзюпери»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336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4248472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  <a:t>Проблемы глобальные,      </a:t>
            </a:r>
            <a:b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</a:br>
            <a:r>
              <a:rPr lang="ru-RU" sz="6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  <a:t> а действуй локально.</a:t>
            </a:r>
            <a:endParaRPr lang="ru-RU" sz="6000" b="1" dirty="0">
              <a:ln>
                <a:solidFill>
                  <a:srgbClr val="00206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4" name="Picture 2" descr="C:\Users\USER\Desktop\Новая папка\555974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9BBB5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" b="100000" l="625" r="99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651" y="3860404"/>
            <a:ext cx="3996793" cy="299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Новая папка\Rezba-po-listyam.-Rabota-odinadtsataya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9BBB5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9" b="93525" l="0" r="98430">
                        <a14:backgroundMark x1="15247" y1="78417" x2="15247" y2="78417"/>
                        <a14:backgroundMark x1="46637" y1="87290" x2="46637" y2="87290"/>
                        <a14:backgroundMark x1="52915" y1="86091" x2="52915" y2="86091"/>
                        <a14:backgroundMark x1="6278" y1="66667" x2="6278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" y="3693381"/>
            <a:ext cx="3491004" cy="326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599" y="2267913"/>
            <a:ext cx="7804755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Не величай себя царём природы,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Какой ты царь ей?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Ты - её слуга: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Лелей поля, леса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И в реках её воды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Храни в зелёных, чистых берегах;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04775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>
                <a:latin typeface="Times New Roman"/>
                <a:ea typeface="Times New Roman"/>
                <a:cs typeface="Times New Roman"/>
              </a:rPr>
              <a:t>Храни тебе подаренное Богом.</a:t>
            </a:r>
            <a:endParaRPr lang="ru-RU" sz="3200" b="1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28219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4016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Прочитайте данные утверждения.                                                                                                      Если вы согласны с данным утверждением, то рядом в кружке ставите знак «+», </a:t>
            </a:r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если вы не согласны – «-».  </a:t>
            </a:r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                 Постарайтесь </a:t>
            </a: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ответить честно.  </a:t>
            </a:r>
            <a:r>
              <a:rPr lang="ru-RU" sz="2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640960" cy="5112568"/>
          </a:xfrm>
          <a:solidFill>
            <a:schemeClr val="bg2">
              <a:lumMod val="75000"/>
            </a:schemeClr>
          </a:solidFill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1) Человечество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сможет спасти окружающую среду при условии осознания каждым человеком своей гражданской позиции, ответственности за судьбу своего общего дома – Земля.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16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524125" algn="l"/>
              </a:tabLs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 «Человек - царь природы».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	</a:t>
            </a:r>
            <a:endParaRPr lang="ru-RU" sz="1600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 Когда вы убьете последнего зверя и отравите последний ручей, вы поймете, что деньгами питаться нельзя. (индийская поговорка) </a:t>
            </a:r>
            <a:endParaRPr lang="ru-RU" sz="16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4) «Природа не терпит неточностей и не прощает ошибок.»   Р. </a:t>
            </a:r>
            <a:r>
              <a:rPr lang="ru-RU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Эмерсон</a:t>
            </a:r>
            <a:endParaRPr lang="ru-RU" sz="16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5) «Крупные катастрофы, уже разорившие и продолжающие разорять современный мир, происходят от нежелания человека считаться с законами природы, от нежелания понять, что голод нельзя утолить, опустошая землю.» Ж.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Дорст</a:t>
            </a:r>
            <a:endParaRPr lang="ru-RU" b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6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 Международная организация  «Гринпис» постоянно выступает за решение экологических проблем, в частности ведет борьбу с распространением радиоактивных отходов.</a:t>
            </a:r>
            <a:endParaRPr lang="ru-RU" sz="1600" b="1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286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145" y="188640"/>
            <a:ext cx="8652335" cy="1402416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ru-RU" sz="7200" dirty="0" smtClean="0">
                <a:solidFill>
                  <a:schemeClr val="accent3">
                    <a:lumMod val="50000"/>
                  </a:schemeClr>
                </a:solidFill>
              </a:rPr>
              <a:t>Берегите природу!</a:t>
            </a:r>
            <a:endParaRPr lang="ru-RU" sz="7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Picture 9" descr="817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520" y="1543022"/>
            <a:ext cx="4392488" cy="253405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10" descr="9122438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285215"/>
            <a:ext cx="3822700" cy="223543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1" descr="se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45" y="4077072"/>
            <a:ext cx="4410046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12" descr="luxf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055" y="4077073"/>
            <a:ext cx="4357425" cy="2780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46621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628800"/>
            <a:ext cx="9143999" cy="5328592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ru-RU" sz="36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можем помочь природе и предотвратить экологическую катастрофу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ru-RU" sz="3600" b="1" dirty="0" smtClean="0">
              <a:solidFill>
                <a:srgbClr val="002060"/>
              </a:solidFill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можем спасти вымирающих животных и растения,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можем сделать наш воздух чистым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можем остановить безжалостную вырубку лесов и загрязнение водных просторов,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можем прекратить бесконечные войны на нашей планете,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мы своими добрыми делами можем спасти природу от гибели,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Ведь </a:t>
            </a:r>
            <a:r>
              <a:rPr lang="ru-RU" sz="36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только мы — хозяева родной земли, и от нас зависит её жизнь!</a:t>
            </a:r>
            <a:endParaRPr lang="ru-RU" sz="36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1440160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Берегите природу!</a:t>
            </a:r>
            <a:endParaRPr lang="ru-RU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6465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 txBox="1">
            <a:spLocks noGrp="1"/>
          </p:cNvSpPr>
          <p:nvPr>
            <p:ph type="title"/>
          </p:nvPr>
        </p:nvSpPr>
        <p:spPr>
          <a:xfrm>
            <a:off x="179512" y="188640"/>
            <a:ext cx="8784976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Наша планета Земля                                        очень щедра и богата: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Горы, леса и поля – дом наш родной ребята!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Давайте будем беречь планету,</a:t>
            </a: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Другой такой на свете нет.</a:t>
            </a:r>
          </a:p>
        </p:txBody>
      </p:sp>
      <p:pic>
        <p:nvPicPr>
          <p:cNvPr id="21" name="Picture 7" descr="000373355_prevstill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" b="649"/>
          <a:stretch>
            <a:fillRect/>
          </a:stretch>
        </p:blipFill>
        <p:spPr>
          <a:solidFill>
            <a:srgbClr val="00B050"/>
          </a:solidFill>
        </p:spPr>
      </p:pic>
    </p:spTree>
    <p:extLst>
      <p:ext uri="{BB962C8B-B14F-4D97-AF65-F5344CB8AC3E}">
        <p14:creationId xmlns:p14="http://schemas.microsoft.com/office/powerpoint/2010/main" val="128870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511</TotalTime>
  <Words>555</Words>
  <Application>Microsoft Office PowerPoint</Application>
  <PresentationFormat>Экран (4:3)</PresentationFormat>
  <Paragraphs>93</Paragraphs>
  <Slides>23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Волна</vt:lpstr>
      <vt:lpstr>Презентация PowerPoint</vt:lpstr>
      <vt:lpstr>Устный журнал «Земля – наш дом родной»</vt:lpstr>
      <vt:lpstr>Экология</vt:lpstr>
      <vt:lpstr>Экологическая катастрофа</vt:lpstr>
      <vt:lpstr>"Спаси!!!"-просит природа. "Помоги!!!"-умоляет она.</vt:lpstr>
      <vt:lpstr>Презентация PowerPoint</vt:lpstr>
      <vt:lpstr>Презентация PowerPoint</vt:lpstr>
      <vt:lpstr>Экологические проблемы поселка</vt:lpstr>
      <vt:lpstr>гибнут  леса </vt:lpstr>
      <vt:lpstr>Презентация PowerPoint</vt:lpstr>
      <vt:lpstr>Презентация PowerPoint</vt:lpstr>
      <vt:lpstr>Организация Объединенных Наций (ООН)</vt:lpstr>
      <vt:lpstr>Всемирный фонд дикой природы</vt:lpstr>
      <vt:lpstr>Экологические организации     России</vt:lpstr>
      <vt:lpstr> «Красная книга» – красная! Значит природа в опасности!</vt:lpstr>
      <vt:lpstr>Редкие и исчезающие растения Ростовской области</vt:lpstr>
      <vt:lpstr>Редкие и исчезающие животные Ростовской области</vt:lpstr>
      <vt:lpstr>Наш корабль Земля</vt:lpstr>
      <vt:lpstr>Проблемы глобальные,        а действуй локально.</vt:lpstr>
      <vt:lpstr>Прочитайте данные утверждения.                                                                                                      Если вы согласны с данным утверждением, то рядом в кружке ставите знак «+»,  если вы не согласны – «-».                         Постарайтесь ответить честно.                                                                                                   </vt:lpstr>
      <vt:lpstr>Берегите природу!</vt:lpstr>
      <vt:lpstr>Берегите природу!</vt:lpstr>
      <vt:lpstr>Наша планета Земля                                        очень щедра и богата: Горы, леса и поля – дом наш родной ребята! Давайте будем беречь планету, Другой такой на свете нет.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Устный журнал «Земля – наш дом родной»</dc:title>
  <dc:creator>SAFA</dc:creator>
  <cp:lastModifiedBy>SAFA</cp:lastModifiedBy>
  <cp:revision>44</cp:revision>
  <cp:lastPrinted>2017-11-14T14:00:22Z</cp:lastPrinted>
  <dcterms:created xsi:type="dcterms:W3CDTF">2017-03-02T13:12:39Z</dcterms:created>
  <dcterms:modified xsi:type="dcterms:W3CDTF">2017-11-14T14:15:41Z</dcterms:modified>
</cp:coreProperties>
</file>