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3" r:id="rId2"/>
    <p:sldId id="273" r:id="rId3"/>
    <p:sldId id="270" r:id="rId4"/>
    <p:sldId id="268" r:id="rId5"/>
    <p:sldId id="256" r:id="rId6"/>
    <p:sldId id="265" r:id="rId7"/>
    <p:sldId id="266" r:id="rId8"/>
    <p:sldId id="257" r:id="rId9"/>
    <p:sldId id="258" r:id="rId10"/>
    <p:sldId id="259" r:id="rId11"/>
    <p:sldId id="271" r:id="rId12"/>
    <p:sldId id="27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C5181-06FA-4E8D-AF43-CBAE6CAB0166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DF619A-8F52-4C29-8E20-B128A1D576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124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F619A-8F52-4C29-8E20-B128A1D5768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772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160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472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668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67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126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287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985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330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526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03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998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947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415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1311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063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1501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0534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FE3E472-3F07-4A76-8306-336C6203692F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A3C935D-A518-42AC-B06D-9093033AA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20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znanio.ru/" TargetMode="External"/><Relationship Id="rId2" Type="http://schemas.openxmlformats.org/officeDocument/2006/relationships/hyperlink" Target="https://infourok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s://nsportal.ru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87;&#1077;&#1076;&#1087;&#1088;&#1086;&#1077;&#1082;&#1090;.&#1088;&#1092;/" TargetMode="External"/><Relationship Id="rId2" Type="http://schemas.openxmlformats.org/officeDocument/2006/relationships/hyperlink" Target="https://www.1urok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s://vshda.ru/" TargetMode="External"/><Relationship Id="rId4" Type="http://schemas.openxmlformats.org/officeDocument/2006/relationships/hyperlink" Target="https://univerio.ru/sbornik/med-svod-pr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" TargetMode="External"/><Relationship Id="rId2" Type="http://schemas.openxmlformats.org/officeDocument/2006/relationships/hyperlink" Target="https://inceptum21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znanio.ru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Самообразование педагога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/>
              <a:t>«Мастерство учителя — это специальность, которой надо учиться»</a:t>
            </a:r>
            <a:r>
              <a:rPr lang="ru-RU" dirty="0"/>
              <a:t> </a:t>
            </a:r>
          </a:p>
          <a:p>
            <a:r>
              <a:rPr lang="ru-RU" dirty="0"/>
              <a:t> А. С. Макаренко.</a:t>
            </a:r>
          </a:p>
        </p:txBody>
      </p:sp>
    </p:spTree>
    <p:extLst>
      <p:ext uri="{BB962C8B-B14F-4D97-AF65-F5344CB8AC3E}">
        <p14:creationId xmlns:p14="http://schemas.microsoft.com/office/powerpoint/2010/main" val="2466645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363362" cy="1511686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Самообразование педагога – одна из составляющих его профессиональной компетенции</a:t>
            </a:r>
            <a:r>
              <a:rPr lang="ru-RU" b="1" dirty="0"/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126" y="2692257"/>
            <a:ext cx="4488873" cy="298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939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Цели самообразования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7280" y="2391508"/>
            <a:ext cx="1019556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Повышение уровня своей эрудиции, правовой и общей культуры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Изучение и внедрение новых педагогических технологий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Изучение и внедрение новых форм, методов и приёмов обучения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/>
              <a:t>Совершенствование знаний в области педагогической психологии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b="1" dirty="0"/>
              <a:t>Развитие предметной компетентности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55" y="4092330"/>
            <a:ext cx="3569853" cy="213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377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Мотивы, побуждающие педагога к самообразованию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99744" y="2447778"/>
            <a:ext cx="101925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Ежедневная работа с информацией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Желание творчества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Стремительный рост современной науки. Изменения, происходящие в жизни общества.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Конкуренция.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Общественное мнение.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Материальное стимулирование.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Интерес.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Пример коллег.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Возрастающая ответственность за результат труда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Пример и влияние администрации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Организация методической работы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Возможность получения признания в коллективе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224" y="3833090"/>
            <a:ext cx="3144032" cy="227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192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Нормативные документы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/>
              <a:t>Согласно профессиональному стандарту педагога, утверждённому в 2023 году, рекомендуется проходить обучение по дополнительным профессиональным программам по профилю педагогической деятельности не реже одного раза в три года</a:t>
            </a:r>
            <a:r>
              <a:rPr lang="ru-RU" dirty="0"/>
              <a:t>. </a:t>
            </a:r>
          </a:p>
          <a:p>
            <a:pPr algn="just"/>
            <a:r>
              <a:rPr lang="ru-RU" dirty="0"/>
              <a:t>Это предусмотрено подпунктом 2 пункта 5 статьи 47 Закона №273-ФЗ «Об образовании в Российской Федерации».</a:t>
            </a:r>
          </a:p>
          <a:p>
            <a:pPr algn="just"/>
            <a:r>
              <a:rPr lang="ru-RU" b="1" dirty="0"/>
              <a:t>Требования к аттестации.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443" y="927676"/>
            <a:ext cx="2037485" cy="135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652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6836" y="1034473"/>
            <a:ext cx="9753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/>
              <a:t>Если говорить о молодых преподавателях физической культуры, то необходимо остановиться на следующих трудностях (профессиональных дефицитах):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3200" dirty="0"/>
              <a:t>Взаимодействие и работа с обучающимися, их опекунами, родителями, сослуживцами, администрацией.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3200" dirty="0"/>
              <a:t>Недостаточная материальная база.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3200" dirty="0"/>
              <a:t>Небольшой опыт практической работы.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3200" dirty="0"/>
              <a:t>Необходимость составление учебно-методической документации.</a:t>
            </a:r>
          </a:p>
        </p:txBody>
      </p:sp>
    </p:spTree>
    <p:extLst>
      <p:ext uri="{BB962C8B-B14F-4D97-AF65-F5344CB8AC3E}">
        <p14:creationId xmlns:p14="http://schemas.microsoft.com/office/powerpoint/2010/main" val="1856000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9317" y="905256"/>
            <a:ext cx="1069496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>
                <a:solidFill>
                  <a:srgbClr val="FF0000"/>
                </a:solidFill>
              </a:rPr>
              <a:t>Как устранить профессиональные </a:t>
            </a:r>
            <a:r>
              <a:rPr lang="ru-RU" sz="3200" b="1" u="sng" dirty="0" err="1">
                <a:solidFill>
                  <a:srgbClr val="FF0000"/>
                </a:solidFill>
              </a:rPr>
              <a:t>дифициты</a:t>
            </a:r>
            <a:r>
              <a:rPr lang="ru-RU" sz="3200" b="1" u="sng" dirty="0">
                <a:solidFill>
                  <a:srgbClr val="FF0000"/>
                </a:solidFill>
              </a:rPr>
              <a:t>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Курсы повышения квалификации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ИОМ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Посещение уроков своих коллег и участвовать в обмене опытом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 err="1"/>
              <a:t>Вебинары</a:t>
            </a:r>
            <a:r>
              <a:rPr lang="ru-RU" sz="2200" b="1" dirty="0"/>
              <a:t>, </a:t>
            </a:r>
            <a:r>
              <a:rPr lang="ru-RU" sz="2200" b="1" dirty="0" err="1"/>
              <a:t>видеолекции</a:t>
            </a:r>
            <a:r>
              <a:rPr lang="ru-RU" sz="2200" b="1" dirty="0"/>
              <a:t>, </a:t>
            </a:r>
            <a:r>
              <a:rPr lang="ru-RU" sz="2200" b="1" dirty="0" err="1"/>
              <a:t>видеоуроки</a:t>
            </a:r>
            <a:endParaRPr lang="ru-RU" sz="2200" b="1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Открытые уроки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Участие в конкурсах, мастер-классах, форумах, фестивалях, олимпиадах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Работа в методических объединениях, творческих группах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Сотрудничество с заместителями директора по составлению и оформлению документации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Периодически проводить самоанализ своей профессиональной деятельности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Совершенствовать свои знания своей предметной области, а также в области классической и современной психологии и педагогики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200" b="1" dirty="0"/>
              <a:t>Повышать уровень своей эрудиции, правовой и общей культуры </a:t>
            </a:r>
          </a:p>
        </p:txBody>
      </p:sp>
    </p:spTree>
    <p:extLst>
      <p:ext uri="{BB962C8B-B14F-4D97-AF65-F5344CB8AC3E}">
        <p14:creationId xmlns:p14="http://schemas.microsoft.com/office/powerpoint/2010/main" val="1743755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Образовательные платформы: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Образовательный портал ООО «</a:t>
            </a:r>
            <a:r>
              <a:rPr lang="ru-RU" dirty="0" err="1"/>
              <a:t>Инфоурок</a:t>
            </a:r>
            <a:r>
              <a:rPr lang="ru-RU" dirty="0"/>
              <a:t>» (конкурсы, курсы, публикации) </a:t>
            </a:r>
            <a:r>
              <a:rPr lang="ru-RU" dirty="0">
                <a:hlinkClick r:id="rId2"/>
              </a:rPr>
              <a:t>https://infourok.ru/</a:t>
            </a:r>
            <a:endParaRPr lang="ru-RU" dirty="0"/>
          </a:p>
          <a:p>
            <a:pPr algn="just"/>
            <a:r>
              <a:rPr lang="ru-RU" dirty="0"/>
              <a:t>Образовательный портал ООО «</a:t>
            </a:r>
            <a:r>
              <a:rPr lang="ru-RU" dirty="0" err="1"/>
              <a:t>Знанио</a:t>
            </a:r>
            <a:r>
              <a:rPr lang="ru-RU" dirty="0"/>
              <a:t>» (конкурсы, курсы, публикации) </a:t>
            </a:r>
            <a:r>
              <a:rPr lang="ru-RU" dirty="0">
                <a:hlinkClick r:id="rId3"/>
              </a:rPr>
              <a:t>https://znanio.ru/</a:t>
            </a:r>
            <a:endParaRPr lang="ru-RU" dirty="0"/>
          </a:p>
          <a:p>
            <a:pPr algn="just"/>
            <a:r>
              <a:rPr lang="ru-RU" dirty="0"/>
              <a:t>Образовательная социальная сеть «</a:t>
            </a:r>
            <a:r>
              <a:rPr lang="en-US" dirty="0"/>
              <a:t>nsportal.ru</a:t>
            </a:r>
            <a:r>
              <a:rPr lang="ru-RU" dirty="0"/>
              <a:t>» </a:t>
            </a:r>
            <a:r>
              <a:rPr lang="en-US" dirty="0">
                <a:hlinkClick r:id="rId4"/>
              </a:rPr>
              <a:t>https://nsportal.ru/</a:t>
            </a:r>
            <a:r>
              <a:rPr lang="ru-RU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9491" y="4842163"/>
            <a:ext cx="1826201" cy="121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46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Где можно поучаствовать в конкурсах и опубликовать свой материал?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0671" y="2405575"/>
            <a:ext cx="10343874" cy="374122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/>
              <a:t>Всероссийский журнал «Современный урок» (конкурсы, курсы, публикации, </a:t>
            </a:r>
            <a:r>
              <a:rPr lang="ru-RU" dirty="0" err="1"/>
              <a:t>вебинары</a:t>
            </a:r>
            <a:r>
              <a:rPr lang="ru-RU" dirty="0"/>
              <a:t>, конференции) </a:t>
            </a:r>
            <a:r>
              <a:rPr lang="en-US" dirty="0">
                <a:hlinkClick r:id="rId2"/>
              </a:rPr>
              <a:t>https://www.1urok.ru/</a:t>
            </a:r>
            <a:r>
              <a:rPr lang="ru-RU" dirty="0"/>
              <a:t> </a:t>
            </a:r>
          </a:p>
          <a:p>
            <a:pPr algn="just"/>
            <a:r>
              <a:rPr lang="ru-RU" dirty="0"/>
              <a:t>АВТОНОМНАЯ НЕКОММЕРЧЕСКАЯ ОРГАНИЗАЦИЯ «НАУЧНО-ОБРАЗОВАТЕЛЬНЫЙ ЦЕНТР ПЕДАГОГИЧЕСКИХ ПРОЕКТОВ» город Москва «Академия педагогических проектов Российской федерации» (конкурсы, курсы, публикации) </a:t>
            </a:r>
            <a:r>
              <a:rPr lang="en-US" dirty="0">
                <a:hlinkClick r:id="rId3"/>
              </a:rPr>
              <a:t>https://</a:t>
            </a:r>
            <a:r>
              <a:rPr lang="ru-RU" dirty="0" err="1">
                <a:hlinkClick r:id="rId3"/>
              </a:rPr>
              <a:t>педпроект.рф</a:t>
            </a:r>
            <a:r>
              <a:rPr lang="ru-RU" dirty="0">
                <a:hlinkClick r:id="rId3"/>
              </a:rPr>
              <a:t>/</a:t>
            </a:r>
            <a:r>
              <a:rPr lang="ru-RU" dirty="0"/>
              <a:t> </a:t>
            </a:r>
          </a:p>
          <a:p>
            <a:pPr algn="just"/>
            <a:r>
              <a:rPr lang="ru-RU" dirty="0"/>
              <a:t>Международный сборник «Педагогические размышления» ООО «Столичный университет» (лекции, публикации) </a:t>
            </a:r>
            <a:r>
              <a:rPr lang="en-US" dirty="0">
                <a:hlinkClick r:id="rId4"/>
              </a:rPr>
              <a:t>https://univerio.ru/sbornik/med-svod-pr</a:t>
            </a:r>
            <a:r>
              <a:rPr lang="ru-RU" dirty="0"/>
              <a:t> </a:t>
            </a:r>
          </a:p>
          <a:p>
            <a:pPr algn="just"/>
            <a:r>
              <a:rPr lang="ru-RU" dirty="0"/>
              <a:t> ООО «Высшая школа делового администрирования» (конкурсы, курсы, публикации, конференции) </a:t>
            </a:r>
            <a:r>
              <a:rPr lang="en-US" dirty="0">
                <a:hlinkClick r:id="rId5"/>
              </a:rPr>
              <a:t>https://vshda.ru/</a:t>
            </a:r>
            <a:r>
              <a:rPr lang="ru-RU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5820" y="5237019"/>
            <a:ext cx="1364674" cy="90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52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Где можно пройти курсы ПК, поучаствовать в конкурсах и опубликовать свой материал?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ООО «Образовательный центр «Инициатива» (конкурсы, курсы, публикации) </a:t>
            </a:r>
            <a:r>
              <a:rPr lang="en-US" dirty="0">
                <a:hlinkClick r:id="rId2"/>
              </a:rPr>
              <a:t>https://inceptum21.ru/</a:t>
            </a:r>
            <a:r>
              <a:rPr lang="ru-RU" dirty="0"/>
              <a:t> </a:t>
            </a:r>
          </a:p>
          <a:p>
            <a:pPr algn="just"/>
            <a:r>
              <a:rPr lang="ru-RU" dirty="0"/>
              <a:t>Образовательный портал ООО «</a:t>
            </a:r>
            <a:r>
              <a:rPr lang="ru-RU" dirty="0" err="1"/>
              <a:t>Инфоурок</a:t>
            </a:r>
            <a:r>
              <a:rPr lang="ru-RU" dirty="0"/>
              <a:t>» (конкурсы, курсы, публикации) </a:t>
            </a:r>
            <a:r>
              <a:rPr lang="en-US" dirty="0">
                <a:hlinkClick r:id="rId3"/>
              </a:rPr>
              <a:t>https://infourok.ru/</a:t>
            </a:r>
            <a:r>
              <a:rPr lang="ru-RU" dirty="0"/>
              <a:t> </a:t>
            </a:r>
          </a:p>
          <a:p>
            <a:pPr algn="just"/>
            <a:r>
              <a:rPr lang="ru-RU" dirty="0"/>
              <a:t>Образовательный портал ООО «</a:t>
            </a:r>
            <a:r>
              <a:rPr lang="ru-RU" dirty="0" err="1"/>
              <a:t>Знанио</a:t>
            </a:r>
            <a:r>
              <a:rPr lang="ru-RU" dirty="0"/>
              <a:t>» (конкурсы, курсы, публикации) </a:t>
            </a:r>
            <a:r>
              <a:rPr lang="en-US" dirty="0">
                <a:hlinkClick r:id="rId4"/>
              </a:rPr>
              <a:t>https://znanio.ru/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8256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0662" y="2687783"/>
            <a:ext cx="1590675" cy="9174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73" y="3377407"/>
            <a:ext cx="1431863" cy="14318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73" y="5300436"/>
            <a:ext cx="3020291" cy="7674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715491" y="3870036"/>
            <a:ext cx="8220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Образовательный портал ООО «</a:t>
            </a:r>
            <a:r>
              <a:rPr lang="ru-RU" b="1" dirty="0" err="1"/>
              <a:t>Знанио</a:t>
            </a:r>
            <a:r>
              <a:rPr lang="ru-RU" b="1" dirty="0"/>
              <a:t>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82473" y="5467927"/>
            <a:ext cx="6585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Образовательный портал ООО «</a:t>
            </a:r>
            <a:r>
              <a:rPr lang="ru-RU" b="1" dirty="0" err="1"/>
              <a:t>Инфоурок</a:t>
            </a:r>
            <a:r>
              <a:rPr lang="ru-RU" b="1" dirty="0"/>
              <a:t>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94909" y="1108364"/>
            <a:ext cx="6132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Образовательная социальная сеть «</a:t>
            </a:r>
            <a:r>
              <a:rPr lang="en-US" b="1" dirty="0"/>
              <a:t>nsportal.ru</a:t>
            </a:r>
            <a:r>
              <a:rPr lang="ru-RU" b="1" dirty="0"/>
              <a:t>»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99" y="740639"/>
            <a:ext cx="3219965" cy="13427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99" y="1982082"/>
            <a:ext cx="1374737" cy="137685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565236" y="2475345"/>
            <a:ext cx="6530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ООО «Образовательный центр «Инициатива»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424" y="1420457"/>
            <a:ext cx="2735775" cy="411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08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95" y="856133"/>
            <a:ext cx="3149660" cy="8252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72" y="2309584"/>
            <a:ext cx="3510220" cy="10351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4054" y="3426402"/>
            <a:ext cx="815109" cy="8407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773" y="4691132"/>
            <a:ext cx="3243200" cy="12871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97382" y="3574473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город Москва «Академия педагогических проектов Российской федерации»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53527" y="4913745"/>
            <a:ext cx="6474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Международный сборник «Педагогические размышления» ООО «Столичный университет»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3600" y="2503055"/>
            <a:ext cx="6354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Всероссийский журнал «Современный урок»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6219" y="1026011"/>
            <a:ext cx="680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Издательский дом « Первое сентября»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73" y="1605111"/>
            <a:ext cx="949416" cy="94941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36800" y="1681344"/>
            <a:ext cx="6326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Высшая школа делового администрирования</a:t>
            </a:r>
          </a:p>
        </p:txBody>
      </p:sp>
    </p:spTree>
    <p:extLst>
      <p:ext uri="{BB962C8B-B14F-4D97-AF65-F5344CB8AC3E}">
        <p14:creationId xmlns:p14="http://schemas.microsoft.com/office/powerpoint/2010/main" val="6210980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216</TotalTime>
  <Words>581</Words>
  <Application>Microsoft Office PowerPoint</Application>
  <PresentationFormat>Широкоэкранный</PresentationFormat>
  <Paragraphs>67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Garamond</vt:lpstr>
      <vt:lpstr>Wingdings</vt:lpstr>
      <vt:lpstr>Натуральные материалы</vt:lpstr>
      <vt:lpstr>Самообразование педагога</vt:lpstr>
      <vt:lpstr>Самообразование педагога – одна из составляющих его профессиональной компетенции.</vt:lpstr>
      <vt:lpstr>Цели самообразования</vt:lpstr>
      <vt:lpstr>Мотивы, побуждающие педагога к самообразованию</vt:lpstr>
      <vt:lpstr>Нормативные документы</vt:lpstr>
      <vt:lpstr>Презентация PowerPoint</vt:lpstr>
      <vt:lpstr>Презентация PowerPoint</vt:lpstr>
      <vt:lpstr>Образовательные платформы:</vt:lpstr>
      <vt:lpstr>Где можно поучаствовать в конкурсах и опубликовать свой материал?</vt:lpstr>
      <vt:lpstr>Где можно пройти курсы ПК, поучаствовать в конкурсах и опубликовать свой материал?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Анатолий</cp:lastModifiedBy>
  <cp:revision>27</cp:revision>
  <dcterms:created xsi:type="dcterms:W3CDTF">2024-10-16T00:35:02Z</dcterms:created>
  <dcterms:modified xsi:type="dcterms:W3CDTF">2025-10-13T15:42:10Z</dcterms:modified>
</cp:coreProperties>
</file>