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4" r:id="rId3"/>
    <p:sldId id="275" r:id="rId4"/>
    <p:sldId id="257" r:id="rId5"/>
    <p:sldId id="258" r:id="rId6"/>
    <p:sldId id="259" r:id="rId7"/>
    <p:sldId id="273" r:id="rId8"/>
    <p:sldId id="260" r:id="rId9"/>
    <p:sldId id="261" r:id="rId10"/>
    <p:sldId id="262" r:id="rId11"/>
    <p:sldId id="272" r:id="rId12"/>
    <p:sldId id="271" r:id="rId13"/>
    <p:sldId id="264" r:id="rId14"/>
    <p:sldId id="265" r:id="rId15"/>
    <p:sldId id="278" r:id="rId16"/>
    <p:sldId id="277" r:id="rId17"/>
    <p:sldId id="266" r:id="rId18"/>
    <p:sldId id="267" r:id="rId19"/>
    <p:sldId id="268" r:id="rId20"/>
    <p:sldId id="269" r:id="rId21"/>
    <p:sldId id="27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3" d="100"/>
          <a:sy n="113" d="100"/>
        </p:scale>
        <p:origin x="-56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png"/><Relationship Id="rId7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 rot="9886390" flipV="1">
            <a:off x="487544" y="1459271"/>
            <a:ext cx="410096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«Человек</a:t>
            </a:r>
            <a:r>
              <a:rPr lang="ru-RU" sz="2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, который верит в сказку, однажды в неё попадает, потому что у него есть сердце</a:t>
            </a:r>
            <a:r>
              <a:rPr lang="ru-RU" sz="2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…» </a:t>
            </a:r>
            <a:r>
              <a:rPr lang="ru-RU" sz="2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—  </a:t>
            </a:r>
            <a:endParaRPr lang="ru-RU" sz="2400" dirty="0" smtClean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/>
            <a:r>
              <a:rPr lang="ru-RU" sz="2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           </a:t>
            </a:r>
          </a:p>
          <a:p>
            <a:pPr algn="ctr"/>
            <a:endParaRPr lang="ru-RU" sz="24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Сергей </a:t>
            </a:r>
            <a:r>
              <a:rPr lang="ru-RU" sz="2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Павлович Королёв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1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44008" y="1196752"/>
            <a:ext cx="4213660" cy="39780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" lvl="0" algn="ctr">
              <a:spcBef>
                <a:spcPts val="310"/>
              </a:spcBef>
              <a:defRPr/>
            </a:pPr>
            <a:r>
              <a:rPr lang="ru-RU" sz="2800" b="1" spc="-10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«Использование</a:t>
            </a:r>
            <a:r>
              <a:rPr lang="ru-RU" sz="2800" b="1" spc="-65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лэпбука</a:t>
            </a:r>
            <a:r>
              <a:rPr lang="ru-RU" sz="2800" b="1" spc="-115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spc="-50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dirty="0" err="1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сказкотерапии</a:t>
            </a:r>
            <a:r>
              <a:rPr lang="ru-RU" sz="2800" b="1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у детей с нарушением зрения</a:t>
            </a:r>
            <a:r>
              <a:rPr lang="ru-RU" sz="2800" b="1" spc="-20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»</a:t>
            </a:r>
          </a:p>
          <a:p>
            <a:pPr marL="8890" lvl="0" algn="r">
              <a:spcBef>
                <a:spcPts val="310"/>
              </a:spcBef>
            </a:pPr>
            <a:endParaRPr lang="ru-RU" sz="1200" b="1" kern="0" spc="-10" dirty="0">
              <a:solidFill>
                <a:srgbClr val="005DA1"/>
              </a:solidFill>
              <a:latin typeface="+mj-lt"/>
              <a:ea typeface="Times New Roman"/>
            </a:endParaRPr>
          </a:p>
          <a:p>
            <a:pPr marL="8890" lvl="0" algn="r">
              <a:spcBef>
                <a:spcPts val="310"/>
              </a:spcBef>
            </a:pPr>
            <a:endParaRPr lang="ru-RU" sz="1200" b="1" kern="0" spc="-10" dirty="0">
              <a:solidFill>
                <a:srgbClr val="005DA1"/>
              </a:solidFill>
              <a:ea typeface="Times New Roman"/>
            </a:endParaRPr>
          </a:p>
          <a:p>
            <a:pPr marL="8890" lvl="0" algn="r">
              <a:spcBef>
                <a:spcPts val="310"/>
              </a:spcBef>
            </a:pPr>
            <a:endParaRPr lang="ru-RU" sz="1200" b="1" kern="0" spc="-10" dirty="0">
              <a:solidFill>
                <a:srgbClr val="005DA1"/>
              </a:solidFill>
              <a:ea typeface="Times New Roman"/>
            </a:endParaRPr>
          </a:p>
          <a:p>
            <a:pPr marL="8890" lvl="0" algn="r">
              <a:spcBef>
                <a:spcPts val="310"/>
              </a:spcBef>
            </a:pPr>
            <a:endParaRPr lang="ru-RU" sz="1200" b="1" kern="0" spc="-10" dirty="0">
              <a:solidFill>
                <a:srgbClr val="005DA1"/>
              </a:solidFill>
              <a:ea typeface="Times New Roman"/>
            </a:endParaRPr>
          </a:p>
          <a:p>
            <a:pPr marL="8890" lvl="0" algn="ctr">
              <a:spcBef>
                <a:spcPts val="310"/>
              </a:spcBef>
            </a:pPr>
            <a:r>
              <a:rPr lang="ru-RU" sz="1400" b="1" kern="0" spc="-10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</a:t>
            </a:r>
            <a:r>
              <a:rPr lang="ru-RU" sz="1400" b="1" kern="0" spc="-10" dirty="0" smtClean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            </a:t>
            </a:r>
            <a:r>
              <a:rPr lang="ru-RU" sz="1400" b="1" kern="0" spc="-10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Подготовила  работу:</a:t>
            </a:r>
            <a:endParaRPr lang="ru-RU" sz="1400" kern="0" dirty="0">
              <a:solidFill>
                <a:sysClr val="windowText" lastClr="000000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8890" lvl="0" algn="ctr">
              <a:spcBef>
                <a:spcPts val="310"/>
              </a:spcBef>
            </a:pPr>
            <a:r>
              <a:rPr lang="ru-RU" sz="1400" b="1" kern="0" dirty="0" smtClean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                               </a:t>
            </a:r>
            <a:r>
              <a:rPr lang="ru-RU" sz="1400" b="1" kern="0" dirty="0" err="1" smtClean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Концибер</a:t>
            </a:r>
            <a:r>
              <a:rPr lang="ru-RU" sz="1400" b="1" kern="0" dirty="0" smtClean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kern="0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Татьяна </a:t>
            </a:r>
            <a:r>
              <a:rPr lang="ru-RU" sz="1400" b="1" kern="0" dirty="0" smtClean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Николаевна          </a:t>
            </a:r>
          </a:p>
          <a:p>
            <a:pPr marL="8890" lvl="0" algn="ctr">
              <a:spcBef>
                <a:spcPts val="310"/>
              </a:spcBef>
            </a:pPr>
            <a:r>
              <a:rPr lang="ru-RU" sz="1400" b="1" kern="0" spc="-10" dirty="0" smtClean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                                                    воспитатель высшей             </a:t>
            </a:r>
          </a:p>
          <a:p>
            <a:pPr marL="8890" lvl="0" algn="ctr">
              <a:spcBef>
                <a:spcPts val="310"/>
              </a:spcBef>
            </a:pPr>
            <a:r>
              <a:rPr lang="ru-RU" sz="1400" b="1" kern="0" spc="-10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kern="0" spc="-10" dirty="0" smtClean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                                 квалификационной </a:t>
            </a:r>
            <a:r>
              <a:rPr lang="ru-RU" sz="1400" b="1" kern="0" spc="-10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категории</a:t>
            </a:r>
            <a:endParaRPr lang="ru-RU" sz="1400" kern="0" dirty="0">
              <a:solidFill>
                <a:sysClr val="windowText" lastClr="000000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8890" lvl="0" algn="ctr">
              <a:spcBef>
                <a:spcPts val="310"/>
              </a:spcBef>
            </a:pPr>
            <a:r>
              <a:rPr lang="ru-RU" sz="1400" b="1" kern="0" spc="-10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       </a:t>
            </a:r>
            <a:r>
              <a:rPr lang="ru-RU" sz="1400" b="1" kern="0" spc="-10" dirty="0" smtClean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ru-RU" sz="1400" b="1" kern="0" spc="-10" dirty="0">
                <a:solidFill>
                  <a:srgbClr val="005DA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МБДОУ ЦРР № 5 «Мир детства»</a:t>
            </a:r>
            <a:endParaRPr lang="ru-RU" sz="1400" kern="0" dirty="0">
              <a:solidFill>
                <a:sysClr val="windowText" lastClr="000000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34" name="Picture 6" descr="Picture backgroun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005064"/>
            <a:ext cx="1224136" cy="17388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          Актуальность</a:t>
            </a:r>
            <a:r>
              <a:rPr lang="ru-RU" sz="28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.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1800" dirty="0" smtClean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Актуальность</a:t>
            </a: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r>
              <a:rPr lang="ru-RU" sz="1800" b="1" dirty="0" err="1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сказкотерапии</a:t>
            </a:r>
            <a:r>
              <a:rPr lang="ru-RU" sz="1800" b="1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ru-RU" sz="1800" b="1" dirty="0" smtClean="0">
              <a:solidFill>
                <a:srgbClr val="11111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заключается </a:t>
            </a:r>
            <a:r>
              <a:rPr lang="ru-RU" sz="1800" b="1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и в том</a:t>
            </a: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что </a:t>
            </a:r>
            <a:r>
              <a:rPr lang="ru-RU" sz="1800" b="1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сказки</a:t>
            </a: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– </a:t>
            </a:r>
            <a:endParaRPr lang="ru-RU" sz="1800" dirty="0" smtClean="0">
              <a:solidFill>
                <a:srgbClr val="11111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естественная </a:t>
            </a: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составляющая </a:t>
            </a:r>
            <a:endParaRPr lang="ru-RU" sz="1800" dirty="0" smtClean="0">
              <a:solidFill>
                <a:srgbClr val="11111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повседневной </a:t>
            </a: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жизни детей. </a:t>
            </a:r>
            <a:endParaRPr lang="ru-RU" sz="1800" dirty="0" smtClean="0">
              <a:solidFill>
                <a:srgbClr val="11111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Ребёнок</a:t>
            </a: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находясь в </a:t>
            </a:r>
            <a:r>
              <a:rPr lang="ru-RU" sz="1800" b="1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сказке</a:t>
            </a: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endParaRPr lang="ru-RU" sz="1800" dirty="0" smtClean="0">
              <a:solidFill>
                <a:srgbClr val="11111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взаимодействует </a:t>
            </a: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со многими </a:t>
            </a:r>
            <a:endParaRPr lang="ru-RU" sz="1800" dirty="0" smtClean="0">
              <a:solidFill>
                <a:srgbClr val="11111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сказочными </a:t>
            </a:r>
            <a:r>
              <a:rPr lang="ru-RU" sz="1800" b="1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героями и</a:t>
            </a: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как в жизни, </a:t>
            </a:r>
            <a:endParaRPr lang="ru-RU" sz="1800" dirty="0" smtClean="0">
              <a:solidFill>
                <a:srgbClr val="11111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ищет </a:t>
            </a: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пути решения проблем, </a:t>
            </a:r>
            <a:endParaRPr lang="ru-RU" sz="1800" dirty="0" smtClean="0">
              <a:solidFill>
                <a:srgbClr val="11111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которые </a:t>
            </a:r>
            <a:r>
              <a:rPr lang="ru-RU" sz="1800" dirty="0">
                <a:solidFill>
                  <a:srgbClr val="11111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встают перед ним.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</a:t>
            </a:r>
            <a:r>
              <a:rPr lang="ru-RU" sz="180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r>
              <a:rPr lang="ru-RU" sz="1800" dirty="0" err="1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Сказкотерапия</a:t>
            </a:r>
            <a:r>
              <a:rPr lang="ru-RU" sz="180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– означает </a:t>
            </a:r>
            <a:endParaRPr lang="ru-RU" sz="1800" dirty="0" smtClean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«</a:t>
            </a:r>
            <a:r>
              <a:rPr lang="ru-RU" sz="180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лечение сказкой».  </a:t>
            </a:r>
            <a:endParaRPr lang="ru-RU" sz="1800" dirty="0" smtClean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Сказка</a:t>
            </a:r>
            <a:r>
              <a:rPr lang="ru-RU" sz="180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живет в каждом человеке и </a:t>
            </a:r>
            <a:endParaRPr lang="ru-RU" sz="1800" dirty="0" smtClean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способна </a:t>
            </a:r>
            <a:r>
              <a:rPr lang="ru-RU" sz="180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развивать сокровища его </a:t>
            </a:r>
            <a:endParaRPr lang="ru-RU" sz="1800" dirty="0" smtClean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1800" dirty="0" smtClean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души</a:t>
            </a:r>
            <a:r>
              <a:rPr lang="ru-RU" sz="180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pSp>
        <p:nvGrpSpPr>
          <p:cNvPr id="13" name="object 2"/>
          <p:cNvGrpSpPr/>
          <p:nvPr/>
        </p:nvGrpSpPr>
        <p:grpSpPr>
          <a:xfrm>
            <a:off x="4716016" y="692696"/>
            <a:ext cx="4320480" cy="5230466"/>
            <a:chOff x="1233487" y="481076"/>
            <a:chExt cx="7591425" cy="5669492"/>
          </a:xfrm>
        </p:grpSpPr>
        <p:sp>
          <p:nvSpPr>
            <p:cNvPr id="14" name="object 3"/>
            <p:cNvSpPr/>
            <p:nvPr/>
          </p:nvSpPr>
          <p:spPr>
            <a:xfrm>
              <a:off x="1233487" y="481076"/>
              <a:ext cx="7591425" cy="2381250"/>
            </a:xfrm>
            <a:custGeom>
              <a:avLst/>
              <a:gdLst/>
              <a:ahLst/>
              <a:cxnLst/>
              <a:rect l="l" t="t" r="r" b="b"/>
              <a:pathLst>
                <a:path w="7591425" h="2381250">
                  <a:moveTo>
                    <a:pt x="7591361" y="0"/>
                  </a:moveTo>
                  <a:lnTo>
                    <a:pt x="0" y="0"/>
                  </a:lnTo>
                  <a:lnTo>
                    <a:pt x="0" y="2381250"/>
                  </a:lnTo>
                  <a:lnTo>
                    <a:pt x="7194486" y="2381250"/>
                  </a:lnTo>
                  <a:lnTo>
                    <a:pt x="7591361" y="1984248"/>
                  </a:lnTo>
                  <a:lnTo>
                    <a:pt x="7591361" y="0"/>
                  </a:lnTo>
                  <a:close/>
                </a:path>
              </a:pathLst>
            </a:custGeom>
            <a:solidFill>
              <a:srgbClr val="D6E3B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object 4"/>
            <p:cNvSpPr/>
            <p:nvPr/>
          </p:nvSpPr>
          <p:spPr>
            <a:xfrm>
              <a:off x="8427973" y="2465324"/>
              <a:ext cx="396875" cy="397510"/>
            </a:xfrm>
            <a:custGeom>
              <a:avLst/>
              <a:gdLst/>
              <a:ahLst/>
              <a:cxnLst/>
              <a:rect l="l" t="t" r="r" b="b"/>
              <a:pathLst>
                <a:path w="396875" h="397510">
                  <a:moveTo>
                    <a:pt x="396875" y="0"/>
                  </a:moveTo>
                  <a:lnTo>
                    <a:pt x="79375" y="79375"/>
                  </a:lnTo>
                  <a:lnTo>
                    <a:pt x="0" y="397001"/>
                  </a:lnTo>
                  <a:lnTo>
                    <a:pt x="396875" y="0"/>
                  </a:lnTo>
                  <a:close/>
                </a:path>
              </a:pathLst>
            </a:custGeom>
            <a:solidFill>
              <a:srgbClr val="ACB797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object 5"/>
            <p:cNvSpPr/>
            <p:nvPr/>
          </p:nvSpPr>
          <p:spPr>
            <a:xfrm>
              <a:off x="1233487" y="481076"/>
              <a:ext cx="7591425" cy="2381250"/>
            </a:xfrm>
            <a:custGeom>
              <a:avLst/>
              <a:gdLst/>
              <a:ahLst/>
              <a:cxnLst/>
              <a:rect l="l" t="t" r="r" b="b"/>
              <a:pathLst>
                <a:path w="7591425" h="2381250">
                  <a:moveTo>
                    <a:pt x="7194486" y="2381250"/>
                  </a:moveTo>
                  <a:lnTo>
                    <a:pt x="7273861" y="2063623"/>
                  </a:lnTo>
                  <a:lnTo>
                    <a:pt x="7591361" y="1984248"/>
                  </a:lnTo>
                  <a:lnTo>
                    <a:pt x="7194486" y="2381250"/>
                  </a:lnTo>
                  <a:lnTo>
                    <a:pt x="0" y="2381250"/>
                  </a:lnTo>
                  <a:lnTo>
                    <a:pt x="0" y="0"/>
                  </a:lnTo>
                  <a:lnTo>
                    <a:pt x="7591361" y="0"/>
                  </a:lnTo>
                  <a:lnTo>
                    <a:pt x="7591361" y="1984248"/>
                  </a:lnTo>
                </a:path>
              </a:pathLst>
            </a:custGeom>
            <a:ln w="28575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object 7"/>
            <p:cNvSpPr/>
            <p:nvPr/>
          </p:nvSpPr>
          <p:spPr>
            <a:xfrm>
              <a:off x="1992630" y="2900691"/>
              <a:ext cx="6326188" cy="3249877"/>
            </a:xfrm>
            <a:custGeom>
              <a:avLst/>
              <a:gdLst/>
              <a:ahLst/>
              <a:cxnLst/>
              <a:rect l="l" t="t" r="r" b="b"/>
              <a:pathLst>
                <a:path w="6049645" h="3171825">
                  <a:moveTo>
                    <a:pt x="6049264" y="2643124"/>
                  </a:moveTo>
                  <a:lnTo>
                    <a:pt x="724788" y="2643124"/>
                  </a:lnTo>
                  <a:lnTo>
                    <a:pt x="726948" y="2691241"/>
                  </a:lnTo>
                  <a:lnTo>
                    <a:pt x="733303" y="2738147"/>
                  </a:lnTo>
                  <a:lnTo>
                    <a:pt x="743666" y="2783657"/>
                  </a:lnTo>
                  <a:lnTo>
                    <a:pt x="757852" y="2827583"/>
                  </a:lnTo>
                  <a:lnTo>
                    <a:pt x="775673" y="2869739"/>
                  </a:lnTo>
                  <a:lnTo>
                    <a:pt x="796943" y="2909938"/>
                  </a:lnTo>
                  <a:lnTo>
                    <a:pt x="821477" y="2947993"/>
                  </a:lnTo>
                  <a:lnTo>
                    <a:pt x="849086" y="2983719"/>
                  </a:lnTo>
                  <a:lnTo>
                    <a:pt x="879586" y="3016927"/>
                  </a:lnTo>
                  <a:lnTo>
                    <a:pt x="912789" y="3047433"/>
                  </a:lnTo>
                  <a:lnTo>
                    <a:pt x="948509" y="3075048"/>
                  </a:lnTo>
                  <a:lnTo>
                    <a:pt x="986559" y="3099587"/>
                  </a:lnTo>
                  <a:lnTo>
                    <a:pt x="1026754" y="3120863"/>
                  </a:lnTo>
                  <a:lnTo>
                    <a:pt x="1068906" y="3138688"/>
                  </a:lnTo>
                  <a:lnTo>
                    <a:pt x="1112829" y="3152878"/>
                  </a:lnTo>
                  <a:lnTo>
                    <a:pt x="1158338" y="3163244"/>
                  </a:lnTo>
                  <a:lnTo>
                    <a:pt x="1205244" y="3169601"/>
                  </a:lnTo>
                  <a:lnTo>
                    <a:pt x="1253363" y="3171761"/>
                  </a:lnTo>
                  <a:lnTo>
                    <a:pt x="5520563" y="3171761"/>
                  </a:lnTo>
                  <a:lnTo>
                    <a:pt x="5568682" y="3169601"/>
                  </a:lnTo>
                  <a:lnTo>
                    <a:pt x="5615592" y="3163244"/>
                  </a:lnTo>
                  <a:lnTo>
                    <a:pt x="5661105" y="3152878"/>
                  </a:lnTo>
                  <a:lnTo>
                    <a:pt x="5705035" y="3138688"/>
                  </a:lnTo>
                  <a:lnTo>
                    <a:pt x="5747195" y="3120863"/>
                  </a:lnTo>
                  <a:lnTo>
                    <a:pt x="5787399" y="3099587"/>
                  </a:lnTo>
                  <a:lnTo>
                    <a:pt x="5825459" y="3075048"/>
                  </a:lnTo>
                  <a:lnTo>
                    <a:pt x="5861189" y="3047433"/>
                  </a:lnTo>
                  <a:lnTo>
                    <a:pt x="5894403" y="3016927"/>
                  </a:lnTo>
                  <a:lnTo>
                    <a:pt x="5924913" y="2983719"/>
                  </a:lnTo>
                  <a:lnTo>
                    <a:pt x="5952533" y="2947993"/>
                  </a:lnTo>
                  <a:lnTo>
                    <a:pt x="5977076" y="2909938"/>
                  </a:lnTo>
                  <a:lnTo>
                    <a:pt x="5998355" y="2869739"/>
                  </a:lnTo>
                  <a:lnTo>
                    <a:pt x="6016184" y="2827583"/>
                  </a:lnTo>
                  <a:lnTo>
                    <a:pt x="6030376" y="2783657"/>
                  </a:lnTo>
                  <a:lnTo>
                    <a:pt x="6040745" y="2738147"/>
                  </a:lnTo>
                  <a:lnTo>
                    <a:pt x="6047103" y="2691241"/>
                  </a:lnTo>
                  <a:lnTo>
                    <a:pt x="6049264" y="2643124"/>
                  </a:lnTo>
                  <a:close/>
                </a:path>
                <a:path w="6049645" h="3171825">
                  <a:moveTo>
                    <a:pt x="5520563" y="0"/>
                  </a:moveTo>
                  <a:lnTo>
                    <a:pt x="1253363" y="0"/>
                  </a:lnTo>
                  <a:lnTo>
                    <a:pt x="1205244" y="2159"/>
                  </a:lnTo>
                  <a:lnTo>
                    <a:pt x="1158338" y="8514"/>
                  </a:lnTo>
                  <a:lnTo>
                    <a:pt x="1112829" y="18877"/>
                  </a:lnTo>
                  <a:lnTo>
                    <a:pt x="1068906" y="33063"/>
                  </a:lnTo>
                  <a:lnTo>
                    <a:pt x="1026754" y="50884"/>
                  </a:lnTo>
                  <a:lnTo>
                    <a:pt x="986559" y="72154"/>
                  </a:lnTo>
                  <a:lnTo>
                    <a:pt x="948509" y="96688"/>
                  </a:lnTo>
                  <a:lnTo>
                    <a:pt x="912789" y="124297"/>
                  </a:lnTo>
                  <a:lnTo>
                    <a:pt x="879586" y="154797"/>
                  </a:lnTo>
                  <a:lnTo>
                    <a:pt x="849086" y="188000"/>
                  </a:lnTo>
                  <a:lnTo>
                    <a:pt x="821477" y="223720"/>
                  </a:lnTo>
                  <a:lnTo>
                    <a:pt x="796943" y="261770"/>
                  </a:lnTo>
                  <a:lnTo>
                    <a:pt x="775673" y="301965"/>
                  </a:lnTo>
                  <a:lnTo>
                    <a:pt x="757852" y="344117"/>
                  </a:lnTo>
                  <a:lnTo>
                    <a:pt x="743666" y="388040"/>
                  </a:lnTo>
                  <a:lnTo>
                    <a:pt x="733303" y="433549"/>
                  </a:lnTo>
                  <a:lnTo>
                    <a:pt x="726948" y="480455"/>
                  </a:lnTo>
                  <a:lnTo>
                    <a:pt x="724788" y="528574"/>
                  </a:lnTo>
                  <a:lnTo>
                    <a:pt x="724788" y="1850136"/>
                  </a:lnTo>
                  <a:lnTo>
                    <a:pt x="0" y="2686570"/>
                  </a:lnTo>
                  <a:lnTo>
                    <a:pt x="724788" y="2643124"/>
                  </a:lnTo>
                  <a:lnTo>
                    <a:pt x="6049264" y="2643124"/>
                  </a:lnTo>
                  <a:lnTo>
                    <a:pt x="6049264" y="528574"/>
                  </a:lnTo>
                  <a:lnTo>
                    <a:pt x="6047103" y="480455"/>
                  </a:lnTo>
                  <a:lnTo>
                    <a:pt x="6040745" y="433549"/>
                  </a:lnTo>
                  <a:lnTo>
                    <a:pt x="6030376" y="388040"/>
                  </a:lnTo>
                  <a:lnTo>
                    <a:pt x="6016184" y="344117"/>
                  </a:lnTo>
                  <a:lnTo>
                    <a:pt x="5998355" y="301965"/>
                  </a:lnTo>
                  <a:lnTo>
                    <a:pt x="5977076" y="261770"/>
                  </a:lnTo>
                  <a:lnTo>
                    <a:pt x="5952533" y="223720"/>
                  </a:lnTo>
                  <a:lnTo>
                    <a:pt x="5924913" y="188000"/>
                  </a:lnTo>
                  <a:lnTo>
                    <a:pt x="5894403" y="154797"/>
                  </a:lnTo>
                  <a:lnTo>
                    <a:pt x="5861189" y="124297"/>
                  </a:lnTo>
                  <a:lnTo>
                    <a:pt x="5825459" y="96688"/>
                  </a:lnTo>
                  <a:lnTo>
                    <a:pt x="5787399" y="72154"/>
                  </a:lnTo>
                  <a:lnTo>
                    <a:pt x="5747195" y="50884"/>
                  </a:lnTo>
                  <a:lnTo>
                    <a:pt x="5705035" y="33063"/>
                  </a:lnTo>
                  <a:lnTo>
                    <a:pt x="5661105" y="18877"/>
                  </a:lnTo>
                  <a:lnTo>
                    <a:pt x="5615592" y="8514"/>
                  </a:lnTo>
                  <a:lnTo>
                    <a:pt x="5568682" y="2159"/>
                  </a:lnTo>
                  <a:lnTo>
                    <a:pt x="5520563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object 8"/>
            <p:cNvSpPr/>
            <p:nvPr/>
          </p:nvSpPr>
          <p:spPr>
            <a:xfrm>
              <a:off x="2004377" y="2929001"/>
              <a:ext cx="6354253" cy="3171825"/>
            </a:xfrm>
            <a:custGeom>
              <a:avLst/>
              <a:gdLst/>
              <a:ahLst/>
              <a:cxnLst/>
              <a:rect l="l" t="t" r="r" b="b"/>
              <a:pathLst>
                <a:path w="6049645" h="3171825">
                  <a:moveTo>
                    <a:pt x="724788" y="528574"/>
                  </a:moveTo>
                  <a:lnTo>
                    <a:pt x="726948" y="480455"/>
                  </a:lnTo>
                  <a:lnTo>
                    <a:pt x="733303" y="433549"/>
                  </a:lnTo>
                  <a:lnTo>
                    <a:pt x="743666" y="388040"/>
                  </a:lnTo>
                  <a:lnTo>
                    <a:pt x="757852" y="344117"/>
                  </a:lnTo>
                  <a:lnTo>
                    <a:pt x="775673" y="301965"/>
                  </a:lnTo>
                  <a:lnTo>
                    <a:pt x="796943" y="261770"/>
                  </a:lnTo>
                  <a:lnTo>
                    <a:pt x="821477" y="223720"/>
                  </a:lnTo>
                  <a:lnTo>
                    <a:pt x="849086" y="188000"/>
                  </a:lnTo>
                  <a:lnTo>
                    <a:pt x="879586" y="154797"/>
                  </a:lnTo>
                  <a:lnTo>
                    <a:pt x="912789" y="124297"/>
                  </a:lnTo>
                  <a:lnTo>
                    <a:pt x="948509" y="96688"/>
                  </a:lnTo>
                  <a:lnTo>
                    <a:pt x="986559" y="72154"/>
                  </a:lnTo>
                  <a:lnTo>
                    <a:pt x="1026754" y="50884"/>
                  </a:lnTo>
                  <a:lnTo>
                    <a:pt x="1068906" y="33063"/>
                  </a:lnTo>
                  <a:lnTo>
                    <a:pt x="1112829" y="18877"/>
                  </a:lnTo>
                  <a:lnTo>
                    <a:pt x="1158338" y="8514"/>
                  </a:lnTo>
                  <a:lnTo>
                    <a:pt x="1205244" y="2159"/>
                  </a:lnTo>
                  <a:lnTo>
                    <a:pt x="1253363" y="0"/>
                  </a:lnTo>
                  <a:lnTo>
                    <a:pt x="1612138" y="0"/>
                  </a:lnTo>
                  <a:lnTo>
                    <a:pt x="2943225" y="0"/>
                  </a:lnTo>
                  <a:lnTo>
                    <a:pt x="5520563" y="0"/>
                  </a:lnTo>
                  <a:lnTo>
                    <a:pt x="5568682" y="2159"/>
                  </a:lnTo>
                  <a:lnTo>
                    <a:pt x="5615592" y="8514"/>
                  </a:lnTo>
                  <a:lnTo>
                    <a:pt x="5661105" y="18877"/>
                  </a:lnTo>
                  <a:lnTo>
                    <a:pt x="5705035" y="33063"/>
                  </a:lnTo>
                  <a:lnTo>
                    <a:pt x="5747195" y="50884"/>
                  </a:lnTo>
                  <a:lnTo>
                    <a:pt x="5787399" y="72154"/>
                  </a:lnTo>
                  <a:lnTo>
                    <a:pt x="5825459" y="96688"/>
                  </a:lnTo>
                  <a:lnTo>
                    <a:pt x="5861189" y="124297"/>
                  </a:lnTo>
                  <a:lnTo>
                    <a:pt x="5894403" y="154797"/>
                  </a:lnTo>
                  <a:lnTo>
                    <a:pt x="5924913" y="188000"/>
                  </a:lnTo>
                  <a:lnTo>
                    <a:pt x="5952533" y="223720"/>
                  </a:lnTo>
                  <a:lnTo>
                    <a:pt x="5977076" y="261770"/>
                  </a:lnTo>
                  <a:lnTo>
                    <a:pt x="5998355" y="301965"/>
                  </a:lnTo>
                  <a:lnTo>
                    <a:pt x="6016184" y="344117"/>
                  </a:lnTo>
                  <a:lnTo>
                    <a:pt x="6030376" y="388040"/>
                  </a:lnTo>
                  <a:lnTo>
                    <a:pt x="6040745" y="433549"/>
                  </a:lnTo>
                  <a:lnTo>
                    <a:pt x="6047103" y="480455"/>
                  </a:lnTo>
                  <a:lnTo>
                    <a:pt x="6049264" y="528574"/>
                  </a:lnTo>
                  <a:lnTo>
                    <a:pt x="6049264" y="1850136"/>
                  </a:lnTo>
                  <a:lnTo>
                    <a:pt x="6049264" y="2643124"/>
                  </a:lnTo>
                  <a:lnTo>
                    <a:pt x="6047103" y="2691241"/>
                  </a:lnTo>
                  <a:lnTo>
                    <a:pt x="6040745" y="2738147"/>
                  </a:lnTo>
                  <a:lnTo>
                    <a:pt x="6030376" y="2783657"/>
                  </a:lnTo>
                  <a:lnTo>
                    <a:pt x="6016184" y="2827583"/>
                  </a:lnTo>
                  <a:lnTo>
                    <a:pt x="5998355" y="2869739"/>
                  </a:lnTo>
                  <a:lnTo>
                    <a:pt x="5977076" y="2909938"/>
                  </a:lnTo>
                  <a:lnTo>
                    <a:pt x="5952533" y="2947993"/>
                  </a:lnTo>
                  <a:lnTo>
                    <a:pt x="5924913" y="2983719"/>
                  </a:lnTo>
                  <a:lnTo>
                    <a:pt x="5894403" y="3016927"/>
                  </a:lnTo>
                  <a:lnTo>
                    <a:pt x="5861189" y="3047433"/>
                  </a:lnTo>
                  <a:lnTo>
                    <a:pt x="5825459" y="3075048"/>
                  </a:lnTo>
                  <a:lnTo>
                    <a:pt x="5787399" y="3099587"/>
                  </a:lnTo>
                  <a:lnTo>
                    <a:pt x="5747195" y="3120863"/>
                  </a:lnTo>
                  <a:lnTo>
                    <a:pt x="5705035" y="3138688"/>
                  </a:lnTo>
                  <a:lnTo>
                    <a:pt x="5661105" y="3152878"/>
                  </a:lnTo>
                  <a:lnTo>
                    <a:pt x="5615592" y="3163244"/>
                  </a:lnTo>
                  <a:lnTo>
                    <a:pt x="5568682" y="3169601"/>
                  </a:lnTo>
                  <a:lnTo>
                    <a:pt x="5520563" y="3171761"/>
                  </a:lnTo>
                  <a:lnTo>
                    <a:pt x="2943225" y="3171761"/>
                  </a:lnTo>
                  <a:lnTo>
                    <a:pt x="1612138" y="3171761"/>
                  </a:lnTo>
                  <a:lnTo>
                    <a:pt x="1253363" y="3171761"/>
                  </a:lnTo>
                  <a:lnTo>
                    <a:pt x="1205244" y="3169601"/>
                  </a:lnTo>
                  <a:lnTo>
                    <a:pt x="1158338" y="3163244"/>
                  </a:lnTo>
                  <a:lnTo>
                    <a:pt x="1112829" y="3152878"/>
                  </a:lnTo>
                  <a:lnTo>
                    <a:pt x="1068906" y="3138688"/>
                  </a:lnTo>
                  <a:lnTo>
                    <a:pt x="1026754" y="3120863"/>
                  </a:lnTo>
                  <a:lnTo>
                    <a:pt x="986559" y="3099587"/>
                  </a:lnTo>
                  <a:lnTo>
                    <a:pt x="948509" y="3075048"/>
                  </a:lnTo>
                  <a:lnTo>
                    <a:pt x="912789" y="3047433"/>
                  </a:lnTo>
                  <a:lnTo>
                    <a:pt x="879586" y="3016927"/>
                  </a:lnTo>
                  <a:lnTo>
                    <a:pt x="849086" y="2983719"/>
                  </a:lnTo>
                  <a:lnTo>
                    <a:pt x="821477" y="2947993"/>
                  </a:lnTo>
                  <a:lnTo>
                    <a:pt x="796943" y="2909938"/>
                  </a:lnTo>
                  <a:lnTo>
                    <a:pt x="775673" y="2869739"/>
                  </a:lnTo>
                  <a:lnTo>
                    <a:pt x="757852" y="2827583"/>
                  </a:lnTo>
                  <a:lnTo>
                    <a:pt x="743666" y="2783657"/>
                  </a:lnTo>
                  <a:lnTo>
                    <a:pt x="733303" y="2738147"/>
                  </a:lnTo>
                  <a:lnTo>
                    <a:pt x="726948" y="2691241"/>
                  </a:lnTo>
                  <a:lnTo>
                    <a:pt x="724788" y="2643124"/>
                  </a:lnTo>
                  <a:lnTo>
                    <a:pt x="0" y="2686570"/>
                  </a:lnTo>
                  <a:lnTo>
                    <a:pt x="724788" y="1850136"/>
                  </a:lnTo>
                  <a:lnTo>
                    <a:pt x="724788" y="528574"/>
                  </a:lnTo>
                  <a:close/>
                </a:path>
              </a:pathLst>
            </a:custGeom>
            <a:ln w="28575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4716016" y="692696"/>
            <a:ext cx="4165223" cy="2144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975360" lvl="0">
              <a:lnSpc>
                <a:spcPct val="100899"/>
              </a:lnSpc>
              <a:spcBef>
                <a:spcPts val="80"/>
              </a:spcBef>
            </a:pPr>
            <a:r>
              <a:rPr lang="ru-RU" sz="1200" i="1" kern="0" dirty="0">
                <a:solidFill>
                  <a:sysClr val="windowText" lastClr="000000"/>
                </a:solidFill>
                <a:cs typeface="Calibri"/>
              </a:rPr>
              <a:t>…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Дети</a:t>
            </a:r>
            <a:r>
              <a:rPr lang="ru-RU" sz="1200" i="1" kern="0" spc="-5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с</a:t>
            </a:r>
            <a:r>
              <a:rPr lang="ru-RU" sz="1200" i="1" kern="0" spc="-2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нарушениями</a:t>
            </a:r>
            <a:r>
              <a:rPr lang="ru-RU" sz="1200" i="1" kern="0" spc="-5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в</a:t>
            </a:r>
            <a:r>
              <a:rPr lang="ru-RU" sz="1200" i="1" kern="0" spc="-6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развитии</a:t>
            </a:r>
            <a:r>
              <a:rPr lang="ru-RU" sz="1200" i="1" kern="0" spc="1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часто</a:t>
            </a:r>
            <a:r>
              <a:rPr lang="ru-RU" sz="1200" i="1" kern="0" spc="-4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развиваются</a:t>
            </a:r>
            <a:r>
              <a:rPr lang="ru-RU" sz="1200" i="1" kern="0" spc="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гораздо медленнее,</a:t>
            </a:r>
            <a:r>
              <a:rPr lang="ru-RU" sz="1200" i="1" kern="0" spc="3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чем</a:t>
            </a:r>
            <a:r>
              <a:rPr lang="ru-RU" sz="1200" i="1" kern="0" spc="-4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обычные</a:t>
            </a:r>
            <a:r>
              <a:rPr lang="ru-RU" sz="1200" i="1" kern="0" spc="-5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дети,</a:t>
            </a:r>
            <a:r>
              <a:rPr lang="ru-RU" sz="1200" i="1" kern="0" spc="-2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поэтому</a:t>
            </a:r>
            <a:r>
              <a:rPr lang="ru-RU" sz="1200" i="1" kern="0" spc="-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нуждаются</a:t>
            </a:r>
            <a:r>
              <a:rPr lang="ru-RU" sz="1200" i="1" kern="0" spc="-10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в</a:t>
            </a:r>
            <a:r>
              <a:rPr lang="ru-RU" sz="1200" i="1" kern="0" spc="-5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особой специализированной</a:t>
            </a:r>
            <a:r>
              <a:rPr lang="ru-RU" sz="1200" i="1" kern="0" spc="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помощи.</a:t>
            </a:r>
            <a:r>
              <a:rPr lang="ru-RU" sz="1200" i="1" kern="0" spc="3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У</a:t>
            </a:r>
            <a:r>
              <a:rPr lang="ru-RU" sz="1200" i="1" kern="0" spc="-7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таких</a:t>
            </a:r>
            <a:r>
              <a:rPr lang="ru-RU" sz="1200" i="1" kern="0" spc="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детей</a:t>
            </a:r>
            <a:r>
              <a:rPr lang="ru-RU" sz="1200" i="1" kern="0" spc="-5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прослеживается</a:t>
            </a:r>
            <a:endParaRPr lang="ru-RU" sz="1200" kern="0" dirty="0">
              <a:solidFill>
                <a:sysClr val="windowText" lastClr="000000"/>
              </a:solidFill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12700" marR="5080" lvl="0">
              <a:lnSpc>
                <a:spcPct val="100800"/>
              </a:lnSpc>
            </a:pPr>
            <a:r>
              <a:rPr lang="ru-RU" sz="1200" i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незрелость</a:t>
            </a:r>
            <a:r>
              <a:rPr lang="ru-RU" sz="1200" i="1" kern="0" spc="2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2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эмоционально-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волевой</a:t>
            </a:r>
            <a:r>
              <a:rPr lang="ru-RU" sz="1200" i="1" kern="0" spc="2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сферы;</a:t>
            </a:r>
            <a:r>
              <a:rPr lang="ru-RU" sz="1200" i="1" kern="0" spc="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иначе</a:t>
            </a:r>
            <a:r>
              <a:rPr lang="ru-RU" sz="1200" i="1" kern="0" spc="-5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говоря,</a:t>
            </a:r>
            <a:r>
              <a:rPr lang="ru-RU" sz="1200" i="1" kern="0" spc="4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такому</a:t>
            </a:r>
            <a:r>
              <a:rPr lang="ru-RU" sz="1200" i="1" kern="0" spc="-7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ребенку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очень</a:t>
            </a:r>
            <a:r>
              <a:rPr lang="ru-RU" sz="1200" i="1" kern="0" spc="-6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сложно</a:t>
            </a:r>
            <a:r>
              <a:rPr lang="ru-RU" sz="1200" i="1" kern="0" spc="-6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сделать</a:t>
            </a:r>
            <a:r>
              <a:rPr lang="ru-RU" sz="1200" i="1" kern="0" spc="-5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над</a:t>
            </a:r>
            <a:r>
              <a:rPr lang="ru-RU" sz="1200" i="1" kern="0" spc="-8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собой</a:t>
            </a:r>
            <a:r>
              <a:rPr lang="ru-RU" sz="1200" i="1" kern="0" spc="-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волевое</a:t>
            </a:r>
            <a:r>
              <a:rPr lang="ru-RU" sz="1200" i="1" kern="0" spc="-7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усилие,</a:t>
            </a:r>
            <a:r>
              <a:rPr lang="ru-RU" sz="1200" i="1" kern="0" spc="-4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заставить</a:t>
            </a:r>
            <a:r>
              <a:rPr lang="ru-RU" sz="1200" i="1" kern="0" spc="-5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20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себя</a:t>
            </a:r>
            <a:r>
              <a:rPr lang="ru-RU" sz="1200" kern="0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выполнить</a:t>
            </a:r>
            <a:r>
              <a:rPr lang="ru-RU" sz="1200" i="1" kern="0" spc="-85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2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что-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либо.</a:t>
            </a:r>
            <a:r>
              <a:rPr lang="ru-RU" sz="1200" i="1" kern="0" spc="6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А</a:t>
            </a:r>
            <a:r>
              <a:rPr lang="ru-RU" sz="1200" i="1" kern="0" spc="-6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отсюда</a:t>
            </a:r>
            <a:r>
              <a:rPr lang="ru-RU" sz="1200" i="1" kern="0" spc="4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неизбежно</a:t>
            </a:r>
            <a:r>
              <a:rPr lang="ru-RU" sz="1200" i="1" kern="0" spc="-2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появляются</a:t>
            </a:r>
            <a:r>
              <a:rPr lang="ru-RU" sz="1200" i="1" kern="0" spc="-2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10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нарушения</a:t>
            </a:r>
            <a:r>
              <a:rPr lang="ru-RU" sz="1200" kern="0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внимания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,</a:t>
            </a:r>
            <a:r>
              <a:rPr lang="ru-RU" sz="1200" i="1" kern="0" spc="-3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восприятия,</a:t>
            </a:r>
            <a:r>
              <a:rPr lang="ru-RU" sz="1200" i="1" kern="0" spc="-2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памяти,</a:t>
            </a:r>
            <a:r>
              <a:rPr lang="ru-RU" sz="1200" i="1" kern="0" spc="-2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повышенная</a:t>
            </a:r>
            <a:r>
              <a:rPr lang="ru-RU" sz="1200" i="1" kern="0" spc="-10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двигательная</a:t>
            </a:r>
            <a:r>
              <a:rPr lang="ru-RU" sz="1200" i="1" kern="0" spc="-5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и</a:t>
            </a:r>
            <a:r>
              <a:rPr lang="ru-RU" sz="1200" i="1" kern="0" spc="-4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lang="ru-RU" sz="1200" i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речевая активностью.</a:t>
            </a:r>
            <a:endParaRPr lang="ru-RU" sz="1200" kern="0" dirty="0">
              <a:solidFill>
                <a:sysClr val="windowText" lastClr="000000"/>
              </a:solidFill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07905" y="3015430"/>
            <a:ext cx="5154816" cy="2879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64360" marR="679450" lvl="0" indent="0" defTabSz="914400" eaLnBrk="1" fontAlgn="auto" latinLnBrk="0" hangingPunct="1">
              <a:lnSpc>
                <a:spcPct val="100800"/>
              </a:lnSpc>
              <a:spcBef>
                <a:spcPts val="218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Мне</a:t>
            </a:r>
            <a:r>
              <a:rPr kumimoji="0" lang="ru-RU" sz="1200" b="0" i="1" u="none" strike="noStrike" kern="0" cap="none" spc="-10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захотелось заинтересовать</a:t>
            </a:r>
            <a:r>
              <a:rPr kumimoji="0" lang="ru-RU" sz="1200" b="0" i="1" u="none" strike="noStrike" kern="0" cap="none" spc="7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детей,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вовлечь</a:t>
            </a:r>
            <a:r>
              <a:rPr kumimoji="0" lang="ru-RU" sz="1200" b="0" i="1" u="none" strike="noStrike" kern="0" cap="none" spc="-3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их</a:t>
            </a:r>
            <a:r>
              <a:rPr kumimoji="0" lang="ru-RU" sz="1200" b="0" i="1" u="none" strike="noStrike" kern="0" cap="none" spc="-4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в</a:t>
            </a:r>
            <a:r>
              <a:rPr kumimoji="0" lang="ru-RU" sz="1200" b="0" i="1" u="none" strike="noStrike" kern="0" cap="none" spc="-5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мир</a:t>
            </a:r>
            <a:r>
              <a:rPr kumimoji="0" lang="ru-RU" sz="1200" b="0" i="1" u="none" strike="noStrike" kern="0" cap="none" spc="-4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знаний,</a:t>
            </a:r>
            <a:r>
              <a:rPr kumimoji="0" lang="ru-RU" sz="1200" b="0" i="1" u="none" strike="noStrike" kern="0" cap="none" spc="-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чтобы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они</a:t>
            </a:r>
            <a:r>
              <a:rPr kumimoji="0" lang="ru-RU" sz="1200" b="0" i="1" u="none" strike="noStrike" kern="0" cap="none" spc="-4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еще</a:t>
            </a:r>
            <a:r>
              <a:rPr kumimoji="0" lang="ru-RU" sz="1200" b="0" i="1" u="none" strike="noStrike" kern="0" cap="none" spc="2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долго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вспоминали</a:t>
            </a:r>
            <a:r>
              <a:rPr kumimoji="0" lang="ru-RU" sz="1200" b="0" i="1" u="none" strike="noStrike" kern="0" cap="none" spc="-3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наши</a:t>
            </a:r>
            <a:r>
              <a:rPr kumimoji="0" lang="ru-RU" sz="1200" b="0" i="1" u="none" strike="noStrike" kern="0" cap="none" spc="-9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игры.</a:t>
            </a:r>
            <a:r>
              <a:rPr kumimoji="0" lang="ru-RU" sz="1200" b="0" i="1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Я</a:t>
            </a:r>
            <a:r>
              <a:rPr kumimoji="0" lang="ru-RU" sz="1200" b="0" i="1" u="none" strike="noStrike" kern="0" cap="none" spc="-2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считаю,</a:t>
            </a:r>
            <a:r>
              <a:rPr kumimoji="0" lang="ru-RU" sz="1200" b="0" i="1" u="none" strike="noStrike" kern="0" cap="none" spc="6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что</a:t>
            </a:r>
            <a:r>
              <a:rPr kumimoji="0" lang="ru-RU" sz="1200" b="0" i="1" u="none" strike="noStrike" kern="0" cap="none" spc="2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лэпбук</a:t>
            </a:r>
            <a:r>
              <a:rPr kumimoji="0" lang="ru-RU" sz="1200" b="0" i="1" u="none" strike="noStrike" kern="0" cap="none" spc="-7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5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–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для</a:t>
            </a:r>
            <a:r>
              <a:rPr kumimoji="0" lang="ru-RU" sz="1200" b="0" i="1" u="none" strike="noStrike" kern="0" cap="none" spc="-4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особых</a:t>
            </a:r>
            <a:r>
              <a:rPr kumimoji="0" lang="ru-RU" sz="1200" b="0" i="1" u="none" strike="noStrike" kern="0" cap="none" spc="-4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детей</a:t>
            </a:r>
            <a:r>
              <a:rPr kumimoji="0" lang="ru-RU" sz="1200" b="0" i="1" u="none" strike="noStrike" kern="0" cap="none" spc="-4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это</a:t>
            </a:r>
            <a:r>
              <a:rPr kumimoji="0" lang="ru-RU" sz="1200" b="0" i="1" u="none" strike="noStrike" kern="0" cap="none" spc="-3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некоторая</a:t>
            </a:r>
            <a:r>
              <a:rPr kumimoji="0" lang="ru-RU" sz="1200" b="0" i="1" u="none" strike="noStrike" kern="0" cap="none" spc="3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особая</a:t>
            </a:r>
            <a:r>
              <a:rPr kumimoji="0" lang="ru-RU" sz="1200" b="0" i="1" u="none" strike="noStrike" kern="0" cap="none" spc="50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форма</a:t>
            </a:r>
            <a:r>
              <a:rPr kumimoji="0" lang="ru-RU" sz="1200" b="0" i="1" u="none" strike="noStrike" kern="0" cap="none" spc="-7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организации</a:t>
            </a:r>
            <a:r>
              <a:rPr kumimoji="0" lang="ru-RU" sz="1200" b="0" i="1" u="none" strike="noStrike" kern="0" cap="none" spc="5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учебного</a:t>
            </a:r>
            <a:r>
              <a:rPr kumimoji="0" lang="ru-RU" sz="1200" b="0" i="1" u="none" strike="noStrike" kern="0" cap="none" spc="-6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и</a:t>
            </a:r>
            <a:r>
              <a:rPr kumimoji="0" lang="ru-RU" sz="1200" b="0" i="1" u="none" strike="noStrike" kern="0" cap="none" spc="-6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наглядного материала.</a:t>
            </a:r>
            <a:r>
              <a:rPr kumimoji="0" lang="ru-RU" sz="1200" b="0" i="1" u="none" strike="noStrike" kern="0" cap="none" spc="1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Помогает</a:t>
            </a:r>
            <a:r>
              <a:rPr kumimoji="0" lang="ru-RU" sz="1200" b="0" i="1" u="none" strike="noStrike" kern="0" cap="none" spc="-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ребенку</a:t>
            </a:r>
            <a:r>
              <a:rPr kumimoji="0" lang="ru-RU" sz="1200" b="0" i="1" u="none" strike="noStrike" kern="0" cap="none" spc="-4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по</a:t>
            </a:r>
            <a:r>
              <a:rPr kumimoji="0" lang="ru-RU" sz="1200" b="0" i="1" u="none" strike="noStrike" kern="0" cap="none" spc="-10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своему желанию</a:t>
            </a:r>
            <a:r>
              <a:rPr kumimoji="0" lang="ru-RU" sz="1200" b="0" i="1" u="none" strike="noStrike" kern="0" cap="none" spc="-5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познавать,</a:t>
            </a:r>
            <a:r>
              <a:rPr kumimoji="0" lang="ru-RU" sz="1200" b="0" i="1" u="none" strike="noStrike" kern="0" cap="none" spc="-3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понимать</a:t>
            </a:r>
            <a:r>
              <a:rPr kumimoji="0" lang="ru-RU" sz="1200" b="0" i="1" u="none" strike="noStrike" kern="0" cap="none" spc="-4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5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и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Calibri"/>
            </a:endParaRPr>
          </a:p>
          <a:p>
            <a:pPr marL="1864360" marR="1197610" lvl="0" indent="0" defTabSz="914400" eaLnBrk="1" fontAlgn="auto" latinLnBrk="0" hangingPunct="1">
              <a:lnSpc>
                <a:spcPct val="99700"/>
              </a:lnSpc>
              <a:spcBef>
                <a:spcPts val="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самостоятельно</a:t>
            </a:r>
            <a:r>
              <a:rPr kumimoji="0" lang="ru-RU" sz="1200" b="0" i="1" u="none" strike="noStrike" kern="0" cap="none" spc="-2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запоминать</a:t>
            </a:r>
            <a:r>
              <a:rPr kumimoji="0" lang="ru-RU" sz="1200" b="0" i="1" u="none" strike="noStrike" kern="0" cap="none" spc="-2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полученную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ранее</a:t>
            </a:r>
            <a:r>
              <a:rPr kumimoji="0" lang="ru-RU" sz="1200" b="0" i="1" u="none" strike="noStrike" kern="0" cap="none" spc="2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информацию.</a:t>
            </a:r>
            <a:r>
              <a:rPr kumimoji="0" lang="ru-RU" sz="1200" b="0" i="1" u="none" strike="noStrike" kern="0" cap="none" spc="5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К</a:t>
            </a:r>
            <a:r>
              <a:rPr kumimoji="0" lang="ru-RU" sz="1200" b="0" i="1" u="none" strike="noStrike" kern="0" cap="none" spc="-8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тому</a:t>
            </a:r>
            <a:r>
              <a:rPr kumimoji="0" lang="ru-RU" sz="1200" b="0" i="1" u="none" strike="noStrike" kern="0" cap="none" spc="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же</a:t>
            </a:r>
            <a:r>
              <a:rPr kumimoji="0" lang="ru-RU" sz="1200" b="0" i="1" u="none" strike="noStrike" kern="0" cap="none" spc="-7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Лэпбук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направлен</a:t>
            </a:r>
            <a:r>
              <a:rPr kumimoji="0" lang="ru-RU" sz="1200" b="0" i="1" u="none" strike="noStrike" kern="0" cap="none" spc="-4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на</a:t>
            </a:r>
            <a:r>
              <a:rPr kumimoji="0" lang="ru-RU" sz="1200" b="0" i="1" u="none" strike="noStrike" kern="0" cap="none" spc="-2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самостоятельную</a:t>
            </a:r>
            <a:r>
              <a:rPr kumimoji="0" lang="ru-RU" sz="1200" b="0" i="1" u="none" strike="noStrike" kern="0" cap="none" spc="5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 </a:t>
            </a:r>
            <a:r>
              <a:rPr kumimoji="0" lang="ru-RU" sz="1200" b="0" i="1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Calibri"/>
              </a:rPr>
              <a:t>работу детей</a:t>
            </a:r>
            <a:endParaRPr kumimoji="0" lang="ru-RU" sz="1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029" name="Picture 5" descr="C:\Users\Наташа\Desktop\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0098" y="3501008"/>
            <a:ext cx="3475613" cy="2699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4474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976313"/>
            <a:ext cx="8229600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object 2"/>
          <p:cNvGrpSpPr/>
          <p:nvPr/>
        </p:nvGrpSpPr>
        <p:grpSpPr>
          <a:xfrm>
            <a:off x="539552" y="1916832"/>
            <a:ext cx="3672408" cy="2304256"/>
            <a:chOff x="1647888" y="2771838"/>
            <a:chExt cx="7010400" cy="1609725"/>
          </a:xfrm>
        </p:grpSpPr>
        <p:sp>
          <p:nvSpPr>
            <p:cNvPr id="6" name="object 3"/>
            <p:cNvSpPr/>
            <p:nvPr/>
          </p:nvSpPr>
          <p:spPr>
            <a:xfrm>
              <a:off x="1662176" y="2786126"/>
              <a:ext cx="6981825" cy="1581150"/>
            </a:xfrm>
            <a:custGeom>
              <a:avLst/>
              <a:gdLst/>
              <a:ahLst/>
              <a:cxnLst/>
              <a:rect l="l" t="t" r="r" b="b"/>
              <a:pathLst>
                <a:path w="6981825" h="1581150">
                  <a:moveTo>
                    <a:pt x="6981825" y="0"/>
                  </a:moveTo>
                  <a:lnTo>
                    <a:pt x="0" y="0"/>
                  </a:lnTo>
                  <a:lnTo>
                    <a:pt x="0" y="1581150"/>
                  </a:lnTo>
                  <a:lnTo>
                    <a:pt x="6718173" y="1581150"/>
                  </a:lnTo>
                  <a:lnTo>
                    <a:pt x="6981825" y="1317498"/>
                  </a:lnTo>
                  <a:lnTo>
                    <a:pt x="6981825" y="0"/>
                  </a:lnTo>
                  <a:close/>
                </a:path>
              </a:pathLst>
            </a:custGeom>
            <a:solidFill>
              <a:srgbClr val="DDD9C3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" name="object 4"/>
            <p:cNvSpPr/>
            <p:nvPr/>
          </p:nvSpPr>
          <p:spPr>
            <a:xfrm>
              <a:off x="8380348" y="4103624"/>
              <a:ext cx="264160" cy="264160"/>
            </a:xfrm>
            <a:custGeom>
              <a:avLst/>
              <a:gdLst/>
              <a:ahLst/>
              <a:cxnLst/>
              <a:rect l="l" t="t" r="r" b="b"/>
              <a:pathLst>
                <a:path w="264159" h="264160">
                  <a:moveTo>
                    <a:pt x="263651" y="0"/>
                  </a:moveTo>
                  <a:lnTo>
                    <a:pt x="52704" y="52705"/>
                  </a:lnTo>
                  <a:lnTo>
                    <a:pt x="0" y="263651"/>
                  </a:lnTo>
                  <a:lnTo>
                    <a:pt x="263651" y="0"/>
                  </a:lnTo>
                  <a:close/>
                </a:path>
              </a:pathLst>
            </a:custGeom>
            <a:solidFill>
              <a:srgbClr val="B1AD9D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object 5"/>
            <p:cNvSpPr/>
            <p:nvPr/>
          </p:nvSpPr>
          <p:spPr>
            <a:xfrm>
              <a:off x="1662176" y="2786126"/>
              <a:ext cx="6981825" cy="1581150"/>
            </a:xfrm>
            <a:custGeom>
              <a:avLst/>
              <a:gdLst/>
              <a:ahLst/>
              <a:cxnLst/>
              <a:rect l="l" t="t" r="r" b="b"/>
              <a:pathLst>
                <a:path w="6981825" h="1581150">
                  <a:moveTo>
                    <a:pt x="6718173" y="1581150"/>
                  </a:moveTo>
                  <a:lnTo>
                    <a:pt x="6770878" y="1370203"/>
                  </a:lnTo>
                  <a:lnTo>
                    <a:pt x="6981825" y="1317498"/>
                  </a:lnTo>
                  <a:lnTo>
                    <a:pt x="6718173" y="1581150"/>
                  </a:lnTo>
                  <a:lnTo>
                    <a:pt x="0" y="1581150"/>
                  </a:lnTo>
                  <a:lnTo>
                    <a:pt x="0" y="0"/>
                  </a:lnTo>
                  <a:lnTo>
                    <a:pt x="6981825" y="0"/>
                  </a:lnTo>
                  <a:lnTo>
                    <a:pt x="6981825" y="1317498"/>
                  </a:lnTo>
                </a:path>
              </a:pathLst>
            </a:custGeom>
            <a:ln w="28575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555008" y="2030600"/>
            <a:ext cx="3649468" cy="20767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 algn="ctr">
              <a:spcBef>
                <a:spcPts val="100"/>
              </a:spcBef>
            </a:pP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…нестандартные</a:t>
            </a:r>
            <a:r>
              <a:rPr lang="ru-RU" sz="1600" kern="0" spc="28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формы</a:t>
            </a:r>
            <a:r>
              <a:rPr lang="ru-RU" sz="1600" kern="0" spc="3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2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взаимодействия</a:t>
            </a:r>
            <a:r>
              <a:rPr lang="ru-RU" sz="1600" kern="0" spc="22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с</a:t>
            </a:r>
            <a:r>
              <a:rPr lang="ru-RU" sz="1600" kern="0" spc="5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воспитанниками</a:t>
            </a:r>
            <a:endParaRPr lang="ru-RU" sz="1600" kern="0" dirty="0">
              <a:solidFill>
                <a:sysClr val="windowText" lastClr="000000"/>
              </a:solidFill>
              <a:latin typeface="Cambria" panose="02040503050406030204" pitchFamily="18" charset="0"/>
              <a:ea typeface="Cambria" panose="02040503050406030204" pitchFamily="18" charset="0"/>
              <a:cs typeface="Microsoft Sans Serif"/>
            </a:endParaRPr>
          </a:p>
          <a:p>
            <a:pPr marL="12700" marR="108585" lvl="0" algn="ctr">
              <a:lnSpc>
                <a:spcPct val="100800"/>
              </a:lnSpc>
            </a:pP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-</a:t>
            </a:r>
            <a:r>
              <a:rPr lang="ru-RU" sz="1600" kern="0" spc="-6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2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когда</a:t>
            </a:r>
            <a:r>
              <a:rPr lang="ru-RU" sz="1600" kern="0" spc="-4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2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ребенок</a:t>
            </a:r>
            <a:r>
              <a:rPr lang="ru-RU" sz="1600" kern="0" spc="-9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сам</a:t>
            </a:r>
            <a:r>
              <a:rPr lang="ru-RU" sz="1600" kern="0" spc="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действует</a:t>
            </a:r>
            <a:r>
              <a:rPr lang="ru-RU" sz="1600" kern="0" spc="4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с</a:t>
            </a:r>
            <a:r>
              <a:rPr lang="ru-RU" sz="1600" kern="0" spc="-3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объектами,</a:t>
            </a:r>
            <a:r>
              <a:rPr lang="ru-RU" sz="1600" kern="0" spc="38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лучше</a:t>
            </a:r>
            <a:r>
              <a:rPr lang="ru-RU" sz="1600" kern="0" spc="-4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познает </a:t>
            </a:r>
            <a:r>
              <a:rPr lang="ru-RU" sz="1600" kern="0" spc="-2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окружающий</a:t>
            </a:r>
            <a:r>
              <a:rPr lang="ru-RU" sz="1600" kern="0" spc="-9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мир.</a:t>
            </a:r>
            <a:r>
              <a:rPr lang="ru-RU" sz="1600" kern="0" spc="-4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..Поэтому</a:t>
            </a:r>
            <a:r>
              <a:rPr lang="ru-RU" sz="1600" kern="0" spc="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приоритет</a:t>
            </a:r>
            <a:r>
              <a:rPr lang="ru-RU" sz="1600" kern="0" spc="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в</a:t>
            </a:r>
            <a:r>
              <a:rPr lang="ru-RU" sz="1600" kern="0" spc="-4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работе</a:t>
            </a:r>
            <a:r>
              <a:rPr lang="ru-RU" sz="1600" kern="0" spc="-2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с</a:t>
            </a:r>
            <a:r>
              <a:rPr lang="ru-RU" sz="1600" kern="0" spc="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2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детьми</a:t>
            </a:r>
            <a:r>
              <a:rPr lang="ru-RU" sz="1600" kern="0" spc="-8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5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с 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ОВЗ</a:t>
            </a:r>
            <a:r>
              <a:rPr lang="ru-RU" sz="1600" kern="0" spc="-12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следует</a:t>
            </a:r>
            <a:r>
              <a:rPr lang="ru-RU" sz="1600" kern="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kern="0" spc="-2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отдавать</a:t>
            </a:r>
            <a:r>
              <a:rPr lang="ru-RU" sz="1600" kern="0" spc="7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</a:t>
            </a:r>
            <a:r>
              <a:rPr lang="ru-RU" sz="1600" b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практическим</a:t>
            </a:r>
            <a:r>
              <a:rPr lang="ru-RU" sz="1600" b="1" kern="0" spc="-55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lang="ru-RU" sz="1600" b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методам</a:t>
            </a:r>
            <a:r>
              <a:rPr lang="ru-RU" sz="1600" b="1" kern="0" spc="-114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 </a:t>
            </a:r>
            <a:r>
              <a:rPr lang="ru-RU" sz="1600" b="1" kern="0" spc="-10" dirty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обучения</a:t>
            </a:r>
            <a:endParaRPr lang="ru-RU" sz="1600" kern="0" dirty="0">
              <a:solidFill>
                <a:sysClr val="windowText" lastClr="000000"/>
              </a:solidFill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  <p:grpSp>
        <p:nvGrpSpPr>
          <p:cNvPr id="10" name="object 17"/>
          <p:cNvGrpSpPr/>
          <p:nvPr/>
        </p:nvGrpSpPr>
        <p:grpSpPr>
          <a:xfrm rot="16200000">
            <a:off x="4244358" y="2669305"/>
            <a:ext cx="720079" cy="799307"/>
            <a:chOff x="4638738" y="4286313"/>
            <a:chExt cx="457200" cy="390525"/>
          </a:xfrm>
        </p:grpSpPr>
        <p:sp>
          <p:nvSpPr>
            <p:cNvPr id="11" name="object 18"/>
            <p:cNvSpPr/>
            <p:nvPr/>
          </p:nvSpPr>
          <p:spPr>
            <a:xfrm>
              <a:off x="4653026" y="4300601"/>
              <a:ext cx="428625" cy="361950"/>
            </a:xfrm>
            <a:custGeom>
              <a:avLst/>
              <a:gdLst/>
              <a:ahLst/>
              <a:cxnLst/>
              <a:rect l="l" t="t" r="r" b="b"/>
              <a:pathLst>
                <a:path w="428625" h="361950">
                  <a:moveTo>
                    <a:pt x="321437" y="0"/>
                  </a:moveTo>
                  <a:lnTo>
                    <a:pt x="107061" y="0"/>
                  </a:lnTo>
                  <a:lnTo>
                    <a:pt x="107061" y="180975"/>
                  </a:lnTo>
                  <a:lnTo>
                    <a:pt x="0" y="180975"/>
                  </a:lnTo>
                  <a:lnTo>
                    <a:pt x="214249" y="361950"/>
                  </a:lnTo>
                  <a:lnTo>
                    <a:pt x="428625" y="180975"/>
                  </a:lnTo>
                  <a:lnTo>
                    <a:pt x="321437" y="180975"/>
                  </a:lnTo>
                  <a:lnTo>
                    <a:pt x="321437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object 19"/>
            <p:cNvSpPr/>
            <p:nvPr/>
          </p:nvSpPr>
          <p:spPr>
            <a:xfrm>
              <a:off x="4653026" y="4300601"/>
              <a:ext cx="428625" cy="361950"/>
            </a:xfrm>
            <a:custGeom>
              <a:avLst/>
              <a:gdLst/>
              <a:ahLst/>
              <a:cxnLst/>
              <a:rect l="l" t="t" r="r" b="b"/>
              <a:pathLst>
                <a:path w="428625" h="361950">
                  <a:moveTo>
                    <a:pt x="0" y="180975"/>
                  </a:moveTo>
                  <a:lnTo>
                    <a:pt x="107061" y="180975"/>
                  </a:lnTo>
                  <a:lnTo>
                    <a:pt x="107061" y="0"/>
                  </a:lnTo>
                  <a:lnTo>
                    <a:pt x="321437" y="0"/>
                  </a:lnTo>
                  <a:lnTo>
                    <a:pt x="321437" y="180975"/>
                  </a:lnTo>
                  <a:lnTo>
                    <a:pt x="428625" y="180975"/>
                  </a:lnTo>
                  <a:lnTo>
                    <a:pt x="214249" y="361950"/>
                  </a:lnTo>
                  <a:lnTo>
                    <a:pt x="0" y="180975"/>
                  </a:lnTo>
                  <a:close/>
                </a:path>
              </a:pathLst>
            </a:custGeom>
            <a:ln w="28575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75636" y="1937285"/>
            <a:ext cx="3687763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5014438" y="2530348"/>
            <a:ext cx="36839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 algn="ctr">
              <a:spcBef>
                <a:spcPts val="100"/>
              </a:spcBef>
            </a:pPr>
            <a:r>
              <a:rPr lang="ru-RU" sz="1600" kern="0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Исходя из этого, я поставила перед собою </a:t>
            </a:r>
            <a:r>
              <a:rPr lang="ru-RU" sz="1600" b="1" kern="0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цель: 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использование </a:t>
            </a:r>
            <a:r>
              <a:rPr lang="ru-RU" sz="1600" kern="0" dirty="0" err="1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лэпбука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в </a:t>
            </a:r>
            <a:r>
              <a:rPr lang="ru-RU" sz="1600" kern="0" dirty="0" err="1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сказкотерапии</a:t>
            </a:r>
            <a:r>
              <a:rPr lang="ru-RU" sz="1600" kern="0" dirty="0" smtClean="0">
                <a:solidFill>
                  <a:sysClr val="windowText" lastClr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Microsoft Sans Serif"/>
              </a:rPr>
              <a:t> у детей с нарушением зрения</a:t>
            </a:r>
            <a:endParaRPr lang="ru-RU" sz="1600" kern="0" dirty="0">
              <a:solidFill>
                <a:sysClr val="windowText" lastClr="000000"/>
              </a:solidFill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16632"/>
            <a:ext cx="4491058" cy="252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Наташа\Desktop\i (1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44432" y="3273690"/>
            <a:ext cx="3443857" cy="3443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9868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ser\Desktop\картинки к презентации\3203528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7"/>
            <a:ext cx="2066557" cy="24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50604" y="2506833"/>
            <a:ext cx="503317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«Сказка – великая духовная культура народа, </a:t>
            </a:r>
            <a:endParaRPr lang="ru-RU" sz="16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 fontAlgn="base"/>
            <a:r>
              <a:rPr lang="ru-RU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которую мы собираем по крохам,</a:t>
            </a:r>
            <a:endParaRPr lang="ru-RU" sz="16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 fontAlgn="base"/>
            <a:r>
              <a:rPr lang="ru-RU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и через сказку раскрывается перед нами</a:t>
            </a:r>
            <a:endParaRPr lang="ru-RU" sz="16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 fontAlgn="base"/>
            <a:r>
              <a:rPr lang="ru-RU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          </a:t>
            </a:r>
            <a:r>
              <a:rPr lang="ru-RU" sz="1600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тысячелетняя </a:t>
            </a:r>
            <a:r>
              <a:rPr lang="ru-RU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история народа». </a:t>
            </a:r>
            <a:endParaRPr lang="ru-RU" sz="1600" b="1" dirty="0" smtClean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 fontAlgn="base"/>
            <a:r>
              <a:rPr lang="ru-RU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	</a:t>
            </a:r>
            <a:endParaRPr lang="ru-RU" sz="16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r" fontAlgn="base"/>
            <a:r>
              <a:rPr lang="ru-RU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(А. Н. Толстой) </a:t>
            </a:r>
            <a:r>
              <a:rPr lang="ru-RU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</a:br>
            <a:endParaRPr lang="ru-RU" sz="16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39099" y="116632"/>
            <a:ext cx="1656184" cy="223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92500"/>
            <a:ext cx="2012268" cy="258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Наташа\Desktop\652738383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708920"/>
            <a:ext cx="3098821" cy="397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Наташа\Desktop\6616512596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577924"/>
            <a:ext cx="3028351" cy="3077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icture backgrou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88324" y="3863340"/>
            <a:ext cx="1728192" cy="250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847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222607"/>
            <a:ext cx="446449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000" dirty="0" err="1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Сказкотерапия</a:t>
            </a:r>
            <a:r>
              <a:rPr lang="ru-RU" sz="20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– это один из самых эффективных методов работы с детьми с ограниченными возможностями здоровья младшего возраста, которые испытывают затруднения в физической, эмоциональной или поведенческой сфере. </a:t>
            </a:r>
            <a:endParaRPr lang="ru-RU" sz="2000" dirty="0" smtClean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 fontAlgn="base"/>
            <a:r>
              <a:rPr lang="ru-RU" sz="20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Этот </a:t>
            </a:r>
            <a:r>
              <a:rPr lang="ru-RU" sz="20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метод является всеохватывающим и открытым для понимания детей. </a:t>
            </a:r>
          </a:p>
        </p:txBody>
      </p:sp>
      <p:pic>
        <p:nvPicPr>
          <p:cNvPr id="4098" name="Picture 2" descr="C:\Users\Наташа\Desktop\IMG_35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004" y="3789040"/>
            <a:ext cx="3644486" cy="223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Наташа\Desktop\IMG_3483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92170"/>
            <a:ext cx="1682793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Наташа\Desktop\IMG_348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2619" y="476672"/>
            <a:ext cx="1656430" cy="34398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Наташа\Desktop\IMG_348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77072"/>
            <a:ext cx="3312368" cy="22073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1368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44008" y="332656"/>
            <a:ext cx="4067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Метод </a:t>
            </a:r>
            <a:r>
              <a:rPr lang="ru-RU" dirty="0" err="1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сказкотерапии</a:t>
            </a:r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позволяет решать проблемы эмоционально-волевого контроля поведения. </a:t>
            </a:r>
            <a:endParaRPr lang="ru-RU" dirty="0" smtClean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 fontAlgn="base"/>
            <a:r>
              <a:rPr lang="ru-RU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Он </a:t>
            </a:r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знакомит детей с книгами, приобщает к литературе, а также мотивирует детей к творчеству, через совместное сочинение сказок</a:t>
            </a:r>
            <a:r>
              <a:rPr lang="ru-RU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.</a:t>
            </a:r>
          </a:p>
          <a:p>
            <a:pPr algn="ctr" fontAlgn="base"/>
            <a:r>
              <a:rPr lang="ru-RU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В занятиях с особыми детьми не только имеет обучающий характер, но и коррекционно-развивающий, который направлен на рост личностного и творческого потенциала ребенка. </a:t>
            </a:r>
          </a:p>
        </p:txBody>
      </p:sp>
      <p:pic>
        <p:nvPicPr>
          <p:cNvPr id="5122" name="Picture 2" descr="C:\Users\Наташа\Desktop\IMG_34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954" y="908720"/>
            <a:ext cx="3844067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Наташа\Desktop\IMG_348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76968"/>
            <a:ext cx="3404745" cy="2268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71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1" y="116632"/>
            <a:ext cx="446449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Задачи </a:t>
            </a:r>
            <a:r>
              <a:rPr lang="ru-RU" sz="1600" dirty="0" err="1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сказкотерапии</a:t>
            </a:r>
            <a:r>
              <a:rPr lang="ru-RU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: </a:t>
            </a:r>
          </a:p>
          <a:p>
            <a:r>
              <a:rPr lang="ru-RU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1.Развить речь детей с помощью: пересказывая сказок, рассказывания сказок от третьего лица, группового рассказывания сказок, рассказывания сказок по кругу, сочинение сказок и </a:t>
            </a:r>
            <a:r>
              <a:rPr lang="ru-RU" sz="1600" dirty="0" err="1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лэпбуков</a:t>
            </a:r>
            <a:r>
              <a:rPr lang="ru-RU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2.Выявить и поддержать творческие способности. </a:t>
            </a:r>
          </a:p>
          <a:p>
            <a:r>
              <a:rPr lang="ru-RU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3.Снизить уровень тревожности и агрессивности. </a:t>
            </a:r>
          </a:p>
          <a:p>
            <a:r>
              <a:rPr lang="ru-RU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4.Развить способности к эмоциональной регуляции и естественной коммуникации.</a:t>
            </a:r>
          </a:p>
          <a:p>
            <a:r>
              <a:rPr lang="ru-RU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5.Учить детей правильно оценивать свои и чужие поступки.</a:t>
            </a:r>
          </a:p>
          <a:p>
            <a:r>
              <a:rPr lang="ru-RU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6.Развивать память, мышление, воображение, внимание. </a:t>
            </a:r>
          </a:p>
          <a:p>
            <a:r>
              <a:rPr lang="ru-RU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7.Развивать умение использовать игровые импровизации в самостоятельной деятельности. </a:t>
            </a:r>
          </a:p>
          <a:p>
            <a:r>
              <a:rPr lang="ru-RU" sz="16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8.Укрепить союз «Ребёнок – родитель – педагог»</a:t>
            </a:r>
            <a:endParaRPr lang="ru-RU" sz="16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Наташа\Desktop\i (1) (1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141646">
            <a:off x="3683104" y="1517559"/>
            <a:ext cx="6815403" cy="383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9271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27984" y="404664"/>
            <a:ext cx="444502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20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 развитием мультипликации родители стали значительно реже читать своим детям, что сказывается на детях в полной мере, им сложно воспринимать материал на слух и в значительной мере снижается процессы воображения и мышления.</a:t>
            </a:r>
          </a:p>
        </p:txBody>
      </p:sp>
      <p:pic>
        <p:nvPicPr>
          <p:cNvPr id="7171" name="Picture 3" descr="C:\Users\Наташа\Desktop\изображение_2024-11-10_21400844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348880"/>
            <a:ext cx="5150346" cy="3891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Наташа\Desktop\18cd356426e687dac86e0e577a8ca30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108520" y="-243408"/>
            <a:ext cx="3965399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Наташа\Desktop\90769a59-91cb-54bf-a987-a55082e8b94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36912"/>
            <a:ext cx="5040560" cy="397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225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5696" y="332656"/>
            <a:ext cx="45365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20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Одной </a:t>
            </a:r>
            <a:r>
              <a:rPr lang="ru-RU" sz="20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из актуальных задач </a:t>
            </a:r>
            <a:r>
              <a:rPr lang="ru-RU" sz="20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коррекционной работы, </a:t>
            </a:r>
            <a:r>
              <a:rPr lang="ru-RU" sz="20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проявляющейся в формировании мировоззрения младшего школьника и его личности в целом, является развитие мышления и коррекция трудностей в поведении и общении. Особое значение это приобретает на первоначальном этапе обучения, когда закладываются основы дальнейшего </a:t>
            </a:r>
            <a:r>
              <a:rPr lang="ru-RU" sz="20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развития ребенка.</a:t>
            </a:r>
            <a:endParaRPr lang="ru-RU" sz="20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6148" name="Picture 4" descr="C:\Users\User\Desktop\картинки к презентации\images (6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24744"/>
            <a:ext cx="4320480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661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44624"/>
            <a:ext cx="867645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endParaRPr lang="ru-RU" sz="1600" b="1" dirty="0" smtClean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 fontAlgn="base"/>
            <a:r>
              <a:rPr lang="ru-RU" sz="1600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Виды </a:t>
            </a:r>
            <a:r>
              <a:rPr lang="ru-RU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сказок использующихся </a:t>
            </a:r>
            <a:r>
              <a:rPr lang="ru-RU" sz="1600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в  </a:t>
            </a:r>
            <a:r>
              <a:rPr lang="ru-RU" sz="1600" b="1" dirty="0" err="1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сказкотерапии</a:t>
            </a:r>
            <a:r>
              <a:rPr lang="ru-RU" sz="1600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:</a:t>
            </a:r>
          </a:p>
          <a:p>
            <a:pPr fontAlgn="base"/>
            <a:r>
              <a:rPr lang="ru-RU" sz="1400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Дидактическая </a:t>
            </a:r>
            <a:r>
              <a:rPr lang="ru-RU" sz="14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сказка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 – создана для повествования детям о новых понятиях (дом, природа, семья, правила поведения в обществе и т.д.). Задания в таких сказках дают ребенку возможность сразу же применить полученные знания на практике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.</a:t>
            </a:r>
          </a:p>
          <a:p>
            <a:pPr fontAlgn="base"/>
            <a:endParaRPr lang="ru-RU" sz="14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fontAlgn="base"/>
            <a:r>
              <a:rPr lang="ru-RU" sz="14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Психологическая сказка 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- предназначена для того, чтобы направлять и обогащать личностное развитие 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ребенка.</a:t>
            </a:r>
          </a:p>
          <a:p>
            <a:pPr fontAlgn="base"/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</a:br>
            <a:r>
              <a:rPr lang="ru-RU" sz="14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 Художественная сказка 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- знакомит детей с эстетическими принципами, традициями человечества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</a:br>
            <a:r>
              <a:rPr lang="ru-RU" sz="14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 Диагностическая сказка 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- помогает определить характер ребенка и выявляет его отношение 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к 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миру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</a:br>
            <a:r>
              <a:rPr lang="ru-RU" sz="14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 Медитативная сказка 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- это особый вид сказки, которая представляет собой общение с бессознательным слушателя, с помощью создания ярких визуальных образов в его воображении (сказка перед сном).</a:t>
            </a:r>
          </a:p>
        </p:txBody>
      </p:sp>
      <p:pic>
        <p:nvPicPr>
          <p:cNvPr id="8194" name="Picture 2" descr="C:\Users\Наташа\Desktop\IMG_34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29000"/>
            <a:ext cx="3282921" cy="27827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2050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27984" y="1124744"/>
            <a:ext cx="450439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20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Если в системе работы целенаправленно использовать </a:t>
            </a:r>
            <a:r>
              <a:rPr lang="ru-RU" sz="2000" dirty="0" err="1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лэпбук</a:t>
            </a:r>
            <a:r>
              <a:rPr lang="ru-RU" sz="20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, </a:t>
            </a:r>
            <a:r>
              <a:rPr lang="ru-RU" sz="20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включая применение </a:t>
            </a:r>
            <a:r>
              <a:rPr lang="ru-RU" sz="20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информационных технологий, </a:t>
            </a:r>
            <a:r>
              <a:rPr lang="ru-RU" sz="20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то это повысит уровень развития связной речи детей, так как </a:t>
            </a:r>
            <a:r>
              <a:rPr lang="ru-RU" sz="2000" dirty="0" err="1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лэпбук</a:t>
            </a:r>
            <a:r>
              <a:rPr lang="ru-RU" sz="20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способствует развитию эмоционально-волевой сферы и основных компонентов языковой системы, из-за недоразвития которых обусловлены трудности детей в овладении связной речью.</a:t>
            </a:r>
            <a:endParaRPr lang="ru-RU" sz="24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Татьяна\Desktop\photo-output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196752"/>
            <a:ext cx="2977075" cy="33557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23761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260648"/>
            <a:ext cx="39604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При обучении детей  выделены следующие направления работы со сказкой:</a:t>
            </a:r>
            <a:b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</a:b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- чтение сказок и беседа о прочитанном;</a:t>
            </a:r>
            <a:b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</a:b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- игры;</a:t>
            </a:r>
            <a:b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</a:b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- </a:t>
            </a:r>
            <a:r>
              <a:rPr lang="ru-RU" sz="1400" dirty="0" err="1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сказкотерапевтические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занятия;</a:t>
            </a:r>
          </a:p>
          <a:p>
            <a:pPr algn="ctr" fontAlgn="base"/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 - 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коллективное 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 сочинение сказок;</a:t>
            </a:r>
          </a:p>
          <a:p>
            <a:pPr algn="ctr" fontAlgn="base"/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- также в работу по </a:t>
            </a:r>
            <a:r>
              <a:rPr lang="ru-RU" sz="1400" dirty="0" err="1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сказкотерапии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  могут быть 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использованы интерактивное пособие </a:t>
            </a:r>
            <a:r>
              <a:rPr lang="ru-RU" sz="1400" dirty="0" err="1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лэпбук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по сказкам </a:t>
            </a:r>
            <a:endParaRPr lang="ru-RU" sz="14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Татьяна\Desktop\IMG_3520.jpg"/>
          <p:cNvPicPr/>
          <p:nvPr/>
        </p:nvPicPr>
        <p:blipFill>
          <a:blip r:embed="rId3" cstate="print"/>
          <a:srcRect t="15480" b="25000"/>
          <a:stretch>
            <a:fillRect/>
          </a:stretch>
        </p:blipFill>
        <p:spPr bwMode="auto">
          <a:xfrm rot="16200000">
            <a:off x="5242472" y="94232"/>
            <a:ext cx="2187448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194" name="Picture 2" descr="C:\Users\Татьяна\Desktop\IMG_35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708920"/>
            <a:ext cx="2688832" cy="15124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196" name="Picture 4" descr="C:\Users\Татьяна\Desktop\IMG_35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4437112"/>
            <a:ext cx="2400800" cy="1350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198" name="Picture 6" descr="C:\Users\Татьяна\Desktop\IMG_3515.jpg"/>
          <p:cNvPicPr>
            <a:picLocks noChangeAspect="1" noChangeArrowheads="1"/>
          </p:cNvPicPr>
          <p:nvPr/>
        </p:nvPicPr>
        <p:blipFill>
          <a:blip r:embed="rId6" cstate="print"/>
          <a:srcRect r="16216"/>
          <a:stretch>
            <a:fillRect/>
          </a:stretch>
        </p:blipFill>
        <p:spPr bwMode="auto">
          <a:xfrm>
            <a:off x="395536" y="2348880"/>
            <a:ext cx="2520280" cy="16920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199" name="Picture 7" descr="C:\Users\Татьяна\Desktop\IMG_3516.jpg"/>
          <p:cNvPicPr>
            <a:picLocks noChangeAspect="1" noChangeArrowheads="1"/>
          </p:cNvPicPr>
          <p:nvPr/>
        </p:nvPicPr>
        <p:blipFill>
          <a:blip r:embed="rId7" cstate="print"/>
          <a:srcRect b="12466"/>
          <a:stretch>
            <a:fillRect/>
          </a:stretch>
        </p:blipFill>
        <p:spPr bwMode="auto">
          <a:xfrm rot="16200000">
            <a:off x="2244257" y="3740519"/>
            <a:ext cx="1728192" cy="2689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0977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20779080">
            <a:off x="561200" y="1039522"/>
            <a:ext cx="3629113" cy="3662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800" dirty="0">
                <a:latin typeface="Times New Roman" panose="02020603050405020304" pitchFamily="18" charset="0"/>
                <a:cs typeface="Times New Roman" pitchFamily="18" charset="0"/>
              </a:rPr>
              <a:t>Игры по сказкам используются для закрепления усвоения содержания сказок, для развития памяти, внимания, мышления и развития речи у детей с ОВЗ.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88024" y="116632"/>
            <a:ext cx="3923927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.  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«Найди пару».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100" dirty="0" smtClean="0">
                <a:latin typeface="Cambria" pitchFamily="18" charset="0"/>
                <a:ea typeface="Cambria" pitchFamily="18" charset="0"/>
              </a:rPr>
              <a:t>Игра направлена на реализацию содержания образовательных областей «Социально-коммуникативное развитие» и «Речевое развитие».</a:t>
            </a:r>
          </a:p>
          <a:p>
            <a:pPr algn="ctr"/>
            <a:r>
              <a:rPr lang="ru-RU" sz="1100" dirty="0" smtClean="0">
                <a:latin typeface="Cambria" pitchFamily="18" charset="0"/>
                <a:ea typeface="Cambria" pitchFamily="18" charset="0"/>
              </a:rPr>
              <a:t>Игра состоит из карточек с изображением персонажей сказок, которые составляют картинки, объединенных одним сюжетом.  Детям представлена возможность угадать самого героя, и из сказки этот персонаж. Выполняя несложные игровые задания, ребёнок будет радоваться своим результатам и достижениям. </a:t>
            </a:r>
          </a:p>
          <a:p>
            <a:pPr algn="ctr"/>
            <a:r>
              <a:rPr lang="ru-RU" sz="1100" dirty="0" smtClean="0">
                <a:latin typeface="Cambria" pitchFamily="18" charset="0"/>
                <a:ea typeface="Cambria" pitchFamily="18" charset="0"/>
              </a:rPr>
              <a:t>Игра предназначена как для индивидуальной работы с ребенком, так и для работы в подгруппах. </a:t>
            </a:r>
            <a:endParaRPr lang="ru-RU" sz="1100" dirty="0">
              <a:latin typeface="Cambria" pitchFamily="18" charset="0"/>
              <a:ea typeface="Cambria" pitchFamily="18" charset="0"/>
            </a:endParaRPr>
          </a:p>
        </p:txBody>
      </p:sp>
      <p:pic>
        <p:nvPicPr>
          <p:cNvPr id="7170" name="Picture 2" descr="https://sun9-63.userapi.com/impf/c846419/v846419489/48da3/ncv9zMwihT0.jpg?size=543x768&amp;quality=96&amp;sign=303231df675a18f59f7ef7de692c4a73&amp;type=album"/>
          <p:cNvPicPr>
            <a:picLocks noChangeAspect="1" noChangeArrowheads="1"/>
          </p:cNvPicPr>
          <p:nvPr/>
        </p:nvPicPr>
        <p:blipFill>
          <a:blip r:embed="rId3" cstate="print"/>
          <a:srcRect l="3786" r="12911" b="8976"/>
          <a:stretch>
            <a:fillRect/>
          </a:stretch>
        </p:blipFill>
        <p:spPr bwMode="auto">
          <a:xfrm>
            <a:off x="4860032" y="2708920"/>
            <a:ext cx="1584176" cy="2448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72" name="Picture 4" descr="https://sun9-32.userapi.com/impf/c846419/v846419489/48dab/Jjg426NBEBU.jpg?size=543x768&amp;quality=96&amp;sign=fb6d5805b241ff50c084fb30ead625d9&amp;type=album"/>
          <p:cNvPicPr>
            <a:picLocks noChangeAspect="1" noChangeArrowheads="1"/>
          </p:cNvPicPr>
          <p:nvPr/>
        </p:nvPicPr>
        <p:blipFill>
          <a:blip r:embed="rId4" cstate="print"/>
          <a:srcRect l="3247" t="2262" r="13218" b="11114"/>
          <a:stretch>
            <a:fillRect/>
          </a:stretch>
        </p:blipFill>
        <p:spPr bwMode="auto">
          <a:xfrm>
            <a:off x="6876256" y="2996952"/>
            <a:ext cx="1656184" cy="2429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66520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548680"/>
            <a:ext cx="432048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2.  </a:t>
            </a:r>
            <a:r>
              <a:rPr lang="ru-RU" sz="1600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«Найди тень по сказкам».</a:t>
            </a:r>
            <a:endParaRPr lang="ru-RU" sz="16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Татьяна\Desktop\ФОТО КОЛЛАЖИ\photo-output (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124744"/>
            <a:ext cx="2973721" cy="37199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323528" y="836712"/>
            <a:ext cx="45720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latin typeface="Cambria" pitchFamily="18" charset="0"/>
                <a:ea typeface="Cambria" pitchFamily="18" charset="0"/>
              </a:rPr>
              <a:t>продолжаем развивать умение ориентироваться в пространстве, соотносить нужные предметы с картинками, узнавать героев по характерным признакам.</a:t>
            </a:r>
          </a:p>
          <a:p>
            <a:endParaRPr lang="ru-RU" dirty="0"/>
          </a:p>
        </p:txBody>
      </p:sp>
      <p:pic>
        <p:nvPicPr>
          <p:cNvPr id="6148" name="Picture 4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348880"/>
            <a:ext cx="1678815" cy="2376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150" name="Picture 6" descr="https://avatars.mds.yandex.net/i?id=48174bd6206e5494d225ff4b26de1ef8c636c7ed-9107575-images-thumbs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1988840"/>
            <a:ext cx="2038350" cy="30480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11348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73250" y="260648"/>
            <a:ext cx="36254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/>
            <a:r>
              <a:rPr lang="ru-RU" sz="2000" b="1" dirty="0" err="1" smtClean="0">
                <a:latin typeface="Cambria" pitchFamily="18" charset="0"/>
                <a:ea typeface="Cambria" pitchFamily="18" charset="0"/>
              </a:rPr>
              <a:t>Лэпбук</a:t>
            </a:r>
            <a:r>
              <a:rPr lang="ru-RU" sz="2000" b="1" dirty="0" smtClean="0">
                <a:latin typeface="Cambria" pitchFamily="18" charset="0"/>
                <a:ea typeface="Cambria" pitchFamily="18" charset="0"/>
              </a:rPr>
              <a:t> «Футляр для очков»</a:t>
            </a:r>
            <a:endParaRPr lang="ru-RU" sz="2000" b="1" dirty="0">
              <a:latin typeface="Cambria" pitchFamily="18" charset="0"/>
              <a:ea typeface="Cambria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IMG_3654 (1).jpg"/>
          <p:cNvPicPr>
            <a:picLocks noChangeAspect="1" noChangeArrowheads="1"/>
          </p:cNvPicPr>
          <p:nvPr/>
        </p:nvPicPr>
        <p:blipFill>
          <a:blip r:embed="rId3" cstate="print"/>
          <a:srcRect l="7131" r="14423"/>
          <a:stretch>
            <a:fillRect/>
          </a:stretch>
        </p:blipFill>
        <p:spPr bwMode="auto">
          <a:xfrm>
            <a:off x="611560" y="764704"/>
            <a:ext cx="2808312" cy="20137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7" name="Picture 3" descr="C:\Users\Татьяна\Desktop\IMG_3653 (1).jpg"/>
          <p:cNvPicPr>
            <a:picLocks noChangeAspect="1" noChangeArrowheads="1"/>
          </p:cNvPicPr>
          <p:nvPr/>
        </p:nvPicPr>
        <p:blipFill>
          <a:blip r:embed="rId4" cstate="print"/>
          <a:srcRect l="17378" r="29246"/>
          <a:stretch>
            <a:fillRect/>
          </a:stretch>
        </p:blipFill>
        <p:spPr bwMode="auto">
          <a:xfrm>
            <a:off x="1835696" y="2852936"/>
            <a:ext cx="2596499" cy="2736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8" name="Picture 4" descr="C:\Users\Татьяна\Desktop\IMG_3658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60648"/>
            <a:ext cx="2856673" cy="16068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9" name="Picture 5" descr="C:\Users\Татьяна\Desktop\IMG_365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2132856"/>
            <a:ext cx="2944326" cy="16561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30" name="Picture 6" descr="C:\Users\Татьяна\Desktop\IMG_365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4149080"/>
            <a:ext cx="2688299" cy="15121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770" name="Picture 2" descr="C:\Users\Татьяна\Desktop\ФОТО КОЛЛАЖИ\photo-outpu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92696"/>
            <a:ext cx="3454133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2772" name="Picture 4" descr="C:\Users\Татьяна\Desktop\ФОТО КОЛЛАЖИ\photo-output (23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692696"/>
            <a:ext cx="3509923" cy="439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27984" y="260648"/>
            <a:ext cx="44279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16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3.   «Сказочное лото».</a:t>
            </a:r>
            <a:endParaRPr lang="ru-RU" sz="16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 fontAlgn="base"/>
            <a:r>
              <a:rPr lang="ru-RU" sz="16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Детям раздаются иллюстрации к сказкам, которые разделены на поля. Все поля заполнены, кроме некоторых. Маленькие карточки-части иллюстраций раздаются детям в случайном порядке. Участники игры должны определить,  откуда  каждая  карточка и найти ей нужное место на иллюстрациях.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r="75938" b="67758"/>
          <a:stretch>
            <a:fillRect/>
          </a:stretch>
        </p:blipFill>
        <p:spPr bwMode="auto">
          <a:xfrm>
            <a:off x="4788024" y="2636912"/>
            <a:ext cx="736141" cy="7200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24877" r="50662" b="67758"/>
          <a:stretch>
            <a:fillRect/>
          </a:stretch>
        </p:blipFill>
        <p:spPr bwMode="auto">
          <a:xfrm>
            <a:off x="5652120" y="2636912"/>
            <a:ext cx="748351" cy="7200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50969" r="25385" b="67758"/>
          <a:stretch>
            <a:fillRect/>
          </a:stretch>
        </p:blipFill>
        <p:spPr bwMode="auto">
          <a:xfrm>
            <a:off x="6516216" y="2636912"/>
            <a:ext cx="792088" cy="7196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l="75430" b="67758"/>
          <a:stretch>
            <a:fillRect/>
          </a:stretch>
        </p:blipFill>
        <p:spPr bwMode="auto">
          <a:xfrm>
            <a:off x="7380312" y="2636912"/>
            <a:ext cx="792088" cy="7200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3" name="Picture 2" descr="G:\В гостях у сказки\картинки к сказкам\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284984"/>
            <a:ext cx="1296144" cy="972108"/>
          </a:xfrm>
          <a:prstGeom prst="rect">
            <a:avLst/>
          </a:prstGeom>
          <a:noFill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/>
          <a:srcRect l="25310" t="3365" r="25979" b="34940"/>
          <a:stretch>
            <a:fillRect/>
          </a:stretch>
        </p:blipFill>
        <p:spPr bwMode="auto">
          <a:xfrm>
            <a:off x="1547664" y="980728"/>
            <a:ext cx="1153147" cy="10570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Прямоугольник 14"/>
          <p:cNvSpPr/>
          <p:nvPr/>
        </p:nvSpPr>
        <p:spPr>
          <a:xfrm>
            <a:off x="971600" y="404664"/>
            <a:ext cx="2088232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itchFamily="18" charset="0"/>
                <a:ea typeface="Cambria" pitchFamily="18" charset="0"/>
              </a:rPr>
              <a:t>КУРОЧКА РЯБА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  <a:latin typeface="Cambria" pitchFamily="18" charset="0"/>
              <a:ea typeface="Cambria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83568" y="1268760"/>
            <a:ext cx="64807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843808" y="980728"/>
            <a:ext cx="64807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835696" y="2204864"/>
            <a:ext cx="64807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2843808" y="1988840"/>
            <a:ext cx="64807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G:\В гостях у сказки\картинки к сказкам\36d8c9e56919834812cc6ec8029584cb.jpg"/>
          <p:cNvPicPr>
            <a:picLocks noChangeAspect="1" noChangeArrowheads="1"/>
          </p:cNvPicPr>
          <p:nvPr/>
        </p:nvPicPr>
        <p:blipFill>
          <a:blip r:embed="rId6" cstate="print"/>
          <a:srcRect l="15789" r="13158"/>
          <a:stretch>
            <a:fillRect/>
          </a:stretch>
        </p:blipFill>
        <p:spPr bwMode="auto">
          <a:xfrm>
            <a:off x="4788024" y="3573016"/>
            <a:ext cx="648072" cy="6840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1" name="Прямоугольник 20"/>
          <p:cNvSpPr/>
          <p:nvPr/>
        </p:nvSpPr>
        <p:spPr>
          <a:xfrm>
            <a:off x="827584" y="3284984"/>
            <a:ext cx="64807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827584" y="4221088"/>
            <a:ext cx="64807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059832" y="3212976"/>
            <a:ext cx="64807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131840" y="4221088"/>
            <a:ext cx="64807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Picture 3" descr="G:\В гостях у сказки\картинки к сказкам\40793_1f489f3db605cc6ce10e6ac7514561ed.jpg.jpg"/>
          <p:cNvPicPr>
            <a:picLocks noChangeAspect="1" noChangeArrowheads="1"/>
          </p:cNvPicPr>
          <p:nvPr/>
        </p:nvPicPr>
        <p:blipFill>
          <a:blip r:embed="rId7" cstate="print"/>
          <a:srcRect l="5654"/>
          <a:stretch>
            <a:fillRect/>
          </a:stretch>
        </p:blipFill>
        <p:spPr bwMode="auto">
          <a:xfrm>
            <a:off x="5724128" y="3573016"/>
            <a:ext cx="655402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6" name="Picture 5" descr="G:\В гостях у сказки\картинки к сказкам\zaik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3573016"/>
            <a:ext cx="648072" cy="6558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7" name="Прямоугольник 26"/>
          <p:cNvSpPr/>
          <p:nvPr/>
        </p:nvSpPr>
        <p:spPr>
          <a:xfrm>
            <a:off x="1979712" y="4509120"/>
            <a:ext cx="648072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Picture 4" descr="G:\В гостях у сказки\картинки к сказкам\Lisa-i-zayats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68344" y="3573016"/>
            <a:ext cx="734482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9" name="Picture 6" descr="G:\В гостях у сказки\картинки к сказкам\zayushkina-izbushka_1.jpg"/>
          <p:cNvPicPr>
            <a:picLocks noChangeAspect="1" noChangeArrowheads="1"/>
          </p:cNvPicPr>
          <p:nvPr/>
        </p:nvPicPr>
        <p:blipFill>
          <a:blip r:embed="rId10" cstate="print"/>
          <a:srcRect l="2657" t="-3600" r="3366" b="-8001"/>
          <a:stretch>
            <a:fillRect/>
          </a:stretch>
        </p:blipFill>
        <p:spPr bwMode="auto">
          <a:xfrm>
            <a:off x="6156176" y="4437112"/>
            <a:ext cx="987480" cy="6747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54957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332656"/>
            <a:ext cx="42484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1400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4</a:t>
            </a:r>
            <a:r>
              <a:rPr lang="ru-RU" sz="14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. </a:t>
            </a:r>
            <a:r>
              <a:rPr lang="ru-RU" sz="1400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«Вопросы с подсказками».</a:t>
            </a:r>
            <a:endParaRPr lang="ru-RU" sz="14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 fontAlgn="base"/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Может происходить в командах. Дети отвечают на  вопросы по сказкам и получают баллы. Примерные вопросы:</a:t>
            </a:r>
            <a:b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</a:b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- 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К чему относиться репка: овощи или фрукты?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</a:b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- 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Кто хотел съесть поросят?</a:t>
            </a:r>
            <a:endParaRPr lang="ru-RU" sz="14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  <a:p>
            <a:pPr algn="ctr" fontAlgn="base">
              <a:buFontTx/>
              <a:buChar char="-"/>
            </a:pP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От кого ушел колобок?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</a:b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- 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Из чего были домики поросят?</a:t>
            </a:r>
          </a:p>
          <a:p>
            <a:pPr algn="ctr" fontAlgn="base">
              <a:buFontTx/>
              <a:buChar char="-"/>
            </a:pP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Кто посадил репку?</a:t>
            </a:r>
          </a:p>
          <a:p>
            <a:pPr algn="ctr" fontAlgn="base">
              <a:buFontTx/>
              <a:buChar char="-"/>
            </a:pP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Кто съел колобка?</a:t>
            </a:r>
            <a:endParaRPr lang="ru-RU" sz="14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Татьяна\Desktop\сказки\Слайд5.JPG"/>
          <p:cNvPicPr/>
          <p:nvPr/>
        </p:nvPicPr>
        <p:blipFill>
          <a:blip r:embed="rId3" cstate="print"/>
          <a:srcRect r="53039" b="53320"/>
          <a:stretch>
            <a:fillRect/>
          </a:stretch>
        </p:blipFill>
        <p:spPr bwMode="auto">
          <a:xfrm>
            <a:off x="611560" y="2636912"/>
            <a:ext cx="1611754" cy="19198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Татьяна\Desktop\сказки\Слайд5.JPG"/>
          <p:cNvPicPr/>
          <p:nvPr/>
        </p:nvPicPr>
        <p:blipFill>
          <a:blip r:embed="rId3" cstate="print"/>
          <a:srcRect t="46198" r="53039" b="7122"/>
          <a:stretch>
            <a:fillRect/>
          </a:stretch>
        </p:blipFill>
        <p:spPr bwMode="auto">
          <a:xfrm>
            <a:off x="2699792" y="2996952"/>
            <a:ext cx="1539746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C:\Users\Татьяна\Desktop\сказки\Слайд5.JPG"/>
          <p:cNvPicPr/>
          <p:nvPr/>
        </p:nvPicPr>
        <p:blipFill>
          <a:blip r:embed="rId3" cstate="print"/>
          <a:srcRect l="46469" t="46102" r="6667" b="7315"/>
          <a:stretch>
            <a:fillRect/>
          </a:stretch>
        </p:blipFill>
        <p:spPr bwMode="auto">
          <a:xfrm>
            <a:off x="4860032" y="404664"/>
            <a:ext cx="1512168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C:\Users\Татьяна\Desktop\сказки\Слайд5.JPG"/>
          <p:cNvPicPr/>
          <p:nvPr/>
        </p:nvPicPr>
        <p:blipFill>
          <a:blip r:embed="rId3" cstate="print"/>
          <a:srcRect l="46469" r="6667" b="53802"/>
          <a:stretch>
            <a:fillRect/>
          </a:stretch>
        </p:blipFill>
        <p:spPr bwMode="auto">
          <a:xfrm>
            <a:off x="6732240" y="836712"/>
            <a:ext cx="1584175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C:\Users\Татьяна\Desktop\сказки\Слайд6.JPG"/>
          <p:cNvPicPr/>
          <p:nvPr/>
        </p:nvPicPr>
        <p:blipFill>
          <a:blip r:embed="rId4" cstate="print"/>
          <a:srcRect l="2755" t="2406" r="50127" b="50974"/>
          <a:stretch>
            <a:fillRect/>
          </a:stretch>
        </p:blipFill>
        <p:spPr bwMode="auto">
          <a:xfrm>
            <a:off x="4860032" y="2564904"/>
            <a:ext cx="1584175" cy="19442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C:\Users\Татьяна\Desktop\сказки\Слайд6.JPG"/>
          <p:cNvPicPr/>
          <p:nvPr/>
        </p:nvPicPr>
        <p:blipFill>
          <a:blip r:embed="rId4" cstate="print"/>
          <a:srcRect l="49297" t="2406" r="4102" b="50626"/>
          <a:stretch>
            <a:fillRect/>
          </a:stretch>
        </p:blipFill>
        <p:spPr bwMode="auto">
          <a:xfrm>
            <a:off x="6804248" y="3140968"/>
            <a:ext cx="1512168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7260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90938" y="1614044"/>
            <a:ext cx="43015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800" b="1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5. Назовите сказочного героя или название сказки на каждую букву </a:t>
            </a:r>
            <a:r>
              <a:rPr lang="ru-RU" sz="2800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алфавита.</a:t>
            </a:r>
            <a:endParaRPr lang="ru-RU" sz="2800" b="1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13315" name="Picture 3" descr="E:\Интерактивная игра\картинки к игре\alfavit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684216">
            <a:off x="956702" y="1401033"/>
            <a:ext cx="3162434" cy="27407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950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9552" y="548680"/>
            <a:ext cx="381669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Сказка 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в различных проявлениях широко используется в педагогике и психологии, развивая все стороны личности ребенка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  Дети 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 ограниченными возможностями здоровья  имеют определенные особенности восприятия и воспроизведения художественного произведения, не готовы к освоению учебного материала  на уровне нормально развивающихся детей.</a:t>
            </a:r>
            <a:endParaRPr lang="ru-RU" sz="20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2780928"/>
            <a:ext cx="435597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Тем 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не менее, такие дети очень чутко воспринимают эмоциональный фон и замысел сказки, характер и 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взаимоотношения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 героев, образы добра и зла в сюжете сказки</a:t>
            </a:r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.</a:t>
            </a:r>
          </a:p>
          <a:p>
            <a:pPr algn="ctr" fontAlgn="base"/>
            <a:r>
              <a:rPr lang="ru-RU" sz="1400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      И </a:t>
            </a:r>
            <a:r>
              <a:rPr lang="ru-RU" sz="1400" dirty="0"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задачи коррекции развития личности ребенка с ОВЗ могут быть решены при помощи работы со сказкой.</a:t>
            </a:r>
            <a:endParaRPr lang="ru-RU" sz="1600" dirty="0"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Татьяна\Desktop\IMG_34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564904"/>
            <a:ext cx="3048565" cy="2810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7" name="Picture 3" descr="C:\Users\Татьяна\Desktop\IMG_34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16632"/>
            <a:ext cx="3416434" cy="22794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99348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926" r="9625" b="125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468" name="Picture 12" descr="https://i.yapx.cc/MzqCq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6632"/>
            <a:ext cx="5715000" cy="495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6712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601</Words>
  <Application>Microsoft Office PowerPoint</Application>
  <PresentationFormat>Экран (4:3)</PresentationFormat>
  <Paragraphs>95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Татьяна</cp:lastModifiedBy>
  <cp:revision>54</cp:revision>
  <dcterms:created xsi:type="dcterms:W3CDTF">2020-01-30T06:41:52Z</dcterms:created>
  <dcterms:modified xsi:type="dcterms:W3CDTF">2026-01-20T10:49:28Z</dcterms:modified>
</cp:coreProperties>
</file>