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9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A20A2D-8E0C-42CE-9914-0C9087554C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FE69C5F-CFF6-4EF6-B3A0-010BCF491B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7F52D08-4587-4BC6-AC57-8C650AA0F7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352B8-417F-44C4-B8DF-83179CC87815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E572536-8EE6-4C43-83AF-9E87821C7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E8A857D-9CF0-4ACB-B8A5-9CD891618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F8799-4E7A-4E30-893E-F1D4880AC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44477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EC8A72-C2F7-4C1F-8809-05C3C0DC5F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503C404-0CAE-40FA-ABAA-E0285ACA21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F04A62F-DDEC-4F63-87C5-6947EDB65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352B8-417F-44C4-B8DF-83179CC87815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94075B8-6AAF-4234-B537-8EA21D8FE6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0E353F4-A5D3-48AB-9274-DAD37FBF5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F8799-4E7A-4E30-893E-F1D4880AC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9669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9C18A6-25D7-4A3F-87F9-DDD4C367A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EAFAB2F-DA63-4188-8BB1-0C9CE9F345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A2611B6-7C6E-4028-9421-6FCA13B977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352B8-417F-44C4-B8DF-83179CC87815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E98C762-0198-463A-9422-1F38108FD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78C3890-372F-43F4-BCDF-6B07E04068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F8799-4E7A-4E30-893E-F1D4880AC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48564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1E0348-D44D-49E9-8E0B-6401E2C564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740F47B-399D-443E-86BD-45784DECD6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CDB8289-CE6A-43C7-9AD9-EB54DD37DF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C8EA093-3904-4235-83B9-CB34343C2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352B8-417F-44C4-B8DF-83179CC87815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B576C88-4AFB-4532-86C6-8DD77DF47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AAEDC84-B776-4BA6-B9CA-C5B14EF385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F8799-4E7A-4E30-893E-F1D4880AC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3586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80A99D-3251-48FC-9B51-387FDDB1DC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0812BD9-CE64-4063-A96A-DDC300B865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CAD95B4-9F22-4A25-B96A-5C379359AF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1A5FAF6D-C28C-4B83-BBC3-69F8BC1D5C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48610B82-B22E-47AD-A39C-79D6AB9A7C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6DA7B8E5-CBD8-44BD-AA80-E74D6C4DA8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352B8-417F-44C4-B8DF-83179CC87815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13E1B71C-C471-4D62-8BFE-76997DF8A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01E07FD-38A3-48E5-A88A-5051A55040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F8799-4E7A-4E30-893E-F1D4880AC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6678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4949FC-D3D7-4F5F-8386-F7E3BF02E0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5F9F6CA-C908-4ED5-98CF-7835A676B9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352B8-417F-44C4-B8DF-83179CC87815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BD2623D-369C-4B2A-9111-18BAA0A101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0C54AAD-2C39-4748-B3F8-A909BBC56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F8799-4E7A-4E30-893E-F1D4880AC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29137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1D4776E3-D972-45AE-A291-EC51BA8BA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352B8-417F-44C4-B8DF-83179CC87815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381F75C-A0AF-41EC-8A3A-42F3B20CBE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96249B8-FE8B-4D22-8A28-D46F0BCE5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F8799-4E7A-4E30-893E-F1D4880AC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4389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9DCB29-BAC2-4B03-981E-01AA37CCD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98084B5-0052-45CA-B504-EB39497814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89410A2-2980-4A2C-9A8D-1B54AD3CDC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5CFBD45-7905-4B6F-995C-D5537EF265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352B8-417F-44C4-B8DF-83179CC87815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F95E257-8425-4326-BCE6-3716F35B7E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8B80158-7113-4FE8-BB7B-BB1AF547AA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F8799-4E7A-4E30-893E-F1D4880AC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59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58353-FDC5-4BC9-A04F-402FB004E0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173990C-4A51-4C09-A841-858CEBCD9F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D1406EA-BB42-4C50-97CD-A2678C828B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ACF9CE9-BD03-46C1-B1CF-71B8A6CC2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352B8-417F-44C4-B8DF-83179CC87815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64481AF-6A2D-4901-9445-2C2C10A57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45CD387-448F-4C84-B36A-D0375449B9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F8799-4E7A-4E30-893E-F1D4880AC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8565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EEDA40-7D3D-48F6-9406-2675079A7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2D88FF9-38C0-4041-AFEC-C2739C6309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6BCDD61-583C-485F-B879-9BF6FFCECF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352B8-417F-44C4-B8DF-83179CC87815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6EC6BFE-78D5-490A-85A3-28BFC7D1EE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2464D35-2142-4757-91C4-9ECAFA586B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F8799-4E7A-4E30-893E-F1D4880AC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1277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8594A282-970A-4E5D-A24C-7295B9DA6E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08C8B59-9F3A-42A5-865D-EF8CDBD809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3E80453-3A62-4CBD-967E-952939AE6C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352B8-417F-44C4-B8DF-83179CC87815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A930B43-B3C7-4BE0-A9E6-5B4226EF19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D25CFBD-4492-4162-8C16-25175065EC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F8799-4E7A-4E30-893E-F1D4880AC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6938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848A6D-B64A-4059-9B2A-62C8F0E833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96B05E6-02D5-4C38-9B8B-6B968E7E16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D57BA35-CA68-45F8-BF1C-F5381E6B40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7352B8-417F-44C4-B8DF-83179CC87815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C6EBCA0-D01F-4AD7-9C81-AD47AD84B8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FCBD3E1-CA9B-44E1-BFC9-D1DE749673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3F8799-4E7A-4E30-893E-F1D4880AC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2792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hdphoto" Target="../media/hdphoto1.wdp"/><Relationship Id="rId7" Type="http://schemas.openxmlformats.org/officeDocument/2006/relationships/image" Target="../media/image5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svg"/><Relationship Id="rId4" Type="http://schemas.openxmlformats.org/officeDocument/2006/relationships/image" Target="../media/image2.png"/><Relationship Id="rId9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D8929C-6096-4DDE-8689-7A239BAB3E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982531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ru-RU" sz="3200" b="1" i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«Задания творческого характера и повышенного уровня сложности для развития коммуникативных умений обучающихся 9–11 классов по английскому языку (аудирование, говорение, письмо, чтение, лексико-грамматические задания)»  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одзаголовок 4">
            <a:extLst>
              <a:ext uri="{FF2B5EF4-FFF2-40B4-BE49-F238E27FC236}">
                <a16:creationId xmlns:a16="http://schemas.microsoft.com/office/drawing/2014/main" id="{4BB6DA22-45B0-4B64-820F-2CF6E49E3E5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542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06541BFA-AF1E-49EE-97C3-CC290195A7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900" b="99220" l="1294" r="99076">
                        <a14:foregroundMark x1="35490" y1="67083" x2="33087" y2="81747"/>
                        <a14:foregroundMark x1="33087" y1="81747" x2="26433" y2="94384"/>
                        <a14:foregroundMark x1="26433" y1="94384" x2="14787" y2="97816"/>
                        <a14:foregroundMark x1="14787" y1="97816" x2="3142" y2="91108"/>
                        <a14:foregroundMark x1="3142" y1="91108" x2="3142" y2="82839"/>
                        <a14:foregroundMark x1="3142" y1="82839" x2="20333" y2="55694"/>
                        <a14:foregroundMark x1="20333" y1="55694" x2="11830" y2="46178"/>
                        <a14:foregroundMark x1="11830" y1="46178" x2="739" y2="39470"/>
                        <a14:foregroundMark x1="739" y1="39470" x2="8503" y2="30733"/>
                        <a14:foregroundMark x1="8503" y1="30733" x2="9242" y2="29017"/>
                        <a14:foregroundMark x1="1294" y1="31825" x2="45656" y2="13729"/>
                        <a14:foregroundMark x1="45656" y1="13729" x2="54529" y2="2652"/>
                        <a14:foregroundMark x1="54529" y1="2652" x2="68946" y2="7644"/>
                        <a14:foregroundMark x1="68946" y1="7644" x2="84104" y2="3120"/>
                        <a14:foregroundMark x1="84104" y1="3120" x2="77264" y2="13729"/>
                        <a14:foregroundMark x1="77264" y1="13729" x2="91312" y2="12637"/>
                        <a14:foregroundMark x1="91312" y1="12637" x2="94085" y2="20281"/>
                        <a14:foregroundMark x1="94085" y1="20281" x2="82255" y2="20749"/>
                        <a14:foregroundMark x1="82255" y1="20749" x2="93161" y2="30733"/>
                        <a14:foregroundMark x1="93161" y1="30733" x2="80407" y2="39626"/>
                        <a14:foregroundMark x1="80407" y1="39626" x2="77819" y2="49298"/>
                        <a14:foregroundMark x1="77819" y1="49298" x2="59519" y2="41654"/>
                        <a14:foregroundMark x1="59519" y1="41654" x2="50277" y2="40406"/>
                        <a14:foregroundMark x1="50277" y1="40406" x2="47689" y2="58034"/>
                        <a14:foregroundMark x1="47689" y1="58034" x2="39926" y2="64743"/>
                        <a14:foregroundMark x1="39926" y1="64743" x2="33457" y2="67551"/>
                        <a14:foregroundMark x1="28096" y1="91576" x2="20702" y2="96256"/>
                        <a14:foregroundMark x1="20702" y1="96256" x2="11460" y2="97972"/>
                        <a14:foregroundMark x1="11460" y1="97972" x2="1479" y2="86739"/>
                        <a14:foregroundMark x1="1479" y1="86739" x2="4621" y2="79719"/>
                        <a14:foregroundMark x1="2588" y1="92668" x2="18299" y2="99220"/>
                        <a14:foregroundMark x1="18299" y1="99220" x2="25323" y2="93448"/>
                        <a14:foregroundMark x1="1294" y1="30889" x2="17930" y2="24025"/>
                        <a14:foregroundMark x1="18299" y1="22933" x2="5360" y2="26677"/>
                        <a14:foregroundMark x1="5360" y1="26677" x2="2588" y2="29953"/>
                        <a14:foregroundMark x1="56192" y1="5772" x2="82810" y2="4212"/>
                        <a14:foregroundMark x1="82810" y1="4212" x2="90203" y2="10296"/>
                        <a14:foregroundMark x1="90203" y1="10296" x2="99076" y2="14197"/>
                        <a14:foregroundMark x1="99076" y1="14197" x2="92976" y2="20593"/>
                        <a14:foregroundMark x1="87800" y1="6552" x2="78928" y2="3900"/>
                        <a14:foregroundMark x1="78928" y1="3900" x2="76340" y2="65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0374">
            <a:off x="3327900" y="1223739"/>
            <a:ext cx="1214305" cy="1438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13CD93-2A09-45FE-B18F-2DAF5F11E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Аудирование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Говорение</a:t>
            </a:r>
          </a:p>
        </p:txBody>
      </p:sp>
      <p:pic>
        <p:nvPicPr>
          <p:cNvPr id="5" name="Объект 4" descr="Линия со стрелкой: изгиб против часовой стрелки со сплошной заливкой">
            <a:extLst>
              <a:ext uri="{FF2B5EF4-FFF2-40B4-BE49-F238E27FC236}">
                <a16:creationId xmlns:a16="http://schemas.microsoft.com/office/drawing/2014/main" id="{EE9496D2-CA82-4632-B973-FDBCFC3B97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6274570">
            <a:off x="4858635" y="499938"/>
            <a:ext cx="2012178" cy="2012178"/>
          </a:xfrm>
        </p:spPr>
      </p:pic>
      <p:pic>
        <p:nvPicPr>
          <p:cNvPr id="8" name="Объект 4" descr="Линия со стрелкой: изгиб против часовой стрелки со сплошной заливкой">
            <a:extLst>
              <a:ext uri="{FF2B5EF4-FFF2-40B4-BE49-F238E27FC236}">
                <a16:creationId xmlns:a16="http://schemas.microsoft.com/office/drawing/2014/main" id="{DB0A0FE7-D5CB-40FA-9450-5EEEABDE976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16762515">
            <a:off x="4809254" y="-28321"/>
            <a:ext cx="2112453" cy="211245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4FCE377-2CC5-48DF-B063-01FD3824B0F5}"/>
              </a:ext>
            </a:extLst>
          </p:cNvPr>
          <p:cNvSpPr txBox="1"/>
          <p:nvPr/>
        </p:nvSpPr>
        <p:spPr>
          <a:xfrm>
            <a:off x="1465553" y="1318018"/>
            <a:ext cx="19736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ru-RU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listening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1C351F-FA0E-498D-99E8-F259BE2C587E}"/>
              </a:ext>
            </a:extLst>
          </p:cNvPr>
          <p:cNvSpPr txBox="1"/>
          <p:nvPr/>
        </p:nvSpPr>
        <p:spPr>
          <a:xfrm>
            <a:off x="8075024" y="1318018"/>
            <a:ext cx="20201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ru-RU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speaking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3DDB1A8-C227-45E5-A18A-9E7B4A33E7E8}"/>
              </a:ext>
            </a:extLst>
          </p:cNvPr>
          <p:cNvSpPr txBox="1"/>
          <p:nvPr/>
        </p:nvSpPr>
        <p:spPr>
          <a:xfrm>
            <a:off x="790447" y="2374233"/>
            <a:ext cx="403742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Расширения словарного запаса и фонетических навыков; </a:t>
            </a:r>
            <a:b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Развития способности воспринимать речь с разными акцентами и темпами; </a:t>
            </a:r>
            <a:b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Формирования умения выделять основную информацию из контекста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5BC7438-C615-4AA0-BE0D-742657E9DBE5}"/>
              </a:ext>
            </a:extLst>
          </p:cNvPr>
          <p:cNvSpPr txBox="1"/>
          <p:nvPr/>
        </p:nvSpPr>
        <p:spPr>
          <a:xfrm>
            <a:off x="7310313" y="2374233"/>
            <a:ext cx="40374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Выражения мыслей на английском языке; </a:t>
            </a:r>
            <a:b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Развития спонтанной речи и умения вести диалог; </a:t>
            </a:r>
            <a:b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Развития уверенности в использовании иностранного языка. </a:t>
            </a:r>
            <a:endParaRPr lang="ru-RU" sz="2400" dirty="0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21D2195E-99B7-49A1-AE45-F67DD921B3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foregroundMark x1="52174" y1="38723" x2="58832" y2="29212"/>
                        <a14:foregroundMark x1="58832" y1="29212" x2="70109" y2="21332"/>
                        <a14:foregroundMark x1="70109" y1="21332" x2="84375" y2="25815"/>
                        <a14:foregroundMark x1="84375" y1="25815" x2="84918" y2="60190"/>
                        <a14:foregroundMark x1="84918" y1="60190" x2="69701" y2="78125"/>
                        <a14:foregroundMark x1="69701" y1="78125" x2="59783" y2="76630"/>
                        <a14:foregroundMark x1="59783" y1="76630" x2="50951" y2="68342"/>
                        <a14:foregroundMark x1="50951" y1="68342" x2="49864" y2="63995"/>
                        <a14:foregroundMark x1="66984" y1="31793" x2="77582" y2="57880"/>
                        <a14:foregroundMark x1="78397" y1="33696" x2="63451" y2="62500"/>
                        <a14:foregroundMark x1="63451" y1="62500" x2="63315" y2="62500"/>
                        <a14:foregroundMark x1="58288" y1="51902" x2="62500" y2="36549"/>
                        <a14:foregroundMark x1="62500" y1="36549" x2="64674" y2="60190"/>
                        <a14:foregroundMark x1="64674" y1="60190" x2="79484" y2="31114"/>
                        <a14:foregroundMark x1="79484" y1="31114" x2="83016" y2="45516"/>
                        <a14:foregroundMark x1="83016" y1="45516" x2="79891" y2="60870"/>
                        <a14:foregroundMark x1="79891" y1="60870" x2="83696" y2="45924"/>
                        <a14:foregroundMark x1="83696" y1="45924" x2="72690" y2="77989"/>
                        <a14:foregroundMark x1="74321" y1="47147" x2="62092" y2="76359"/>
                        <a14:foregroundMark x1="62092" y1="76359" x2="62092" y2="76359"/>
                        <a14:foregroundMark x1="64130" y1="77310" x2="49457" y2="59239"/>
                        <a14:foregroundMark x1="49457" y1="59239" x2="49049" y2="59103"/>
                        <a14:foregroundMark x1="61413" y1="62500" x2="76223" y2="63451"/>
                        <a14:foregroundMark x1="76223" y1="63179" x2="71332" y2="46739"/>
                        <a14:foregroundMark x1="75000" y1="46603" x2="80842" y2="31386"/>
                        <a14:foregroundMark x1="80299" y1="34918" x2="72283" y2="63587"/>
                        <a14:foregroundMark x1="72283" y1="63587" x2="69429" y2="67935"/>
                        <a14:foregroundMark x1="69837" y1="29076" x2="74592" y2="49049"/>
                        <a14:foregroundMark x1="75951" y1="29076" x2="54212" y2="54620"/>
                        <a14:foregroundMark x1="52582" y1="50408" x2="56522" y2="39946"/>
                        <a14:foregroundMark x1="56522" y1="39946" x2="69022" y2="324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94366">
            <a:off x="9845076" y="1073770"/>
            <a:ext cx="1725565" cy="1725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94370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D20108-0B23-4A6E-B7A3-66C530C56C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35016" y="1718604"/>
            <a:ext cx="9144000" cy="2387600"/>
          </a:xfrm>
        </p:spPr>
        <p:txBody>
          <a:bodyPr>
            <a:normAutofit/>
          </a:bodyPr>
          <a:lstStyle/>
          <a:p>
            <a:pPr algn="just"/>
            <a:r>
              <a:rPr lang="ru-RU" sz="3200" b="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Нейроупражнения</a:t>
            </a:r>
            <a:r>
              <a:rPr lang="ru-RU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– это задания, которые стимулируют работу обеих полушарий мозга, развивают внимание, память, креативность и скорость мышления.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0C397B9-0C63-4618-B30C-A84EF5359D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25637" y="4347468"/>
            <a:ext cx="9144000" cy="1655762"/>
          </a:xfrm>
        </p:spPr>
        <p:txBody>
          <a:bodyPr>
            <a:noAutofit/>
          </a:bodyPr>
          <a:lstStyle/>
          <a:p>
            <a:pPr algn="l"/>
            <a:r>
              <a:rPr lang="ru-RU" b="1" i="0" dirty="0">
                <a:solidFill>
                  <a:srgbClr val="333333"/>
                </a:solidFill>
                <a:effectLst/>
                <a:latin typeface="YS Text"/>
              </a:rPr>
              <a:t>Эффект</a:t>
            </a: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 </a:t>
            </a:r>
            <a:r>
              <a:rPr lang="ru-RU" b="1" i="0" dirty="0">
                <a:solidFill>
                  <a:srgbClr val="333333"/>
                </a:solidFill>
                <a:effectLst/>
                <a:latin typeface="YS Text"/>
              </a:rPr>
              <a:t>Струпа</a:t>
            </a: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 — это дополнительная сложность, возникающая при чтении слов, когда </a:t>
            </a:r>
            <a:r>
              <a:rPr lang="ru-RU" b="1" i="0" dirty="0">
                <a:solidFill>
                  <a:srgbClr val="333333"/>
                </a:solidFill>
                <a:effectLst/>
                <a:latin typeface="YS Text"/>
              </a:rPr>
              <a:t>цвет</a:t>
            </a: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 букв не совпадает со значением слова.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EE2A7F8A-976B-4099-837D-FD498BF798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560" b="93886" l="5435" r="95245">
                        <a14:foregroundMark x1="10734" y1="53804" x2="5435" y2="63587"/>
                        <a14:foregroundMark x1="5435" y1="63587" x2="5435" y2="72147"/>
                        <a14:foregroundMark x1="5435" y1="72147" x2="10734" y2="76902"/>
                        <a14:foregroundMark x1="10734" y1="76902" x2="11141" y2="76902"/>
                        <a14:foregroundMark x1="62636" y1="52446" x2="72962" y2="38859"/>
                        <a14:foregroundMark x1="72962" y1="38859" x2="81793" y2="34647"/>
                        <a14:foregroundMark x1="81793" y1="34647" x2="79484" y2="37908"/>
                        <a14:foregroundMark x1="72962" y1="20516" x2="64674" y2="12092"/>
                        <a14:foregroundMark x1="64674" y1="12092" x2="64130" y2="11957"/>
                        <a14:foregroundMark x1="95245" y1="76766" x2="89130" y2="70516"/>
                        <a14:foregroundMark x1="89130" y1="70516" x2="84375" y2="61821"/>
                        <a14:foregroundMark x1="84375" y1="61821" x2="85462" y2="51359"/>
                        <a14:foregroundMark x1="85462" y1="51359" x2="88043" y2="69565"/>
                        <a14:foregroundMark x1="88043" y1="69565" x2="84647" y2="79212"/>
                        <a14:foregroundMark x1="61277" y1="93886" x2="58696" y2="84511"/>
                        <a14:foregroundMark x1="36549" y1="9647" x2="32473" y2="8560"/>
                        <a14:foregroundMark x1="85054" y1="75136" x2="83152" y2="79620"/>
                        <a14:foregroundMark x1="80027" y1="45924" x2="77174" y2="43071"/>
                        <a14:foregroundMark x1="87092" y1="52038" x2="87092" y2="486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770" y="1033390"/>
            <a:ext cx="1370428" cy="1370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4210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E457BF-7293-494D-8877-90F2421E10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695209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0000"/>
                </a:solidFill>
              </a:rPr>
              <a:t>Green</a:t>
            </a:r>
            <a:r>
              <a:rPr lang="en-US" dirty="0"/>
              <a:t>, </a:t>
            </a:r>
            <a:r>
              <a:rPr lang="en-US" dirty="0">
                <a:solidFill>
                  <a:srgbClr val="FFFF00"/>
                </a:solidFill>
              </a:rPr>
              <a:t>red</a:t>
            </a:r>
            <a:r>
              <a:rPr lang="en-US" dirty="0"/>
              <a:t>,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black</a:t>
            </a:r>
            <a:r>
              <a:rPr lang="en-US" dirty="0"/>
              <a:t>, </a:t>
            </a:r>
            <a:r>
              <a:rPr lang="en-US" dirty="0">
                <a:solidFill>
                  <a:srgbClr val="00B050"/>
                </a:solidFill>
              </a:rPr>
              <a:t>blue</a:t>
            </a:r>
            <a:r>
              <a:rPr lang="en-US" dirty="0"/>
              <a:t>, yellow, </a:t>
            </a:r>
            <a:r>
              <a:rPr lang="en-US" dirty="0">
                <a:solidFill>
                  <a:srgbClr val="FFFF00"/>
                </a:solidFill>
              </a:rPr>
              <a:t>red</a:t>
            </a:r>
            <a:r>
              <a:rPr lang="en-US" dirty="0"/>
              <a:t>, </a:t>
            </a:r>
            <a:r>
              <a:rPr lang="en-US" dirty="0">
                <a:solidFill>
                  <a:srgbClr val="FF0000"/>
                </a:solidFill>
              </a:rPr>
              <a:t>black</a:t>
            </a:r>
            <a:r>
              <a:rPr lang="en-US" dirty="0"/>
              <a:t>,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green</a:t>
            </a:r>
            <a:r>
              <a:rPr lang="en-US" dirty="0"/>
              <a:t>, yellow, </a:t>
            </a:r>
            <a:r>
              <a:rPr lang="en-US" dirty="0">
                <a:solidFill>
                  <a:srgbClr val="00B050"/>
                </a:solidFill>
              </a:rPr>
              <a:t>blue</a:t>
            </a:r>
            <a:r>
              <a:rPr lang="en-US" dirty="0"/>
              <a:t>, </a:t>
            </a:r>
            <a:r>
              <a:rPr lang="en-US" dirty="0">
                <a:solidFill>
                  <a:srgbClr val="FF0000"/>
                </a:solidFill>
              </a:rPr>
              <a:t>red</a:t>
            </a:r>
            <a:r>
              <a:rPr lang="en-US" dirty="0"/>
              <a:t>, green, </a:t>
            </a:r>
            <a:r>
              <a:rPr lang="en-US" dirty="0">
                <a:solidFill>
                  <a:srgbClr val="FFFF00"/>
                </a:solidFill>
              </a:rPr>
              <a:t>yellow</a:t>
            </a:r>
            <a:r>
              <a:rPr lang="en-US" dirty="0"/>
              <a:t>, </a:t>
            </a:r>
            <a:r>
              <a:rPr lang="en-US" dirty="0">
                <a:solidFill>
                  <a:srgbClr val="002060"/>
                </a:solidFill>
              </a:rPr>
              <a:t>black</a:t>
            </a:r>
            <a:r>
              <a:rPr lang="en-US" dirty="0"/>
              <a:t>, </a:t>
            </a:r>
            <a:r>
              <a:rPr lang="en-US" dirty="0">
                <a:solidFill>
                  <a:srgbClr val="00B050"/>
                </a:solidFill>
              </a:rPr>
              <a:t>green</a:t>
            </a:r>
            <a:r>
              <a:rPr lang="en-US" dirty="0"/>
              <a:t>, black, </a:t>
            </a:r>
            <a:r>
              <a:rPr lang="en-US" dirty="0">
                <a:solidFill>
                  <a:srgbClr val="00B050"/>
                </a:solidFill>
              </a:rPr>
              <a:t>red</a:t>
            </a:r>
            <a:r>
              <a:rPr lang="en-US" dirty="0"/>
              <a:t>,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yellow</a:t>
            </a:r>
            <a:r>
              <a:rPr lang="en-US" dirty="0"/>
              <a:t>, </a:t>
            </a:r>
            <a:r>
              <a:rPr lang="en-US" dirty="0">
                <a:solidFill>
                  <a:srgbClr val="FF0000"/>
                </a:solidFill>
              </a:rPr>
              <a:t>black</a:t>
            </a:r>
            <a:r>
              <a:rPr lang="en-US" dirty="0"/>
              <a:t>, </a:t>
            </a:r>
            <a:r>
              <a:rPr lang="en-US" dirty="0">
                <a:solidFill>
                  <a:srgbClr val="FFFF00"/>
                </a:solidFill>
              </a:rPr>
              <a:t>green</a:t>
            </a:r>
            <a:r>
              <a:rPr lang="en-US" dirty="0"/>
              <a:t>. </a:t>
            </a: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5246BE8-8BA0-4B6B-A297-41087733DA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83323" y="406400"/>
            <a:ext cx="9144000" cy="1655762"/>
          </a:xfrm>
        </p:spPr>
        <p:txBody>
          <a:bodyPr>
            <a:normAutofit/>
          </a:bodyPr>
          <a:lstStyle/>
          <a:p>
            <a:r>
              <a:rPr lang="en-US" sz="4400" dirty="0" err="1">
                <a:solidFill>
                  <a:srgbClr val="FF0000"/>
                </a:solidFill>
              </a:rPr>
              <a:t>C</a:t>
            </a:r>
            <a:r>
              <a:rPr lang="en-US" sz="4400" dirty="0" err="1">
                <a:solidFill>
                  <a:schemeClr val="accent6"/>
                </a:solidFill>
              </a:rPr>
              <a:t>o</a:t>
            </a:r>
            <a:r>
              <a:rPr lang="en-US" sz="4400" dirty="0" err="1">
                <a:solidFill>
                  <a:schemeClr val="accent2"/>
                </a:solidFill>
              </a:rPr>
              <a:t>l</a:t>
            </a:r>
            <a:r>
              <a:rPr lang="en-US" sz="4400" dirty="0" err="1">
                <a:solidFill>
                  <a:schemeClr val="accent5"/>
                </a:solidFill>
              </a:rPr>
              <a:t>o</a:t>
            </a:r>
            <a:r>
              <a:rPr lang="en-US" sz="4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u</a:t>
            </a:r>
            <a:r>
              <a:rPr lang="en-US" sz="4400" dirty="0" err="1">
                <a:solidFill>
                  <a:srgbClr val="00B0F0"/>
                </a:solidFill>
              </a:rPr>
              <a:t>r</a:t>
            </a:r>
            <a:r>
              <a:rPr lang="en-US" sz="4400" dirty="0" err="1">
                <a:solidFill>
                  <a:srgbClr val="FFFF00"/>
                </a:solidFill>
              </a:rPr>
              <a:t>s</a:t>
            </a:r>
            <a:r>
              <a:rPr lang="en-US" sz="4400" dirty="0"/>
              <a:t> </a:t>
            </a:r>
            <a:endParaRPr lang="ru-RU" sz="4400" dirty="0"/>
          </a:p>
          <a:p>
            <a:r>
              <a:rPr lang="en-US" sz="4400" b="0" i="0" dirty="0">
                <a:solidFill>
                  <a:srgbClr val="333333"/>
                </a:solidFill>
                <a:effectLst/>
                <a:latin typeface="YS Text"/>
              </a:rPr>
              <a:t>Stroop effect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32953767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9A8C1B-ADB1-423E-8DD1-B6431CF985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787400"/>
            <a:ext cx="9144000" cy="2387600"/>
          </a:xfrm>
        </p:spPr>
        <p:txBody>
          <a:bodyPr>
            <a:noAutofit/>
          </a:bodyPr>
          <a:lstStyle/>
          <a:p>
            <a:r>
              <a:rPr lang="ru-RU" sz="3600" b="1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Shadowing</a:t>
            </a:r>
            <a:r>
              <a:rPr lang="ru-RU" sz="36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Technique</a:t>
            </a:r>
            <a:r>
              <a:rPr lang="ru-RU" sz="3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36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22CA0A0-2118-4F96-B373-A4AE9EE2E57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Picture background">
            <a:extLst>
              <a:ext uri="{FF2B5EF4-FFF2-40B4-BE49-F238E27FC236}">
                <a16:creationId xmlns:a16="http://schemas.microsoft.com/office/drawing/2014/main" id="{3DDCF7A5-FCAD-4039-81C3-0310A96A18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1622" y="1326413"/>
            <a:ext cx="7470678" cy="4551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73059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A9D6AAD-8F19-48F1-A03E-0D1D6167AF0A}"/>
              </a:ext>
            </a:extLst>
          </p:cNvPr>
          <p:cNvSpPr/>
          <p:nvPr/>
        </p:nvSpPr>
        <p:spPr>
          <a:xfrm>
            <a:off x="3006510" y="1443193"/>
            <a:ext cx="6356447" cy="77567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214191-A858-45A0-8485-0C12490E98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193800"/>
            <a:ext cx="9144000" cy="2387600"/>
          </a:xfrm>
        </p:spPr>
        <p:txBody>
          <a:bodyPr>
            <a:normAutofit/>
          </a:bodyPr>
          <a:lstStyle/>
          <a:p>
            <a:r>
              <a:rPr lang="ru-RU" sz="36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sz="36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Word mosaic</a:t>
            </a:r>
            <a:r>
              <a:rPr lang="ru-RU" sz="36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878793E-F9AB-4C70-B190-C84A99C724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08960" y="2753519"/>
            <a:ext cx="6773594" cy="1655762"/>
          </a:xfrm>
        </p:spPr>
        <p:txBody>
          <a:bodyPr>
            <a:noAutofit/>
          </a:bodyPr>
          <a:lstStyle/>
          <a:p>
            <a:pPr algn="l"/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Emma was sailing across the</a:t>
            </a:r>
            <a:r>
              <a:rPr lang="en-US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ocean 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when she saw something shiny underwater. Curious, she dived in and made an exciting </a:t>
            </a:r>
            <a:r>
              <a:rPr lang="en-US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discovery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—a chest buried in the sand! 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As she opened it, an</a:t>
            </a:r>
            <a:r>
              <a:rPr lang="en-US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unexpected 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movement startled her—a giant eel slithered out! Realizing the</a:t>
            </a:r>
            <a:r>
              <a:rPr lang="en-US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danger,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she quickly swam back to the boat, her heart racing. 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Some treasures are best left untouched.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E18D2FD-58BC-481A-83FA-91769335CBF3}"/>
              </a:ext>
            </a:extLst>
          </p:cNvPr>
          <p:cNvSpPr txBox="1"/>
          <p:nvPr/>
        </p:nvSpPr>
        <p:spPr>
          <a:xfrm>
            <a:off x="3390314" y="1600198"/>
            <a:ext cx="57951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"ocean", "discovery", "danger", "unexpected"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74782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BD4397-EB1C-408A-9467-C8456F3AE9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297280"/>
            <a:ext cx="9144000" cy="2387600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inverted story</a:t>
            </a:r>
            <a:r>
              <a:rPr lang="ru-RU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ru-RU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CF8026C-8189-46A7-B47D-24A08E9AA5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781" y="1421546"/>
            <a:ext cx="9144000" cy="1655762"/>
          </a:xfrm>
        </p:spPr>
        <p:txBody>
          <a:bodyPr>
            <a:noAutofit/>
          </a:bodyPr>
          <a:lstStyle/>
          <a:p>
            <a:pPr algn="l"/>
            <a:r>
              <a:rPr lang="en-US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 The Mysterious Footprints 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"...</a:t>
            </a: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She followed the footprints through the dark forest until they suddenly disappeared. But right in front of her, something shiny was buried in the ground. She took a deep breath and started digging…" 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The Vanishing Cat 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"...</a:t>
            </a: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Max turned the corner, expecting to see his cat, but instead, he found a small, glowing key on the floor. The cat was nowhere to be seen. Where did it go? And what was the key for?" 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3. The Floating Bottle 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"...</a:t>
            </a: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Inside the bottle, there was a tiny map with an 'X' marked in the middle of a deserted island. Was this a real treasure map? There was only one way to find out!"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78673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F5B95DB8-E0B3-4C65-AE11-7BF7C49365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783" b="91304" l="8832" r="91304">
                        <a14:foregroundMark x1="19565" y1="84918" x2="38995" y2="91576"/>
                        <a14:foregroundMark x1="38995" y1="91576" x2="71739" y2="81114"/>
                        <a14:foregroundMark x1="71739" y1="81114" x2="74321" y2="80978"/>
                        <a14:foregroundMark x1="36413" y1="67527" x2="44429" y2="50815"/>
                        <a14:foregroundMark x1="50815" y1="21332" x2="48505" y2="21603"/>
                        <a14:foregroundMark x1="8967" y1="83288" x2="11549" y2="82065"/>
                        <a14:foregroundMark x1="47011" y1="86413" x2="47011" y2="76902"/>
                        <a14:foregroundMark x1="91304" y1="84511" x2="89266" y2="822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1024" y="3813516"/>
            <a:ext cx="3227363" cy="3227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F2B83B-2999-4944-96FF-102785DC28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4005" y="3602038"/>
            <a:ext cx="9144000" cy="2387600"/>
          </a:xfrm>
        </p:spPr>
        <p:txBody>
          <a:bodyPr>
            <a:noAutofit/>
          </a:bodyPr>
          <a:lstStyle/>
          <a:p>
            <a:pPr algn="l"/>
            <a:r>
              <a:rPr lang="ru-RU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Принципы разработки заданий повышенной сложности: 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Аутентичность 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материалы должны отражать реальные языковые ситуации (интервью, подкасты, диалоги носителей языка).</a:t>
            </a:r>
            <a:b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Проблемность 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задания должны включать элементы поиска решения, анализа, критического мышления. </a:t>
            </a:r>
            <a:b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Интерактивность 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включение игровых элементов, обсуждений, ролевых игр. </a:t>
            </a:r>
            <a:b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Связь с личным опытом учащихся 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темы должны быть актуальными и интересными для подростков. </a:t>
            </a:r>
            <a:b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Мультижанровый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подход 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использование различных форматов (диалоги, дебаты, проекты,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сторителлинг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br>
              <a:rPr lang="ru-RU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8382511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48B2AE-3BDC-4AD7-A3CF-2899468EDC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97390" y="-1193800"/>
            <a:ext cx="9144000" cy="2387600"/>
          </a:xfrm>
        </p:spPr>
        <p:txBody>
          <a:bodyPr>
            <a:normAutofit/>
          </a:bodyPr>
          <a:lstStyle/>
          <a:p>
            <a:r>
              <a:rPr lang="ru-RU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Подкасты и интервью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658C6D5-CC1C-47AF-B3BF-BE17139E406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BFD6F0F-0DF4-42F4-9E12-B06542DC75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6990" y="1600200"/>
            <a:ext cx="7924800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803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C646A3A-9C21-4787-B7B3-2ABF6AFA96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4306" y="4207176"/>
            <a:ext cx="6796747" cy="2338962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712E63-F554-4A44-A1D4-F1C2E74383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7053" y="-1367618"/>
            <a:ext cx="9144000" cy="2387600"/>
          </a:xfrm>
        </p:spPr>
        <p:txBody>
          <a:bodyPr>
            <a:normAutofit/>
          </a:bodyPr>
          <a:lstStyle/>
          <a:p>
            <a:r>
              <a:rPr lang="ru-RU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"Заполни пробел"</a:t>
            </a:r>
            <a:endParaRPr lang="ru-RU" sz="32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A49D4E3-A67D-4505-8122-713525FD353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8D3D5AC-4542-4AB0-9041-3D66A88A99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871" y="1167619"/>
            <a:ext cx="5612320" cy="3155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1802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AC5624-F215-4E43-A911-9E9E801632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7052" y="-1423890"/>
            <a:ext cx="9144000" cy="2387600"/>
          </a:xfrm>
        </p:spPr>
        <p:txBody>
          <a:bodyPr>
            <a:normAutofit/>
          </a:bodyPr>
          <a:lstStyle/>
          <a:p>
            <a:r>
              <a:rPr lang="ru-RU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Дебаты и дискуссии</a:t>
            </a:r>
            <a:endParaRPr lang="ru-RU" sz="32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FB918C7-F02D-4F6D-9C17-F3BA5BD250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082727"/>
            <a:ext cx="9144000" cy="1655762"/>
          </a:xfrm>
        </p:spPr>
        <p:txBody>
          <a:bodyPr>
            <a:normAutofit/>
          </a:bodyPr>
          <a:lstStyle/>
          <a:p>
            <a:r>
              <a:rPr lang="en-US" sz="3600" dirty="0"/>
              <a:t>School uniform: </a:t>
            </a:r>
            <a:r>
              <a:rPr lang="en-US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</a:t>
            </a:r>
            <a:r>
              <a:rPr lang="en-US" sz="3600" dirty="0"/>
              <a:t> or </a:t>
            </a:r>
            <a:r>
              <a:rPr lang="en-US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AGAINST</a:t>
            </a:r>
            <a:r>
              <a:rPr lang="ru-RU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?</a:t>
            </a:r>
          </a:p>
        </p:txBody>
      </p:sp>
      <p:pic>
        <p:nvPicPr>
          <p:cNvPr id="5124" name="Picture 4">
            <a:extLst>
              <a:ext uri="{FF2B5EF4-FFF2-40B4-BE49-F238E27FC236}">
                <a16:creationId xmlns:a16="http://schemas.microsoft.com/office/drawing/2014/main" id="{14955EEF-DD7F-4FDE-8C12-540F8321CF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7660" l="4212" r="93207">
                        <a14:foregroundMark x1="9647" y1="61064" x2="8424" y2="88511"/>
                        <a14:foregroundMark x1="8424" y1="88511" x2="12772" y2="86596"/>
                        <a14:foregroundMark x1="12636" y1="89149" x2="10054" y2="98085"/>
                        <a14:foregroundMark x1="88315" y1="60426" x2="93071" y2="73191"/>
                        <a14:foregroundMark x1="93071" y1="73191" x2="93342" y2="84255"/>
                        <a14:foregroundMark x1="5842" y1="81915" x2="4212" y2="819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9819" y="3429000"/>
            <a:ext cx="5600860" cy="3576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89415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1D1FA2-E31B-4D0B-B591-A7D65A4C86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353551"/>
            <a:ext cx="9144000" cy="2387600"/>
          </a:xfrm>
        </p:spPr>
        <p:txBody>
          <a:bodyPr>
            <a:normAutofit/>
          </a:bodyPr>
          <a:lstStyle/>
          <a:p>
            <a:r>
              <a:rPr lang="ru-RU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Проектная работа </a:t>
            </a:r>
            <a:r>
              <a:rPr lang="ru-RU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32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A145F72-2456-4671-83D8-46FDFF63189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8" name="Picture 4">
            <a:extLst>
              <a:ext uri="{FF2B5EF4-FFF2-40B4-BE49-F238E27FC236}">
                <a16:creationId xmlns:a16="http://schemas.microsoft.com/office/drawing/2014/main" id="{E1937052-A2EF-420D-8422-4EFD9BEB37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5562" y="1365006"/>
            <a:ext cx="7000875" cy="497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0761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39C9CE-C2CE-4F88-B370-9F6700F861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409822"/>
            <a:ext cx="9144000" cy="2387600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2AFF00F-0A39-4796-A80D-0358DA4EE5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78744" y="1548155"/>
            <a:ext cx="9144000" cy="1655762"/>
          </a:xfrm>
        </p:spPr>
        <p:txBody>
          <a:bodyPr>
            <a:noAutofit/>
          </a:bodyPr>
          <a:lstStyle/>
          <a:p>
            <a:pPr algn="l"/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Использование творческих и сложных заданий для развития навыков аудирования и говорения позволяет не только повысить уровень владения английским языком, но и сформировать у учащихся уверенность в коммуникации, критическое мышление и творческие способности. </a:t>
            </a:r>
            <a:b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Методы, основанные на реальных ситуациях, интерактивных элементах и междисциплинарном подходе, делают процесс обучения более интересным и мотивирующим. Внедрение таких заданий в образовательный процесс способствует повышению качества подготовки выпускников и их успешности в дальнейшей жизни.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30155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794EC0-56AE-42B8-8778-5AAB9C9DA69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Спасибо за внимание!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0104D53-F5CD-41A6-B293-DCD47543BA9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183756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617</Words>
  <Application>Microsoft Office PowerPoint</Application>
  <PresentationFormat>Широкоэкранный</PresentationFormat>
  <Paragraphs>26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YS Text</vt:lpstr>
      <vt:lpstr>Тема Office</vt:lpstr>
      <vt:lpstr>«Задания творческого характера и повышенного уровня сложности для развития коммуникативных умений обучающихся 9–11 классов по английскому языку (аудирование, говорение, письмо, чтение, лексико-грамматические задания)»  </vt:lpstr>
      <vt:lpstr>Аудирование                             Говорение</vt:lpstr>
      <vt:lpstr>Нейроупражнения – это задания, которые стимулируют работу обеих полушарий мозга, развивают внимание, память, креативность и скорость мышления.</vt:lpstr>
      <vt:lpstr>Green, red, black, blue, yellow, red, black, green, yellow, blue, red, green, yellow, black, green, black, red, yellow, black, green. </vt:lpstr>
      <vt:lpstr>Shadowing Technique  </vt:lpstr>
      <vt:lpstr>«Word mosaic» </vt:lpstr>
      <vt:lpstr>«The inverted story»  </vt:lpstr>
      <vt:lpstr>Принципы разработки заданий повышенной сложности:    1. Аутентичность – материалы должны отражать реальные языковые ситуации (интервью, подкасты, диалоги носителей языка). 2. Проблемность – задания должны включать элементы поиска решения, анализа, критического мышления.  3. Интерактивность – включение игровых элементов, обсуждений, ролевых игр.  4. Связь с личным опытом учащихся – темы должны быть актуальными и интересными для подростков.  5. Мультижанровый подход – использование различных форматов (диалоги, дебаты, проекты, сторителлинг).  </vt:lpstr>
      <vt:lpstr>Подкасты и интервью </vt:lpstr>
      <vt:lpstr>"Заполни пробел"</vt:lpstr>
      <vt:lpstr>Дебаты и дискуссии</vt:lpstr>
      <vt:lpstr>Проектная работа  </vt:lpstr>
      <vt:lpstr>Заключение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«Задания творческого характера и повышенного уровня сложности для развития коммуникативных умений обучающихся 9–11 классов по английскому языку (аудирование, говорение)»  </dc:title>
  <dc:creator>Gorbunov</dc:creator>
  <cp:lastModifiedBy>Gorbunov</cp:lastModifiedBy>
  <cp:revision>12</cp:revision>
  <dcterms:created xsi:type="dcterms:W3CDTF">2025-03-01T14:34:48Z</dcterms:created>
  <dcterms:modified xsi:type="dcterms:W3CDTF">2025-04-08T15:00:51Z</dcterms:modified>
</cp:coreProperties>
</file>