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6"/>
  </p:handoutMasterIdLst>
  <p:sldIdLst>
    <p:sldId id="256" r:id="rId2"/>
    <p:sldId id="263" r:id="rId3"/>
    <p:sldId id="265" r:id="rId4"/>
    <p:sldId id="264" r:id="rId5"/>
    <p:sldId id="266" r:id="rId6"/>
    <p:sldId id="267" r:id="rId7"/>
    <p:sldId id="268" r:id="rId8"/>
    <p:sldId id="269" r:id="rId9"/>
    <p:sldId id="272" r:id="rId10"/>
    <p:sldId id="270" r:id="rId11"/>
    <p:sldId id="271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3A5896"/>
    <a:srgbClr val="385592"/>
    <a:srgbClr val="FFFFFF"/>
    <a:srgbClr val="173A8D"/>
    <a:srgbClr val="D6DEEA"/>
    <a:srgbClr val="9F9289"/>
    <a:srgbClr val="E2DEDB"/>
    <a:srgbClr val="F1F1F1"/>
    <a:srgbClr val="1D3C7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-96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6296"/>
          <a:stretch/>
        </p:blipFill>
        <p:spPr>
          <a:xfrm flipH="1">
            <a:off x="-1" y="0"/>
            <a:ext cx="4491309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2781"/>
          <a:stretch/>
        </p:blipFill>
        <p:spPr>
          <a:xfrm flipH="1">
            <a:off x="2686050" y="0"/>
            <a:ext cx="6457948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70000"/>
            <a:ext cx="7886699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11/19/2022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33084"/>
            <a:ext cx="7886699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135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279984" y="1976320"/>
            <a:ext cx="4584032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60236" y="541176"/>
            <a:ext cx="46653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разнообразных текстовых заданий для формирования читательской грамотности на уроках английского языка</a:t>
            </a:r>
            <a:endParaRPr lang="en-US" sz="2400" b="1" i="1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3769567"/>
            <a:ext cx="44507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Подготовила </a:t>
            </a:r>
          </a:p>
          <a:p>
            <a:pPr algn="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Загайнова Нина Николаевна, </a:t>
            </a:r>
          </a:p>
          <a:p>
            <a:pPr algn="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учитель английского языка </a:t>
            </a:r>
          </a:p>
          <a:p>
            <a:pPr algn="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МБОУ СОШ №108</a:t>
            </a:r>
          </a:p>
          <a:p>
            <a:pPr algn="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г. Новосибирск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User\Desktop\151220152354_59beddb243a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787" y="333568"/>
            <a:ext cx="2920776" cy="24096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780" y="485193"/>
            <a:ext cx="7702420" cy="1735494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Функциональная грамотность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1621" y="2258429"/>
            <a:ext cx="6858000" cy="2089635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Функциональная грамотность – это способность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человека использовать приобретаемые в течение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жизни знания для решения широкого диапазона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жизненных задач в различных сферах человеческой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деятельности, общения и социальных отношений.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Функционально  грамотная личность</a:t>
            </a:r>
            <a:endParaRPr lang="ru-RU" dirty="0"/>
          </a:p>
        </p:txBody>
      </p:sp>
      <p:pic>
        <p:nvPicPr>
          <p:cNvPr id="1026" name="Picture 2" descr="C:\Users\User\Desktop\ми-ый-dilligent-шко-ьник-в-стек-ах-3504336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52800" y="1836644"/>
            <a:ext cx="2438400" cy="1627632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77282" y="1175655"/>
            <a:ext cx="2808514" cy="1838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Человек самостоятельный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431900" y="1104122"/>
            <a:ext cx="2015413" cy="15022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Человек, умеющий жить в обществе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4080586" y="4127240"/>
            <a:ext cx="2015413" cy="15022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Человек непрерывно познающий</a:t>
            </a:r>
            <a:endParaRPr lang="ru-RU" dirty="0"/>
          </a:p>
        </p:txBody>
      </p:sp>
      <p:sp>
        <p:nvSpPr>
          <p:cNvPr id="22" name="Стрелка вправо 21"/>
          <p:cNvSpPr/>
          <p:nvPr/>
        </p:nvSpPr>
        <p:spPr>
          <a:xfrm rot="19806808">
            <a:off x="5666325" y="2215131"/>
            <a:ext cx="989277" cy="5505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1793679">
            <a:off x="2818142" y="2327022"/>
            <a:ext cx="85500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3228783">
            <a:off x="4323620" y="3473328"/>
            <a:ext cx="96108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Направления формирования функциональной грамотности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2229" y="1158033"/>
            <a:ext cx="6985128" cy="459895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Математическая грамотность</a:t>
            </a:r>
          </a:p>
          <a:p>
            <a:pPr>
              <a:buFont typeface="Wingdings" pitchFamily="2" charset="2"/>
              <a:buChar char="v"/>
            </a:pP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Читательская грамотность </a:t>
            </a:r>
          </a:p>
          <a:p>
            <a:pPr>
              <a:buFont typeface="Wingdings" pitchFamily="2" charset="2"/>
              <a:buChar char="v"/>
            </a:pPr>
            <a:endParaRPr lang="ru-RU" sz="2400" b="1" dirty="0" smtClean="0"/>
          </a:p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Естественнонаучная грамотность</a:t>
            </a:r>
          </a:p>
          <a:p>
            <a:pPr>
              <a:buFont typeface="Wingdings" pitchFamily="2" charset="2"/>
              <a:buChar char="v"/>
            </a:pPr>
            <a:endParaRPr lang="ru-RU" sz="2400" b="1" dirty="0" smtClean="0"/>
          </a:p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Финансовая грамотность</a:t>
            </a:r>
          </a:p>
          <a:p>
            <a:pPr>
              <a:buNone/>
            </a:pPr>
            <a:endParaRPr lang="ru-RU" sz="2400" b="1" dirty="0" smtClean="0"/>
          </a:p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Глобальные компетенции</a:t>
            </a:r>
          </a:p>
          <a:p>
            <a:pPr>
              <a:buFont typeface="Wingdings" pitchFamily="2" charset="2"/>
              <a:buChar char="v"/>
            </a:pPr>
            <a:endParaRPr lang="ru-RU" sz="2400" b="1" dirty="0" smtClean="0"/>
          </a:p>
          <a:p>
            <a:pPr>
              <a:buFont typeface="Wingdings" pitchFamily="2" charset="2"/>
              <a:buChar char="v"/>
            </a:pPr>
            <a:r>
              <a:rPr lang="ru-RU" sz="2400" b="1" dirty="0" err="1" smtClean="0"/>
              <a:t>Креативное</a:t>
            </a:r>
            <a:r>
              <a:rPr lang="ru-RU" sz="2400" b="1" dirty="0" smtClean="0"/>
              <a:t> и критическое мышление </a:t>
            </a:r>
          </a:p>
          <a:p>
            <a:pPr>
              <a:buFont typeface="Wingdings" pitchFamily="2" charset="2"/>
              <a:buChar char="v"/>
            </a:pPr>
            <a:endParaRPr lang="ru-RU" sz="2400" dirty="0"/>
          </a:p>
        </p:txBody>
      </p:sp>
      <p:pic>
        <p:nvPicPr>
          <p:cNvPr id="3074" name="Picture 2" descr="C:\Users\User\Desktop\1643660211_93-adonius-club-p-fon-dlya-prezentatsii-finansovaya-gramotno-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9108" y="3228418"/>
            <a:ext cx="1165595" cy="970357"/>
          </a:xfrm>
          <a:prstGeom prst="rect">
            <a:avLst/>
          </a:prstGeom>
          <a:noFill/>
        </p:spPr>
      </p:pic>
      <p:pic>
        <p:nvPicPr>
          <p:cNvPr id="5" name="Picture 2" descr="C:\Users\User\Desktop\151220152354_59beddb243a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90987" y="1751820"/>
            <a:ext cx="1167746" cy="963387"/>
          </a:xfrm>
          <a:prstGeom prst="rect">
            <a:avLst/>
          </a:prstGeom>
          <a:noFill/>
        </p:spPr>
      </p:pic>
      <p:pic>
        <p:nvPicPr>
          <p:cNvPr id="11" name="Picture 4" descr="C:\Users\User\Desktop\ai_machine_learning_ne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1905" y="4740243"/>
            <a:ext cx="1185100" cy="1185100"/>
          </a:xfrm>
          <a:prstGeom prst="rect">
            <a:avLst/>
          </a:prstGeom>
          <a:noFill/>
        </p:spPr>
      </p:pic>
      <p:pic>
        <p:nvPicPr>
          <p:cNvPr id="3077" name="Picture 5" descr="C:\Users\User\Desktop\services-1024x6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77069" y="4189370"/>
            <a:ext cx="1446245" cy="886955"/>
          </a:xfrm>
          <a:prstGeom prst="rect">
            <a:avLst/>
          </a:prstGeom>
          <a:noFill/>
        </p:spPr>
      </p:pic>
      <p:pic>
        <p:nvPicPr>
          <p:cNvPr id="3078" name="Picture 6" descr="C:\Users\User\Desktop\математика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9419" y="1121328"/>
            <a:ext cx="1352939" cy="906532"/>
          </a:xfrm>
          <a:prstGeom prst="rect">
            <a:avLst/>
          </a:prstGeom>
          <a:noFill/>
        </p:spPr>
      </p:pic>
      <p:pic>
        <p:nvPicPr>
          <p:cNvPr id="3080" name="Picture 8" descr="C:\Users\User\Desktop\1643609041_21-phonoteka-org-p-yestestvennie-nauki-fon-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1803" y="2445303"/>
            <a:ext cx="1635159" cy="13628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9320" y="271625"/>
            <a:ext cx="7886699" cy="4906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Читательская грамотность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способность человека к пониманию письменных текстов и рефлексии на них, к использованию их содержания для достижения собственных целей, развития знаний и возможностей, для активного участия в жизни общества»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Аспекты читательской грамотности</a:t>
            </a: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общая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ориентация в содержании текста и понимание его целостного смысла</a:t>
            </a: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выявление информации</a:t>
            </a: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интерпретация</a:t>
            </a: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рефлексия на содержании текста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рефлексия на форму текста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9634" y="343973"/>
            <a:ext cx="60835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Какие тексты окружают нас в повседневной жизни?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91886" y="1483568"/>
            <a:ext cx="2230016" cy="15208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Статьи, рецепты, инструкции, входные билеты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008915" y="830425"/>
            <a:ext cx="2603240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Законы, справки, документы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180114" y="3452327"/>
            <a:ext cx="2743200" cy="19780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Правила, расписания, контракты, планы помещений, карты местности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940767" y="2836506"/>
            <a:ext cx="2118049" cy="14835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акты, материалы дел…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3415004" y="1418253"/>
            <a:ext cx="2519265" cy="1828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Таблицы, диаграммы, объявления, графики, схемы, кластеры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Формированию читательской грамотности учащихся способствуют задания с использованием </a:t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сплошных и 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несплошных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текстов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pPr algn="ctr"/>
            <a:endParaRPr lang="ru-RU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Сплошные тексты</a:t>
            </a:r>
          </a:p>
          <a:p>
            <a:pPr algn="ctr"/>
            <a:r>
              <a:rPr lang="ru-RU" sz="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Unbroken Texts</a:t>
            </a:r>
            <a:r>
              <a:rPr lang="ru-RU" sz="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(отрывок из рассказа, стихотворения  - описание человека, места, предмета  и  т. д.);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повествование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 рассказ, стихотворение, басня, письмо, статья, инструкция, реклама, пост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блога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т.д.);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рассуждение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(сочинение-размышление, комментарий, аргумент).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47500" lnSpcReduction="20000"/>
          </a:bodyPr>
          <a:lstStyle/>
          <a:p>
            <a:pPr algn="ctr"/>
            <a:endParaRPr lang="ru-RU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4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Несплошные</a:t>
            </a:r>
            <a:r>
              <a:rPr lang="ru-RU" sz="3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тексты</a:t>
            </a:r>
          </a:p>
          <a:p>
            <a:pPr algn="ctr"/>
            <a:r>
              <a:rPr lang="ru-RU" sz="3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Broken Texts</a:t>
            </a:r>
            <a:r>
              <a:rPr lang="ru-RU" sz="3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51918" y="2505075"/>
            <a:ext cx="3664624" cy="3684588"/>
          </a:xfrm>
        </p:spPr>
        <p:txBody>
          <a:bodyPr>
            <a:normAutofit/>
          </a:bodyPr>
          <a:lstStyle/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графики, диаграммы;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таблицы, схемы (кластеры)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географические карты и карты местности, план помещения;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входные билеты;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расписание движения поездов;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карты сайтов и т. д.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227" y="403456"/>
            <a:ext cx="7886700" cy="5575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Образцы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несплошных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текстов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7069" y="947621"/>
            <a:ext cx="2476293" cy="3969611"/>
          </a:xfrm>
          <a:prstGeom prst="rect">
            <a:avLst/>
          </a:prstGeom>
        </p:spPr>
      </p:pic>
      <p:pic>
        <p:nvPicPr>
          <p:cNvPr id="5" name="Содержимое 3" descr="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7" y="1071545"/>
            <a:ext cx="5787491" cy="1410397"/>
          </a:xfrm>
          <a:prstGeom prst="rect">
            <a:avLst/>
          </a:prstGeom>
        </p:spPr>
      </p:pic>
      <p:pic>
        <p:nvPicPr>
          <p:cNvPr id="6" name="Picture 2" descr="C:\Users\Ольга\Downloads\402.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2549" y="2571728"/>
            <a:ext cx="2843730" cy="29062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75861" y="2659225"/>
          <a:ext cx="8089644" cy="2255306"/>
        </p:xfrm>
        <a:graphic>
          <a:graphicData uri="http://schemas.openxmlformats.org/drawingml/2006/table">
            <a:tbl>
              <a:tblPr/>
              <a:tblGrid>
                <a:gridCol w="828291"/>
                <a:gridCol w="1002664"/>
                <a:gridCol w="1043115"/>
                <a:gridCol w="1043115"/>
                <a:gridCol w="1043115"/>
                <a:gridCol w="1155246"/>
                <a:gridCol w="1118193"/>
                <a:gridCol w="855905"/>
              </a:tblGrid>
              <a:tr h="3826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Calibri"/>
                          <a:cs typeface="Times New Roman"/>
                        </a:rPr>
                        <a:t>Monday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Calibri"/>
                          <a:cs typeface="Times New Roman"/>
                        </a:rPr>
                        <a:t>Tuesday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Wednesday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Thursday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Friday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Saturday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Sunday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1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8:0</a:t>
                      </a:r>
                      <a:r>
                        <a:rPr lang="en-US" sz="14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PE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Mathematics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Mathematics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Music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Russian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7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Calibri"/>
                          <a:cs typeface="Times New Roman"/>
                        </a:rPr>
                        <a:t>8:55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Mathematics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Russian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Russian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Computer classes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Russian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09</a:t>
                      </a: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Literature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Russian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Biology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Geography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Mathematics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PE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1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10:50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History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PE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8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11:50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141" marR="611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3894" y="662472"/>
            <a:ext cx="836022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Прочитай текст о неделе Ника. Заполни пропуски по информации, данной в таблице.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Nick’s school starts at ____________. On Wednesday Nick has _____________ lessons: Russian, Mathematics, Biology, PE and ____________________.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The second lesson starts at_________________.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On _________________ he has 4 lessons: PE, Mathematics, Literature and History. On ___________________, _____________________ and Friday Nick has 3 lessons. Nick has no lessons on ______________________.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25260" y="314522"/>
            <a:ext cx="31815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несплошным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текстом</a:t>
            </a:r>
            <a:endParaRPr lang="ru-RU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льга\Downloads\402.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4899" y="1026367"/>
            <a:ext cx="4309246" cy="440404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6490" y="1212980"/>
            <a:ext cx="303244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1" i="1" u="sng" dirty="0" smtClean="0">
                <a:latin typeface="Times New Roman" pitchFamily="18" charset="0"/>
                <a:cs typeface="Times New Roman" pitchFamily="18" charset="0"/>
              </a:rPr>
              <a:t>What kind of broken text is it?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timetable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theatre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menu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an advertisement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an educational poster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2. </a:t>
            </a:r>
            <a:r>
              <a:rPr lang="en-US" b="1" i="1" u="sng" dirty="0" smtClean="0">
                <a:latin typeface="Times New Roman" pitchFamily="18" charset="0"/>
                <a:cs typeface="Times New Roman" pitchFamily="18" charset="0"/>
              </a:rPr>
              <a:t>Where can we see this text?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in a popular magazine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in a hospital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in an educational centre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in a scientific journal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2"/>
          <p:cNvSpPr>
            <a:spLocks noGrp="1"/>
          </p:cNvSpPr>
          <p:nvPr>
            <p:ph type="body" idx="1"/>
          </p:nvPr>
        </p:nvSpPr>
        <p:spPr>
          <a:xfrm>
            <a:off x="951721" y="251927"/>
            <a:ext cx="6494107" cy="69046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несплошным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текстом</a:t>
            </a:r>
            <a:endParaRPr lang="ru-RU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9207" y="223935"/>
            <a:ext cx="3638939" cy="4450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3. </a:t>
            </a:r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Read the sentences and write T (true), F (false), NS (not stated):</a:t>
            </a: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a) You can attend the club only in summer and winter. 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b) You have a possibility to use sauna. 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c) If you pay for 6 months you get a free access to Internet in the club. 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d) There is a swimming pool in the club. 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e) You can get  a consultation about your health in the club. _______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f)  Club collaborates with famous health centers. _______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g) You can't go to the club at the weekend. _______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h) The club has a playroom for children. _______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4. </a:t>
            </a:r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Explore the sites of local sport centers in your town and make the same </a:t>
            </a:r>
            <a:r>
              <a:rPr lang="en-US" sz="1400" b="1" i="1" u="sng" dirty="0" err="1" smtClean="0">
                <a:latin typeface="Times New Roman" pitchFamily="18" charset="0"/>
                <a:cs typeface="Times New Roman" pitchFamily="18" charset="0"/>
              </a:rPr>
              <a:t>ad.</a:t>
            </a: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Ольга\Downloads\402.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4277" y="192422"/>
            <a:ext cx="3914411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этапы работы с текстом при формировании читательской компетенции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13176" y="1572013"/>
            <a:ext cx="3629608" cy="468882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Послетекстовый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600" u="sng" dirty="0" smtClean="0">
                <a:latin typeface="Times New Roman" pitchFamily="18" charset="0"/>
                <a:cs typeface="Times New Roman" pitchFamily="18" charset="0"/>
              </a:rPr>
              <a:t>Post-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u="sng" dirty="0" smtClean="0">
                <a:latin typeface="Times New Roman" pitchFamily="18" charset="0"/>
                <a:cs typeface="Times New Roman" pitchFamily="18" charset="0"/>
              </a:rPr>
              <a:t>reading)</a:t>
            </a:r>
            <a:endParaRPr lang="ru-RU" sz="1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задачи этапа: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проверка понимания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прочитанного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контроль   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формирования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умений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смыслового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чтения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реализация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возможности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использования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полученной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информации</a:t>
            </a:r>
            <a:endParaRPr lang="ru-RU" sz="1600" dirty="0"/>
          </a:p>
        </p:txBody>
      </p:sp>
      <p:sp>
        <p:nvSpPr>
          <p:cNvPr id="7" name="Содержимое 9"/>
          <p:cNvSpPr>
            <a:spLocks noGrp="1"/>
          </p:cNvSpPr>
          <p:nvPr>
            <p:ph sz="half" idx="2"/>
          </p:nvPr>
        </p:nvSpPr>
        <p:spPr>
          <a:xfrm>
            <a:off x="657834" y="1590675"/>
            <a:ext cx="1954738" cy="2533456"/>
          </a:xfrm>
        </p:spPr>
        <p:txBody>
          <a:bodyPr>
            <a:noAutofit/>
          </a:bodyPr>
          <a:lstStyle/>
          <a:p>
            <a:pPr>
              <a:lnSpc>
                <a:spcPts val="120"/>
              </a:lnSpc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Предтекстовый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1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600" u="sng" dirty="0" smtClean="0">
                <a:latin typeface="Times New Roman" pitchFamily="18" charset="0"/>
                <a:cs typeface="Times New Roman" pitchFamily="18" charset="0"/>
              </a:rPr>
              <a:t>Pre-reading)</a:t>
            </a:r>
            <a:endParaRPr lang="ru-RU" sz="1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задачи этапа: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создание мотива чтения;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 развитие умения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прогнозировани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активизация фоновых знаний;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снятие языковых трудностей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10"/>
          <p:cNvSpPr txBox="1">
            <a:spLocks/>
          </p:cNvSpPr>
          <p:nvPr/>
        </p:nvSpPr>
        <p:spPr>
          <a:xfrm>
            <a:off x="2685460" y="1465768"/>
            <a:ext cx="2714644" cy="4483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Текстовый</a:t>
            </a: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  <a:r>
              <a:rPr kumimoji="0" lang="ru-RU" sz="16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kumimoji="0" lang="en-US" sz="16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While-reading)</a:t>
            </a:r>
            <a:endParaRPr kumimoji="0" lang="ru-RU" sz="16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задачи этапа:</a:t>
            </a: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- понимание текста и формирование его интерпретации у читающего;</a:t>
            </a: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- анализ того, что и как  читает обучающийся и насколько хорошо понимает прочитанное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32063" t="16454" r="27987" b="11095"/>
          <a:stretch>
            <a:fillRect/>
          </a:stretch>
        </p:blipFill>
        <p:spPr bwMode="auto">
          <a:xfrm>
            <a:off x="774441" y="223934"/>
            <a:ext cx="3610947" cy="553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805266" y="312490"/>
            <a:ext cx="3415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/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1. Pre- reading:</a:t>
            </a:r>
          </a:p>
          <a:p>
            <a:pPr marL="114300" indent="-457200"/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Look at the title and the pictures    </a:t>
            </a:r>
          </a:p>
          <a:p>
            <a:pPr marL="114300" indent="-457200"/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      and decide </a:t>
            </a:r>
            <a:r>
              <a:rPr lang="en-US" sz="1400" b="1" i="1" dirty="0" smtClean="0">
                <a:latin typeface="Adobe Hebrew" pitchFamily="18" charset="-79"/>
                <a:cs typeface="Adobe Hebrew" pitchFamily="18" charset="-79"/>
              </a:rPr>
              <a:t> </a:t>
            </a:r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what information   </a:t>
            </a:r>
          </a:p>
          <a:p>
            <a:pPr marL="114300" indent="-457200"/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      you will be able to find in the text</a:t>
            </a:r>
          </a:p>
          <a:p>
            <a:pPr marL="114300" indent="-457200"/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Read the text to see if you were </a:t>
            </a:r>
          </a:p>
          <a:p>
            <a:pPr marL="114300" indent="-457200"/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     right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86604" y="1752897"/>
            <a:ext cx="25285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/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 </a:t>
            </a:r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2. While-reading</a:t>
            </a:r>
          </a:p>
          <a:p>
            <a:pPr indent="-342900"/>
            <a:r>
              <a:rPr lang="en-US" sz="1400" i="1" dirty="0" smtClean="0">
                <a:latin typeface="Adobe Hebrew" pitchFamily="18" charset="-79"/>
                <a:cs typeface="Adobe Hebrew" pitchFamily="18" charset="-79"/>
              </a:rPr>
              <a:t>While reading the text fill in the table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907903" y="2681248"/>
          <a:ext cx="3657598" cy="776484"/>
        </p:xfrm>
        <a:graphic>
          <a:graphicData uri="http://schemas.openxmlformats.org/drawingml/2006/table">
            <a:tbl>
              <a:tblPr/>
              <a:tblGrid>
                <a:gridCol w="942391"/>
                <a:gridCol w="1238682"/>
                <a:gridCol w="1476525"/>
              </a:tblGrid>
              <a:tr h="556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Country</a:t>
                      </a:r>
                      <a:endParaRPr lang="ru-RU" sz="16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uniform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colours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854972" y="3626889"/>
            <a:ext cx="360226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3. Post-reading</a:t>
            </a:r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1400" b="1" i="1" u="sng" dirty="0" smtClean="0">
                <a:latin typeface="Times New Roman" pitchFamily="18" charset="0"/>
                <a:cs typeface="Times New Roman" pitchFamily="18" charset="0"/>
              </a:rPr>
              <a:t>Right or wrong? Correct the wrong sentences.</a:t>
            </a:r>
            <a:endParaRPr lang="en-US" sz="14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650</TotalTime>
  <Words>635</Words>
  <Application>Microsoft Office PowerPoint</Application>
  <PresentationFormat>Экран (4:3)</PresentationFormat>
  <Paragraphs>157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Слайд 1</vt:lpstr>
      <vt:lpstr>Функциональная грамотность </vt:lpstr>
      <vt:lpstr>Функционально  грамотная личность</vt:lpstr>
      <vt:lpstr>Направления формирования функциональной грамотности</vt:lpstr>
      <vt:lpstr>Слайд 5</vt:lpstr>
      <vt:lpstr>Слайд 6</vt:lpstr>
      <vt:lpstr>Формированию читательской грамотности учащихся способствуют задания с использованием  сплошных и несплошных текстов</vt:lpstr>
      <vt:lpstr>Образцы несплошных текстов</vt:lpstr>
      <vt:lpstr>Слайд 9</vt:lpstr>
      <vt:lpstr>Слайд 10</vt:lpstr>
      <vt:lpstr>Слайд 11</vt:lpstr>
      <vt:lpstr>Основные этапы работы с текстом при формировании читательской компетенции </vt:lpstr>
      <vt:lpstr>Слайд 13</vt:lpstr>
      <vt:lpstr>        Спасибо за внимание! 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User</cp:lastModifiedBy>
  <cp:revision>122</cp:revision>
  <dcterms:created xsi:type="dcterms:W3CDTF">2016-11-18T14:12:19Z</dcterms:created>
  <dcterms:modified xsi:type="dcterms:W3CDTF">2022-11-19T11:36:22Z</dcterms:modified>
</cp:coreProperties>
</file>