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sldIdLst>
    <p:sldId id="256" r:id="rId2"/>
    <p:sldId id="257" r:id="rId3"/>
    <p:sldId id="259" r:id="rId4"/>
    <p:sldId id="265" r:id="rId5"/>
    <p:sldId id="267" r:id="rId6"/>
    <p:sldId id="282" r:id="rId7"/>
    <p:sldId id="268" r:id="rId8"/>
    <p:sldId id="269" r:id="rId9"/>
    <p:sldId id="271" r:id="rId10"/>
    <p:sldId id="274" r:id="rId11"/>
    <p:sldId id="270" r:id="rId12"/>
    <p:sldId id="272" r:id="rId13"/>
    <p:sldId id="283" r:id="rId14"/>
    <p:sldId id="273" r:id="rId15"/>
    <p:sldId id="275" r:id="rId16"/>
    <p:sldId id="276" r:id="rId17"/>
    <p:sldId id="277" r:id="rId18"/>
    <p:sldId id="280" r:id="rId19"/>
    <p:sldId id="281" r:id="rId20"/>
    <p:sldId id="284" r:id="rId21"/>
    <p:sldId id="285" r:id="rId22"/>
    <p:sldId id="286" r:id="rId23"/>
    <p:sldId id="295" r:id="rId24"/>
    <p:sldId id="287" r:id="rId25"/>
    <p:sldId id="288" r:id="rId26"/>
    <p:sldId id="290" r:id="rId27"/>
    <p:sldId id="289" r:id="rId28"/>
    <p:sldId id="291" r:id="rId29"/>
    <p:sldId id="292" r:id="rId30"/>
    <p:sldId id="293" r:id="rId31"/>
    <p:sldId id="301" r:id="rId32"/>
    <p:sldId id="296" r:id="rId33"/>
    <p:sldId id="297" r:id="rId34"/>
    <p:sldId id="298" r:id="rId35"/>
    <p:sldId id="299" r:id="rId36"/>
    <p:sldId id="300" r:id="rId37"/>
    <p:sldId id="294" r:id="rId38"/>
    <p:sldId id="302" r:id="rId39"/>
    <p:sldId id="303" r:id="rId40"/>
    <p:sldId id="304" r:id="rId41"/>
    <p:sldId id="305" r:id="rId42"/>
    <p:sldId id="306" r:id="rId43"/>
    <p:sldId id="307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2/10/2021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microsoft.com/office/2007/relationships/hdphoto" Target="../media/hdphoto6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microsoft.com/office/2007/relationships/hdphoto" Target="../media/hdphoto8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2%D0%BE%D0%B4%D0%BE%D1%81%D0%B1%D0%BE%D1%80%D0%BD%D1%8B%D0%B9_%D0%B1%D0%B0%D1%81%D1%81%D0%B5%D0%B9%D0%BD" TargetMode="External"/><Relationship Id="rId3" Type="http://schemas.openxmlformats.org/officeDocument/2006/relationships/hyperlink" Target="https://ru.wikipedia.org/wiki/%D0%9A%D1%80%D1%8B%D0%BC_(%D0%BF%D0%BE%D0%BB%D1%83%D0%BE%D1%81%D1%82%D1%80%D0%BE%D0%B2)" TargetMode="External"/><Relationship Id="rId7" Type="http://schemas.openxmlformats.org/officeDocument/2006/relationships/hyperlink" Target="https://ru.wikipedia.org/wiki/%D0%95%D0%B2%D0%BF%D0%B0%D1%82%D0%BE%D1%80%D0%B8%D0%B9%D1%81%D0%BA%D0%B8%D0%B9_%D0%B3%D0%BE%D1%80%D1%81%D0%BE%D0%B2%D0%B5%D1%82" TargetMode="External"/><Relationship Id="rId2" Type="http://schemas.openxmlformats.org/officeDocument/2006/relationships/hyperlink" Target="https://ru.wikipedia.org/wiki/%D0%A1%D0%BE%D0%BB%D0%B5%D0%BD%D0%BE%D0%B5_%D0%BE%D0%B7%D0%B5%D1%80%D0%B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0%B0%D0%BA%D1%81%D0%BA%D0%B8%D0%B9_%D1%80%D0%B0%D0%B9%D0%BE%D0%BD" TargetMode="External"/><Relationship Id="rId5" Type="http://schemas.openxmlformats.org/officeDocument/2006/relationships/hyperlink" Target="https://ru.wikipedia.org/wiki/%D0%A1%D0%B0%D0%BA%D0%B8_(%D0%B3%D0%BE%D1%80%D0%BE%D0%B4)" TargetMode="External"/><Relationship Id="rId4" Type="http://schemas.openxmlformats.org/officeDocument/2006/relationships/hyperlink" Target="https://ru.wikipedia.org/wiki/%D0%95%D0%B2%D0%BF%D0%B0%D1%82%D0%BE%D1%80%D0%B8%D1%8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340768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ЗНАТОКИ РОДНОГО КРАЯ!</a:t>
            </a:r>
            <a:b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5209377"/>
            <a:ext cx="7406640" cy="163596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Подготовила: воспитатель</a:t>
            </a:r>
          </a:p>
          <a:p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Н.А.Семенюк</a:t>
            </a:r>
            <a:endPara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472" l="6563" r="941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69" r="6819"/>
          <a:stretch/>
        </p:blipFill>
        <p:spPr>
          <a:xfrm>
            <a:off x="1043608" y="1988840"/>
            <a:ext cx="5472608" cy="357066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58065"/>
            <a:ext cx="84969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«Солнышко»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Гвардейское»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Симферопольского района Республики Крым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0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476672"/>
            <a:ext cx="7498080" cy="2016224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разные эпохи в исторических документах это место носило такие названия: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Киммерия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Скифия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Хазария, Татария. Как это место на карте называют сейчас?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10" b="20875"/>
          <a:stretch/>
        </p:blipFill>
        <p:spPr>
          <a:xfrm>
            <a:off x="1331640" y="2204864"/>
            <a:ext cx="7021686" cy="435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73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333128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22"/>
          <a:stretch/>
        </p:blipFill>
        <p:spPr>
          <a:xfrm>
            <a:off x="683568" y="85054"/>
            <a:ext cx="4592866" cy="29634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71331"/>
            <a:ext cx="4688067" cy="351019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83" y="3861048"/>
            <a:ext cx="5260617" cy="27634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073280" y="2863788"/>
            <a:ext cx="1187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Феодосия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17026" y="4535388"/>
            <a:ext cx="1645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05509" y="6415022"/>
            <a:ext cx="1523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9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48680"/>
            <a:ext cx="8394136" cy="569972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каких городах Крыма находятся эти достопримечательности?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132856"/>
            <a:ext cx="4163192" cy="378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86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548680"/>
            <a:ext cx="7992601" cy="504056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79712" y="5589240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Евпатория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Мечеть Джума-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Джами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732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7624" y="345657"/>
            <a:ext cx="7104789" cy="532859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39206" y="5698122"/>
            <a:ext cx="23639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Феодосия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Фонтан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Айвазовского</a:t>
            </a:r>
          </a:p>
        </p:txBody>
      </p:sp>
    </p:spTree>
    <p:extLst>
      <p:ext uri="{BB962C8B-B14F-4D97-AF65-F5344CB8AC3E}">
        <p14:creationId xmlns:p14="http://schemas.microsoft.com/office/powerpoint/2010/main" val="66991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0648"/>
            <a:ext cx="7200800" cy="5400600"/>
          </a:xfrm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2915816" y="5805264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Керчь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Митридатская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лестница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45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332656"/>
            <a:ext cx="7881027" cy="525658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15816" y="5791618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Феодосия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Генуэзская крепость</a:t>
            </a:r>
          </a:p>
        </p:txBody>
      </p:sp>
    </p:spTree>
    <p:extLst>
      <p:ext uri="{BB962C8B-B14F-4D97-AF65-F5344CB8AC3E}">
        <p14:creationId xmlns:p14="http://schemas.microsoft.com/office/powerpoint/2010/main" val="107135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0648"/>
            <a:ext cx="6912768" cy="5184576"/>
          </a:xfrm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2195736" y="5589240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танку Т-34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19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0648"/>
            <a:ext cx="7848872" cy="5403775"/>
          </a:xfrm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1835696" y="5733256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Керчь</a:t>
            </a: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Аджимушкайские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Каменоломни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91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79512" y="332656"/>
            <a:ext cx="8709268" cy="489654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131840" y="522920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Симферополь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Екатерине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87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260648"/>
            <a:ext cx="7730224" cy="513939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87824" y="5506500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Бахчисарай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 -Успенский монастырь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82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62031"/>
            <a:ext cx="8576953" cy="482453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5085184"/>
            <a:ext cx="30478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Севастополь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солдату и матросу</a:t>
            </a:r>
          </a:p>
        </p:txBody>
      </p:sp>
    </p:spTree>
    <p:extLst>
      <p:ext uri="{BB962C8B-B14F-4D97-AF65-F5344CB8AC3E}">
        <p14:creationId xmlns:p14="http://schemas.microsoft.com/office/powerpoint/2010/main" val="15559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28" y="188640"/>
            <a:ext cx="7007406" cy="5256584"/>
          </a:xfrm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2339752" y="5628909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Малореченское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катастроф на Водах в Крыму</a:t>
            </a:r>
          </a:p>
        </p:txBody>
      </p:sp>
    </p:spTree>
    <p:extLst>
      <p:ext uri="{BB962C8B-B14F-4D97-AF65-F5344CB8AC3E}">
        <p14:creationId xmlns:p14="http://schemas.microsoft.com/office/powerpoint/2010/main" val="158582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Крым литературный</a:t>
            </a:r>
            <a:endParaRPr lang="ru-RU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1117995"/>
            <a:ext cx="2419120" cy="306338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073" y="1117995"/>
            <a:ext cx="2160240" cy="300993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802" y="3921581"/>
            <a:ext cx="1832183" cy="292021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8264" y="3845951"/>
            <a:ext cx="1754563" cy="292021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7624" y="3990263"/>
            <a:ext cx="1945125" cy="2736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943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292" l="0" r="100000">
                        <a14:foregroundMark x1="74590" y1="27500" x2="74590" y2="27500"/>
                        <a14:foregroundMark x1="77322" y1="56667" x2="77322" y2="56667"/>
                        <a14:foregroundMark x1="57650" y1="36042" x2="57650" y2="36042"/>
                        <a14:foregroundMark x1="91803" y1="32083" x2="91803" y2="32083"/>
                        <a14:foregroundMark x1="72678" y1="16875" x2="72678" y2="16875"/>
                        <a14:foregroundMark x1="70765" y1="9167" x2="70765" y2="9167"/>
                        <a14:foregroundMark x1="72131" y1="63125" x2="72131" y2="63125"/>
                        <a14:foregroundMark x1="56557" y1="42083" x2="56557" y2="42083"/>
                        <a14:foregroundMark x1="56557" y1="28333" x2="56557" y2="28333"/>
                        <a14:foregroundMark x1="59016" y1="31042" x2="59016" y2="31042"/>
                        <a14:foregroundMark x1="57650" y1="67708" x2="57650" y2="67708"/>
                        <a14:foregroundMark x1="59563" y1="57083" x2="59563" y2="57083"/>
                        <a14:foregroundMark x1="55191" y1="78542" x2="55191" y2="78542"/>
                        <a14:foregroundMark x1="53005" y1="85417" x2="53005" y2="85417"/>
                        <a14:foregroundMark x1="57104" y1="72292" x2="57104" y2="72292"/>
                        <a14:foregroundMark x1="51639" y1="88750" x2="51639" y2="88750"/>
                        <a14:foregroundMark x1="58197" y1="62708" x2="58197" y2="62708"/>
                        <a14:foregroundMark x1="61202" y1="52500" x2="61202" y2="5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526"/>
          <a:stretch/>
        </p:blipFill>
        <p:spPr bwMode="auto">
          <a:xfrm>
            <a:off x="2267744" y="3933056"/>
            <a:ext cx="2313295" cy="2744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000" l="2592" r="987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555"/>
          <a:stretch/>
        </p:blipFill>
        <p:spPr bwMode="auto">
          <a:xfrm>
            <a:off x="4211960" y="1351062"/>
            <a:ext cx="2184086" cy="315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Какому </a:t>
            </a:r>
            <a:r>
              <a:rPr lang="ru-RU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народу принадлежит </a:t>
            </a:r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высказывание?</a:t>
            </a:r>
            <a:r>
              <a:rPr lang="ru-RU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97" b="100000" l="0" r="49333">
                        <a14:foregroundMark x1="8222" y1="36107" x2="8222" y2="36107"/>
                        <a14:foregroundMark x1="7667" y1="43799" x2="7667" y2="43799"/>
                        <a14:foregroundMark x1="8444" y1="32182" x2="9778" y2="32182"/>
                        <a14:foregroundMark x1="20667" y1="37206" x2="20667" y2="37206"/>
                        <a14:foregroundMark x1="23222" y1="60283" x2="23222" y2="60283"/>
                        <a14:foregroundMark x1="7667" y1="53375" x2="7667" y2="53375"/>
                        <a14:foregroundMark x1="8000" y1="44898" x2="8000" y2="44898"/>
                        <a14:foregroundMark x1="24444" y1="98273" x2="24444" y2="98273"/>
                        <a14:foregroundMark x1="28111" y1="97174" x2="28111" y2="97174"/>
                        <a14:foregroundMark x1="26556" y1="97174" x2="26556" y2="97174"/>
                        <a14:foregroundMark x1="23667" y1="97174" x2="23667" y2="97174"/>
                        <a14:foregroundMark x1="21889" y1="97174" x2="21889" y2="97174"/>
                        <a14:foregroundMark x1="21111" y1="96860" x2="21111" y2="96860"/>
                        <a14:foregroundMark x1="20667" y1="96389" x2="20667" y2="96389"/>
                        <a14:foregroundMark x1="19556" y1="96389" x2="19556" y2="96389"/>
                        <a14:foregroundMark x1="25222" y1="95761" x2="26000" y2="95761"/>
                        <a14:foregroundMark x1="29111" y1="95761" x2="29111" y2="95761"/>
                        <a14:foregroundMark x1="30667" y1="96389" x2="30667" y2="96389"/>
                        <a14:foregroundMark x1="29889" y1="98273" x2="29889" y2="98273"/>
                        <a14:foregroundMark x1="28667" y1="98587" x2="28667" y2="98587"/>
                        <a14:foregroundMark x1="24000" y1="98273" x2="24000" y2="98273"/>
                        <a14:foregroundMark x1="21111" y1="97959" x2="21111" y2="97959"/>
                        <a14:foregroundMark x1="20111" y1="97959" x2="20111" y2="97959"/>
                        <a14:foregroundMark x1="9222" y1="39403" x2="9222" y2="39403"/>
                        <a14:foregroundMark x1="8222" y1="46468" x2="8222" y2="46468"/>
                        <a14:foregroundMark x1="19333" y1="32810" x2="19333" y2="32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39" r="50660" b="6106"/>
          <a:stretch/>
        </p:blipFill>
        <p:spPr bwMode="auto">
          <a:xfrm>
            <a:off x="323528" y="778311"/>
            <a:ext cx="2643808" cy="34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37138" y1="97722" x2="37138" y2="97722"/>
                        <a14:foregroundMark x1="43841" y1="97722" x2="43841" y2="97722"/>
                        <a14:foregroundMark x1="49275" y1="97342" x2="49275" y2="97342"/>
                        <a14:foregroundMark x1="54167" y1="96456" x2="54167" y2="96456"/>
                        <a14:foregroundMark x1="65036" y1="96456" x2="65036" y2="96456"/>
                        <a14:foregroundMark x1="60145" y1="96076" x2="60145" y2="96076"/>
                        <a14:foregroundMark x1="62500" y1="97722" x2="62500" y2="97722"/>
                        <a14:foregroundMark x1="66123" y1="97722" x2="66123" y2="97722"/>
                        <a14:foregroundMark x1="54710" y1="95696" x2="54710" y2="95696"/>
                        <a14:foregroundMark x1="45652" y1="95696" x2="45652" y2="95696"/>
                        <a14:foregroundMark x1="43841" y1="95190" x2="43841" y2="95190"/>
                        <a14:foregroundMark x1="40761" y1="95190" x2="40761" y2="95190"/>
                        <a14:foregroundMark x1="55978" y1="97722" x2="55978" y2="97722"/>
                        <a14:foregroundMark x1="58333" y1="97722" x2="58333" y2="97722"/>
                        <a14:foregroundMark x1="50543" y1="94430" x2="50543" y2="94430"/>
                        <a14:foregroundMark x1="36594" y1="94430" x2="36594" y2="9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666"/>
          <a:stretch/>
        </p:blipFill>
        <p:spPr bwMode="auto">
          <a:xfrm>
            <a:off x="6850669" y="836712"/>
            <a:ext cx="229333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556" r="51000">
                        <a14:foregroundMark x1="30889" y1="18239" x2="30889" y2="18239"/>
                        <a14:foregroundMark x1="33333" y1="22327" x2="33333" y2="22327"/>
                        <a14:foregroundMark x1="33667" y1="13208" x2="33667" y2="13208"/>
                        <a14:foregroundMark x1="30889" y1="13208" x2="30889" y2="13208"/>
                        <a14:foregroundMark x1="30889" y1="26258" x2="30889" y2="26258"/>
                        <a14:foregroundMark x1="29444" y1="21698" x2="29444" y2="21698"/>
                        <a14:foregroundMark x1="37222" y1="20283" x2="37222" y2="20283"/>
                        <a14:foregroundMark x1="37222" y1="24843" x2="37222" y2="24843"/>
                        <a14:foregroundMark x1="33000" y1="22327" x2="33000" y2="22327"/>
                        <a14:foregroundMark x1="28000" y1="25314" x2="28000" y2="25314"/>
                        <a14:foregroundMark x1="29111" y1="27830" x2="29111" y2="27830"/>
                        <a14:foregroundMark x1="34000" y1="17767" x2="34000" y2="17767"/>
                        <a14:foregroundMark x1="29111" y1="9591" x2="29111" y2="9591"/>
                        <a14:foregroundMark x1="31889" y1="9591" x2="31889" y2="9591"/>
                        <a14:foregroundMark x1="33333" y1="10220" x2="33333" y2="10220"/>
                        <a14:foregroundMark x1="31556" y1="7075" x2="31556" y2="7075"/>
                        <a14:foregroundMark x1="31222" y1="9591" x2="31222" y2="9591"/>
                        <a14:foregroundMark x1="32222" y1="15723" x2="32222" y2="15723"/>
                        <a14:foregroundMark x1="35111" y1="26258" x2="35111" y2="26258"/>
                        <a14:foregroundMark x1="30111" y1="26258" x2="30111" y2="262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3394" b="6561"/>
          <a:stretch/>
        </p:blipFill>
        <p:spPr bwMode="auto">
          <a:xfrm>
            <a:off x="6588224" y="4112828"/>
            <a:ext cx="1810496" cy="256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755576" y="4112828"/>
            <a:ext cx="1512168" cy="21602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55776" y="6589968"/>
            <a:ext cx="1512168" cy="21602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Евреи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37388" y="6589968"/>
            <a:ext cx="1867060" cy="19593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Азербайджанцы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581039" y="4417628"/>
            <a:ext cx="1512168" cy="21602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Татары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241250" y="3825044"/>
            <a:ext cx="1512168" cy="21602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Украинцы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90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848872" cy="1296144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Перевертыши </a:t>
            </a:r>
            <a:r>
              <a:rPr lang="ru-RU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 и поговорок</a:t>
            </a:r>
            <a:r>
              <a:rPr lang="ru-RU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lvl="0" indent="0">
              <a:buNone/>
            </a:pPr>
            <a:endParaRPr lang="ru-RU" dirty="0" smtClean="0"/>
          </a:p>
          <a:p>
            <a:pPr marL="82296" lvl="0" indent="0">
              <a:buNone/>
            </a:pPr>
            <a:r>
              <a:rPr lang="ru-RU" dirty="0" smtClean="0"/>
              <a:t>Счастье </a:t>
            </a:r>
            <a:r>
              <a:rPr lang="ru-RU" dirty="0"/>
              <a:t>перемещается компанией</a:t>
            </a:r>
          </a:p>
          <a:p>
            <a:pPr marL="82296" lvl="0" indent="0">
              <a:buNone/>
            </a:pPr>
            <a:r>
              <a:rPr lang="ru-RU" dirty="0"/>
              <a:t>Леди в карете – скакунам тяжелее</a:t>
            </a:r>
          </a:p>
          <a:p>
            <a:pPr marL="82296" lvl="0" indent="0">
              <a:buNone/>
            </a:pPr>
            <a:r>
              <a:rPr lang="ru-RU" dirty="0"/>
              <a:t>Лысина — мужское безобразие</a:t>
            </a:r>
          </a:p>
          <a:p>
            <a:pPr marL="82296" lvl="0" indent="0">
              <a:buNone/>
            </a:pPr>
            <a:r>
              <a:rPr lang="ru-RU" dirty="0"/>
              <a:t>От смелости затылок мал</a:t>
            </a:r>
          </a:p>
          <a:p>
            <a:pPr marL="82296" lvl="0" indent="0">
              <a:buNone/>
            </a:pPr>
            <a:r>
              <a:rPr lang="ru-RU" dirty="0"/>
              <a:t>Чужое платье далеко от лица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24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Какому народу принадлежат элементы вышивки?</a:t>
            </a:r>
            <a:endParaRPr lang="ru-RU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12776"/>
            <a:ext cx="3278832" cy="327883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33" y="4230232"/>
            <a:ext cx="3038515" cy="253209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238" y="1412776"/>
            <a:ext cx="2830538" cy="283053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297" b="100000" l="0" r="49333">
                        <a14:foregroundMark x1="8222" y1="36107" x2="8222" y2="36107"/>
                        <a14:foregroundMark x1="7667" y1="43799" x2="7667" y2="43799"/>
                        <a14:foregroundMark x1="8444" y1="32182" x2="9778" y2="32182"/>
                        <a14:foregroundMark x1="20667" y1="37206" x2="20667" y2="37206"/>
                        <a14:foregroundMark x1="23222" y1="60283" x2="23222" y2="60283"/>
                        <a14:foregroundMark x1="7667" y1="53375" x2="7667" y2="53375"/>
                        <a14:foregroundMark x1="8000" y1="44898" x2="8000" y2="44898"/>
                        <a14:foregroundMark x1="24444" y1="98273" x2="24444" y2="98273"/>
                        <a14:foregroundMark x1="28111" y1="97174" x2="28111" y2="97174"/>
                        <a14:foregroundMark x1="26556" y1="97174" x2="26556" y2="97174"/>
                        <a14:foregroundMark x1="23667" y1="97174" x2="23667" y2="97174"/>
                        <a14:foregroundMark x1="21889" y1="97174" x2="21889" y2="97174"/>
                        <a14:foregroundMark x1="21111" y1="96860" x2="21111" y2="96860"/>
                        <a14:foregroundMark x1="20667" y1="96389" x2="20667" y2="96389"/>
                        <a14:foregroundMark x1="19556" y1="96389" x2="19556" y2="96389"/>
                        <a14:foregroundMark x1="25222" y1="95761" x2="26000" y2="95761"/>
                        <a14:foregroundMark x1="29111" y1="95761" x2="29111" y2="95761"/>
                        <a14:foregroundMark x1="30667" y1="96389" x2="30667" y2="96389"/>
                        <a14:foregroundMark x1="29889" y1="98273" x2="29889" y2="98273"/>
                        <a14:foregroundMark x1="28667" y1="98587" x2="28667" y2="98587"/>
                        <a14:foregroundMark x1="24000" y1="98273" x2="24000" y2="98273"/>
                        <a14:foregroundMark x1="21111" y1="97959" x2="21111" y2="97959"/>
                        <a14:foregroundMark x1="20111" y1="97959" x2="20111" y2="97959"/>
                        <a14:foregroundMark x1="9222" y1="39403" x2="9222" y2="39403"/>
                        <a14:foregroundMark x1="8222" y1="46468" x2="8222" y2="46468"/>
                        <a14:foregroundMark x1="19333" y1="32810" x2="19333" y2="32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39" r="50660" b="6106"/>
          <a:stretch/>
        </p:blipFill>
        <p:spPr bwMode="auto">
          <a:xfrm>
            <a:off x="1259632" y="4547681"/>
            <a:ext cx="1800200" cy="2335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539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4108529" cy="379248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993" y="980728"/>
            <a:ext cx="3874088" cy="530807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808" r="984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555"/>
          <a:stretch/>
        </p:blipFill>
        <p:spPr bwMode="auto">
          <a:xfrm>
            <a:off x="1835696" y="3789040"/>
            <a:ext cx="2026970" cy="292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598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2"/>
            <a:ext cx="5658594" cy="31829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09884"/>
            <a:ext cx="4032448" cy="403244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7138" y1="97722" x2="37138" y2="97722"/>
                        <a14:foregroundMark x1="43841" y1="97722" x2="43841" y2="97722"/>
                        <a14:foregroundMark x1="49275" y1="97342" x2="49275" y2="97342"/>
                        <a14:foregroundMark x1="54167" y1="96456" x2="54167" y2="96456"/>
                        <a14:foregroundMark x1="65036" y1="96456" x2="65036" y2="96456"/>
                        <a14:foregroundMark x1="60145" y1="96076" x2="60145" y2="96076"/>
                        <a14:foregroundMark x1="62500" y1="97722" x2="62500" y2="97722"/>
                        <a14:foregroundMark x1="66123" y1="97722" x2="66123" y2="97722"/>
                        <a14:foregroundMark x1="54710" y1="95696" x2="54710" y2="95696"/>
                        <a14:foregroundMark x1="45652" y1="95696" x2="45652" y2="95696"/>
                        <a14:foregroundMark x1="43841" y1="95190" x2="43841" y2="95190"/>
                        <a14:foregroundMark x1="40761" y1="95190" x2="40761" y2="95190"/>
                        <a14:foregroundMark x1="55978" y1="97722" x2="55978" y2="97722"/>
                        <a14:foregroundMark x1="58333" y1="97722" x2="58333" y2="97722"/>
                        <a14:foregroundMark x1="50543" y1="94430" x2="50543" y2="94430"/>
                        <a14:foregroundMark x1="36594" y1="94430" x2="36594" y2="9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666"/>
          <a:stretch/>
        </p:blipFill>
        <p:spPr bwMode="auto">
          <a:xfrm>
            <a:off x="1907704" y="3277936"/>
            <a:ext cx="229333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828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3601455" cy="337936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5912" l="222" r="48889">
                        <a14:foregroundMark x1="32889" y1="24214" x2="32889" y2="24214"/>
                        <a14:foregroundMark x1="33889" y1="18082" x2="33889" y2="18082"/>
                        <a14:foregroundMark x1="30667" y1="13050" x2="30667" y2="13050"/>
                        <a14:foregroundMark x1="30000" y1="22642" x2="30000" y2="22642"/>
                        <a14:foregroundMark x1="27889" y1="28145" x2="27889" y2="28145"/>
                        <a14:foregroundMark x1="31111" y1="21226" x2="31111" y2="21226"/>
                        <a14:foregroundMark x1="31111" y1="17138" x2="31111" y2="17138"/>
                        <a14:foregroundMark x1="31778" y1="11635" x2="31778" y2="11635"/>
                        <a14:foregroundMark x1="32889" y1="11635" x2="32889" y2="11635"/>
                        <a14:foregroundMark x1="35000" y1="19654" x2="35000" y2="19654"/>
                        <a14:foregroundMark x1="35333" y1="23113" x2="35333" y2="23113"/>
                        <a14:foregroundMark x1="36444" y1="24686" x2="36444" y2="24686"/>
                        <a14:foregroundMark x1="33889" y1="14623" x2="33889" y2="14623"/>
                        <a14:foregroundMark x1="28222" y1="11006" x2="28222" y2="110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3394" b="6561"/>
          <a:stretch/>
        </p:blipFill>
        <p:spPr bwMode="auto">
          <a:xfrm>
            <a:off x="1259632" y="4005064"/>
            <a:ext cx="1810496" cy="256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86288"/>
            <a:ext cx="3938407" cy="607171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73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1844824"/>
            <a:ext cx="3423097" cy="47085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78364" y1="39556" x2="78364" y2="39556"/>
                        <a14:foregroundMark x1="72823" y1="61333" x2="72823" y2="61333"/>
                        <a14:foregroundMark x1="72296" y1="46222" x2="72296" y2="46222"/>
                        <a14:foregroundMark x1="69393" y1="37111" x2="69393" y2="37111"/>
                        <a14:foregroundMark x1="68602" y1="29111" x2="68602" y2="29111"/>
                        <a14:foregroundMark x1="74670" y1="23556" x2="74670" y2="23556"/>
                        <a14:foregroundMark x1="83113" y1="23556" x2="83113" y2="23556"/>
                        <a14:foregroundMark x1="83641" y1="27556" x2="83641" y2="29111"/>
                        <a14:foregroundMark x1="91557" y1="36000" x2="91557" y2="36000"/>
                        <a14:foregroundMark x1="61478" y1="42667" x2="61478" y2="42667"/>
                        <a14:foregroundMark x1="57256" y1="42667" x2="57256" y2="42667"/>
                        <a14:foregroundMark x1="56201" y1="48222" x2="56201" y2="48222"/>
                        <a14:foregroundMark x1="59103" y1="56222" x2="59103" y2="56222"/>
                        <a14:foregroundMark x1="70976" y1="56889" x2="70976" y2="56889"/>
                        <a14:foregroundMark x1="87335" y1="40667" x2="87335" y2="40667"/>
                        <a14:foregroundMark x1="91557" y1="43111" x2="91557" y2="43111"/>
                        <a14:foregroundMark x1="85488" y1="34667" x2="85488" y2="34667"/>
                        <a14:foregroundMark x1="69921" y1="15333" x2="69921" y2="15333"/>
                        <a14:foregroundMark x1="72823" y1="9778" x2="72823" y2="9778"/>
                        <a14:foregroundMark x1="73351" y1="8222" x2="73351" y2="8222"/>
                        <a14:foregroundMark x1="72823" y1="61333" x2="72823" y2="61333"/>
                        <a14:foregroundMark x1="69921" y1="70444" x2="69921" y2="70444"/>
                        <a14:foregroundMark x1="58575" y1="34667" x2="58575" y2="34667"/>
                        <a14:foregroundMark x1="53562" y1="40222" x2="53562" y2="40222"/>
                        <a14:foregroundMark x1="59631" y1="30444" x2="59631" y2="30444"/>
                        <a14:foregroundMark x1="54881" y1="81111" x2="54881" y2="81111"/>
                        <a14:foregroundMark x1="57784" y1="74000" x2="57784" y2="74000"/>
                        <a14:foregroundMark x1="59103" y1="66889" x2="59103" y2="66889"/>
                        <a14:foregroundMark x1="59103" y1="61778" x2="59103" y2="61778"/>
                        <a14:foregroundMark x1="54354" y1="88000" x2="54354" y2="88000"/>
                        <a14:foregroundMark x1="51979" y1="93111" x2="51979" y2="93111"/>
                        <a14:foregroundMark x1="53562" y1="95778" x2="53562" y2="95778"/>
                        <a14:foregroundMark x1="56728" y1="74889" x2="56728" y2="74889"/>
                        <a14:foregroundMark x1="57256" y1="72444" x2="57256" y2="72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23664"/>
            <a:ext cx="2309813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2656"/>
            <a:ext cx="3096344" cy="385141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903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Каким древним племенам и этносам, проживавшим когда-то на полуострове, принадлежат памятники?</a:t>
            </a:r>
            <a:endParaRPr lang="ru-RU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564904"/>
            <a:ext cx="4248472" cy="385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37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332656"/>
            <a:ext cx="6816757" cy="511256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98765" y="5624373"/>
            <a:ext cx="34701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Армянский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монастырь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-хач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Крым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68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188640"/>
            <a:ext cx="6843651" cy="514129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67744" y="5373216"/>
            <a:ext cx="474924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Аланы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-Ор (современная Чуфут-Кале)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Бахчисарай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531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161" y="188640"/>
            <a:ext cx="8441991" cy="475252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5013176"/>
            <a:ext cx="26777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Готы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Пещерный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Мангуп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Бахчисарай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17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50484" y="188640"/>
            <a:ext cx="6816757" cy="511256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5309980"/>
            <a:ext cx="45448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Греки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подножия горы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Демерджи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47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879"/>
            <a:ext cx="5104655" cy="38284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338" y="3501008"/>
            <a:ext cx="5033031" cy="335699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07269" y="4686061"/>
            <a:ext cx="22197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Караимские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кенасы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Евпатория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05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5967" y="188640"/>
            <a:ext cx="7461606" cy="496855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7864" y="5157192"/>
            <a:ext cx="280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Кипчаки или половцы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мечеть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Бейбарса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Солхат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 Старый Крым)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97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055" y="260648"/>
            <a:ext cx="8790804" cy="475252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91880" y="5229200"/>
            <a:ext cx="21111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Крымские татары</a:t>
            </a:r>
          </a:p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дервишей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Евпатория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04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мире природы Крыма</a:t>
            </a:r>
            <a:endParaRPr lang="ru-RU" sz="4800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16832"/>
            <a:ext cx="3915801" cy="355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1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600" b="1" dirty="0">
                <a:effectLst/>
              </a:rPr>
              <a:t> </a:t>
            </a:r>
            <a:r>
              <a:rPr lang="ru-RU" sz="3600" b="1" dirty="0" smtClean="0">
                <a:effectLst/>
              </a:rPr>
              <a:t/>
            </a:r>
            <a:br>
              <a:rPr lang="ru-RU" sz="3600" b="1" dirty="0" smtClean="0">
                <a:effectLst/>
              </a:rPr>
            </a:br>
            <a:r>
              <a:rPr lang="ru-RU" sz="31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Самый </a:t>
            </a:r>
            <a:r>
              <a:rPr lang="ru-RU" sz="31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ценный пушной зверёк Крыма?</a:t>
            </a:r>
            <a: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animals-mf.ru/wp-content/uploads/2018/04/13180093-e152386469567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412776"/>
            <a:ext cx="3276365" cy="23869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5" name="Рисунок 4" descr="https://www.nastol.com.ua/pic/201702/1280x1024/nastol.com.ua-20785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84784"/>
            <a:ext cx="3456384" cy="231493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6" name="Рисунок 5" descr="https://www.nastol.com.ua/pic/201607/1920x1200/nastol.com.ua-18202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05064"/>
            <a:ext cx="3528392" cy="265286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7" name="Овал 6"/>
          <p:cNvSpPr/>
          <p:nvPr/>
        </p:nvSpPr>
        <p:spPr>
          <a:xfrm>
            <a:off x="3779912" y="3140968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7716203" y="3140967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ea typeface="Calibri"/>
                <a:cs typeface="Times New Roman"/>
              </a:rPr>
              <a:t>2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</a:t>
            </a:r>
            <a:r>
              <a:rPr lang="ru-RU" sz="32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9" name="Овал 8"/>
          <p:cNvSpPr/>
          <p:nvPr/>
        </p:nvSpPr>
        <p:spPr>
          <a:xfrm>
            <a:off x="5796136" y="6054482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</a:t>
            </a:r>
            <a:endParaRPr lang="ru-RU" sz="32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81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Самое прожорливое насекомое </a:t>
            </a:r>
            <a:r>
              <a:rPr lang="ru-RU" sz="32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Крыма?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www.photogorky.ru/photos/570f4e3ea1199f9af0811b11671848f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61716"/>
            <a:ext cx="3139430" cy="235531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5" name="Рисунок 4" descr="http://s4.fotokto.ru/photo/full/213/213127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867" y="1412776"/>
            <a:ext cx="3521013" cy="230425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6" name="Рисунок 5" descr="https://img-fotki.yandex.ru/get/112776/3199755.8a/0_c8e72_57d3295f_orig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61048"/>
            <a:ext cx="3799558" cy="266429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7" name="Овал 6"/>
          <p:cNvSpPr/>
          <p:nvPr/>
        </p:nvSpPr>
        <p:spPr>
          <a:xfrm>
            <a:off x="3988100" y="3183150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7780750" y="3132195"/>
            <a:ext cx="592063" cy="496903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</a:t>
            </a:r>
            <a:r>
              <a:rPr lang="ru-RU" sz="32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9" name="Овал 8"/>
          <p:cNvSpPr/>
          <p:nvPr/>
        </p:nvSpPr>
        <p:spPr>
          <a:xfrm>
            <a:off x="5940152" y="5988231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</a:t>
            </a:r>
            <a:endParaRPr lang="ru-RU" sz="32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805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8269" y="274638"/>
            <a:ext cx="7818072" cy="113813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Самая </a:t>
            </a:r>
            <a:r>
              <a:rPr lang="ru-RU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горная вершина Крыма?</a:t>
            </a:r>
            <a:br>
              <a:rPr lang="ru-RU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avatars.mds.yandex.net/get-pdb/1613577/38843e72-cd43-496c-b1b4-e749165ed0bb/s1200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05" y="1412776"/>
            <a:ext cx="3312368" cy="23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5" name="Рисунок 4" descr="https://img-fotki.yandex.ru/get/5002/24502101.9e/0_e6328_b4fd44c8_X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072" y="1412776"/>
            <a:ext cx="3453268" cy="23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6" name="Рисунок 5" descr="http://www.poetryclub.com.ua/upload/poem_all/0079704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"/>
          <a:stretch/>
        </p:blipFill>
        <p:spPr bwMode="auto">
          <a:xfrm>
            <a:off x="5087305" y="3933970"/>
            <a:ext cx="3410035" cy="23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s3-eu-west-1.amazonaws.com/media.agentika.com/user/0c0f4daf-aa9a-4999-a00f-571bb8039f00.jpe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2519"/>
          <a:stretch/>
        </p:blipFill>
        <p:spPr bwMode="auto">
          <a:xfrm>
            <a:off x="1331640" y="3921089"/>
            <a:ext cx="3240359" cy="23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Овал 7"/>
          <p:cNvSpPr/>
          <p:nvPr/>
        </p:nvSpPr>
        <p:spPr>
          <a:xfrm>
            <a:off x="3779912" y="3140968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779911" y="5599763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</a:t>
            </a:r>
            <a:endParaRPr lang="ru-RU" sz="3200" dirty="0">
              <a:effectLst/>
              <a:ea typeface="Calibri"/>
              <a:cs typeface="Times New Roman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716203" y="3140967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ea typeface="Calibri"/>
                <a:cs typeface="Times New Roman"/>
              </a:rPr>
              <a:t>2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</a:t>
            </a:r>
            <a:r>
              <a:rPr lang="ru-RU" sz="32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1" name="Овал 10"/>
          <p:cNvSpPr/>
          <p:nvPr/>
        </p:nvSpPr>
        <p:spPr>
          <a:xfrm>
            <a:off x="7686093" y="5599762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effectLst/>
                <a:ea typeface="Calibri"/>
                <a:cs typeface="Times New Roman"/>
              </a:rPr>
              <a:t> 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63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Самые опасные растения Крыма?</a:t>
            </a:r>
            <a:br>
              <a:rPr lang="ru-RU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avatars.mds.yandex.net/get-pdb/38069/39583171-234a-44fc-9f2a-b2c230754a6f/s1200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82553"/>
            <a:ext cx="3312368" cy="2412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5" name="Рисунок 4" descr="https://a.d-cd.net/e2d66e2s-96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933056"/>
            <a:ext cx="3168352" cy="2412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6" name="Рисунок 5" descr="https://www.proza.ru/pics/2019/05/05/82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96752"/>
            <a:ext cx="3258300" cy="2412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7" name="Рисунок 6" descr="https://img1.liveinternet.ru/images/attach/c/0/119/846/119846425_2835299_Golyboglazii_lekar__vasilyokNarodnie_recepti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639" y="3933056"/>
            <a:ext cx="3089133" cy="2412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8" name="Овал 7"/>
          <p:cNvSpPr/>
          <p:nvPr/>
        </p:nvSpPr>
        <p:spPr>
          <a:xfrm>
            <a:off x="3968831" y="2996062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968830" y="5775019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</a:t>
            </a:r>
            <a:endParaRPr lang="ru-RU" sz="3200" dirty="0">
              <a:effectLst/>
              <a:ea typeface="Calibri"/>
              <a:cs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7494944" y="5775018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effectLst/>
                <a:ea typeface="Calibri"/>
                <a:cs typeface="Times New Roman"/>
              </a:rPr>
              <a:t> 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7564656" y="2996063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5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8100392" cy="12101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Самое большое по площади озеро Крыма?</a:t>
            </a:r>
            <a:endParaRPr lang="ru-RU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 descr="http://big-turtle.ru/wp-content/uploads/2016/03/0_a991b_33ab3d97_orig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3"/>
          <a:stretch/>
        </p:blipFill>
        <p:spPr bwMode="auto">
          <a:xfrm>
            <a:off x="1403648" y="1485064"/>
            <a:ext cx="3384376" cy="252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pbs.twimg.com/media/DqCDfzjW4AAmWab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528392" cy="25202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8" name="Рисунок 7" descr="https://aquamarine.online/files/upload_image/4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91" y="4005064"/>
            <a:ext cx="3710653" cy="252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9" name="Овал 8"/>
          <p:cNvSpPr/>
          <p:nvPr/>
        </p:nvSpPr>
        <p:spPr>
          <a:xfrm>
            <a:off x="7716203" y="3447803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</a:t>
            </a:r>
            <a:r>
              <a:rPr lang="ru-RU" sz="32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0" name="Овал 9"/>
          <p:cNvSpPr/>
          <p:nvPr/>
        </p:nvSpPr>
        <p:spPr>
          <a:xfrm>
            <a:off x="3923927" y="3447804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</a:t>
            </a:r>
            <a:endParaRPr lang="ru-RU" sz="3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966420" y="5984348"/>
            <a:ext cx="592063" cy="45471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</a:t>
            </a:r>
            <a:endParaRPr lang="ru-RU" sz="32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8516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492896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b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лодотворную игру!</a:t>
            </a:r>
            <a:endParaRPr lang="ru-RU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63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712"/>
          </a:xfrm>
        </p:spPr>
        <p:txBody>
          <a:bodyPr>
            <a:normAutofit fontScale="25000" lnSpcReduction="20000"/>
          </a:bodyPr>
          <a:lstStyle/>
          <a:p>
            <a:r>
              <a:rPr lang="ru-RU" sz="4800" dirty="0"/>
              <a:t>Крым-это орден на груди Земля (Пабло Неруда)</a:t>
            </a:r>
          </a:p>
          <a:p>
            <a:pPr marL="137160" indent="0">
              <a:buNone/>
            </a:pPr>
            <a:r>
              <a:rPr lang="ru-RU" sz="4800" dirty="0"/>
              <a:t> </a:t>
            </a:r>
          </a:p>
          <a:p>
            <a:pPr marL="137160" indent="0">
              <a:buNone/>
            </a:pPr>
            <a:r>
              <a:rPr lang="ru-RU" sz="4800" dirty="0"/>
              <a:t>Отчизны краешек особенный,</a:t>
            </a:r>
          </a:p>
          <a:p>
            <a:pPr marL="137160" indent="0">
              <a:buNone/>
            </a:pPr>
            <a:r>
              <a:rPr lang="ru-RU" sz="4800" dirty="0"/>
              <a:t>долины, горы, хлеб и соль…</a:t>
            </a:r>
          </a:p>
          <a:p>
            <a:pPr marL="137160" indent="0">
              <a:buNone/>
            </a:pPr>
            <a:r>
              <a:rPr lang="ru-RU" sz="4800" dirty="0"/>
              <a:t>Для всех ты - Крым,</a:t>
            </a:r>
          </a:p>
          <a:p>
            <a:pPr marL="137160" indent="0">
              <a:buNone/>
            </a:pPr>
            <a:r>
              <a:rPr lang="ru-RU" sz="4800" dirty="0"/>
              <a:t>а мне ты – Родина,</a:t>
            </a:r>
          </a:p>
          <a:p>
            <a:pPr marL="137160" indent="0">
              <a:buNone/>
            </a:pPr>
            <a:r>
              <a:rPr lang="ru-RU" sz="4800" dirty="0"/>
              <a:t>Мой дом, судьба моя и боль.</a:t>
            </a:r>
          </a:p>
          <a:p>
            <a:pPr marL="137160" indent="0">
              <a:buNone/>
            </a:pPr>
            <a:r>
              <a:rPr lang="ru-RU" sz="4800" dirty="0"/>
              <a:t>( В. </a:t>
            </a:r>
            <a:r>
              <a:rPr lang="ru-RU" sz="4800" dirty="0" err="1"/>
              <a:t>Субботенко</a:t>
            </a:r>
            <a:r>
              <a:rPr lang="ru-RU" sz="4800" dirty="0"/>
              <a:t>) </a:t>
            </a:r>
          </a:p>
          <a:p>
            <a:pPr marL="137160" indent="0">
              <a:buNone/>
            </a:pPr>
            <a:r>
              <a:rPr lang="ru-RU" sz="4800" dirty="0"/>
              <a:t> </a:t>
            </a:r>
          </a:p>
          <a:p>
            <a:pPr marL="137160" indent="0">
              <a:buNone/>
            </a:pPr>
            <a:r>
              <a:rPr lang="ru-RU" sz="4800" b="1" dirty="0"/>
              <a:t>СЛАЙД 1</a:t>
            </a:r>
            <a:endParaRPr lang="ru-RU" sz="4800" dirty="0"/>
          </a:p>
          <a:p>
            <a:pPr marL="137160" indent="0">
              <a:buNone/>
            </a:pPr>
            <a:r>
              <a:rPr lang="ru-RU" sz="4800" dirty="0"/>
              <a:t>В разные эпохи в исторических документах это место носило такие названия: </a:t>
            </a:r>
            <a:r>
              <a:rPr lang="ru-RU" sz="4800" dirty="0" err="1"/>
              <a:t>Киммерия</a:t>
            </a:r>
            <a:r>
              <a:rPr lang="ru-RU" sz="4800" dirty="0"/>
              <a:t>, </a:t>
            </a:r>
            <a:r>
              <a:rPr lang="ru-RU" sz="4800" dirty="0" err="1"/>
              <a:t>Скифия</a:t>
            </a:r>
            <a:r>
              <a:rPr lang="ru-RU" sz="4800" dirty="0"/>
              <a:t>, Хазария, Татария. Как это место на карте называют сейчас?  Крым</a:t>
            </a:r>
          </a:p>
          <a:p>
            <a:pPr marL="137160" indent="0">
              <a:buNone/>
            </a:pPr>
            <a:r>
              <a:rPr lang="ru-RU" sz="4800" dirty="0"/>
              <a:t> </a:t>
            </a:r>
          </a:p>
          <a:p>
            <a:pPr marL="137160" indent="0">
              <a:buNone/>
            </a:pPr>
            <a:r>
              <a:rPr lang="ru-RU" sz="4800" b="1" dirty="0"/>
              <a:t>СЛАЙД 2</a:t>
            </a:r>
            <a:endParaRPr lang="ru-RU" sz="4800" dirty="0"/>
          </a:p>
          <a:p>
            <a:pPr marL="137160" indent="0">
              <a:buNone/>
            </a:pPr>
            <a:r>
              <a:rPr lang="ru-RU" sz="4800" dirty="0"/>
              <a:t>Самый солнечный город Крыма? В среднем здесь солнце сияет 2458 часов в году. Это наибольшая в Крыму продолжительность солнечного сияния. </a:t>
            </a:r>
            <a:r>
              <a:rPr lang="ru-RU" sz="4800" b="1" dirty="0"/>
              <a:t>СИМФЕРОПОЛЬ</a:t>
            </a:r>
            <a:endParaRPr lang="ru-RU" sz="4800" dirty="0"/>
          </a:p>
          <a:p>
            <a:pPr marL="137160" indent="0">
              <a:buNone/>
            </a:pPr>
            <a:r>
              <a:rPr lang="ru-RU" sz="4800" dirty="0"/>
              <a:t> </a:t>
            </a:r>
          </a:p>
          <a:p>
            <a:pPr marL="137160" indent="0">
              <a:buNone/>
            </a:pPr>
            <a:r>
              <a:rPr lang="ru-RU" sz="4800" dirty="0"/>
              <a:t>Этот город был основан в 6 веке до н.э., и с античного времени сохранил свое название до сих пор. Перевод названия  - «богом данная». О каком городе речь? </a:t>
            </a:r>
            <a:r>
              <a:rPr lang="ru-RU" sz="4800" b="1" dirty="0"/>
              <a:t>ФЕОДОСИЯ</a:t>
            </a:r>
            <a:endParaRPr lang="ru-RU" sz="4800" dirty="0"/>
          </a:p>
          <a:p>
            <a:pPr marL="137160" indent="0">
              <a:buNone/>
            </a:pPr>
            <a:r>
              <a:rPr lang="ru-RU" sz="4800" dirty="0"/>
              <a:t>Город с наибольшим количеством памятников?</a:t>
            </a:r>
            <a:r>
              <a:rPr lang="ru-RU" sz="4800" b="1" i="1" dirty="0"/>
              <a:t> </a:t>
            </a:r>
            <a:r>
              <a:rPr lang="ru-RU" sz="4800" b="1" dirty="0"/>
              <a:t>СЕВАСТОПОЛЬ</a:t>
            </a:r>
            <a:r>
              <a:rPr lang="ru-RU" sz="4800" dirty="0"/>
              <a:t> – более 2015 памятников</a:t>
            </a:r>
          </a:p>
          <a:p>
            <a:pPr marL="137160" indent="0">
              <a:buNone/>
            </a:pPr>
            <a:r>
              <a:rPr lang="ru-RU" sz="4800" dirty="0"/>
              <a:t> </a:t>
            </a:r>
          </a:p>
          <a:p>
            <a:pPr marL="137160" indent="0">
              <a:buNone/>
            </a:pPr>
            <a:r>
              <a:rPr lang="ru-RU" sz="4800" b="1" dirty="0"/>
              <a:t>СЛАЙД 3</a:t>
            </a:r>
            <a:endParaRPr lang="ru-RU" sz="4800" dirty="0"/>
          </a:p>
          <a:p>
            <a:pPr marL="137160" indent="0">
              <a:buNone/>
            </a:pPr>
            <a:r>
              <a:rPr lang="ru-RU" sz="4800" dirty="0"/>
              <a:t>В каких городах Крыма находятся эти достопримечательности?</a:t>
            </a:r>
          </a:p>
          <a:p>
            <a:pPr marL="137160" indent="0">
              <a:buNone/>
            </a:pPr>
            <a:r>
              <a:rPr lang="ru-RU" sz="4800" b="1" dirty="0"/>
              <a:t>Евпатория </a:t>
            </a:r>
            <a:r>
              <a:rPr lang="ru-RU" sz="4800" dirty="0"/>
              <a:t> Мечеть Джума-</a:t>
            </a:r>
            <a:r>
              <a:rPr lang="ru-RU" sz="4800" dirty="0" err="1"/>
              <a:t>Джами</a:t>
            </a:r>
            <a:endParaRPr lang="ru-RU" sz="4800" dirty="0"/>
          </a:p>
          <a:p>
            <a:pPr marL="137160" indent="0">
              <a:buNone/>
            </a:pPr>
            <a:r>
              <a:rPr lang="ru-RU" sz="4800" b="1" dirty="0"/>
              <a:t>Феодосия </a:t>
            </a:r>
            <a:r>
              <a:rPr lang="ru-RU" sz="4800" dirty="0"/>
              <a:t>Фонтан Айвазовского</a:t>
            </a:r>
          </a:p>
          <a:p>
            <a:pPr marL="137160" indent="0">
              <a:buNone/>
            </a:pPr>
            <a:r>
              <a:rPr lang="ru-RU" sz="4800" b="1" dirty="0"/>
              <a:t>Керчь </a:t>
            </a:r>
            <a:r>
              <a:rPr lang="ru-RU" sz="4800" dirty="0"/>
              <a:t>Большая </a:t>
            </a:r>
            <a:r>
              <a:rPr lang="ru-RU" sz="4800" dirty="0" err="1"/>
              <a:t>Митридатская</a:t>
            </a:r>
            <a:r>
              <a:rPr lang="ru-RU" sz="4800" dirty="0"/>
              <a:t> лестница</a:t>
            </a:r>
          </a:p>
          <a:p>
            <a:pPr marL="137160" indent="0">
              <a:buNone/>
            </a:pPr>
            <a:r>
              <a:rPr lang="ru-RU" sz="4800" b="1" dirty="0"/>
              <a:t>Феодосия </a:t>
            </a:r>
            <a:r>
              <a:rPr lang="ru-RU" sz="4800" dirty="0"/>
              <a:t>Генуэзская крепость</a:t>
            </a:r>
          </a:p>
          <a:p>
            <a:pPr marL="137160" indent="0">
              <a:buNone/>
            </a:pPr>
            <a:r>
              <a:rPr lang="ru-RU" sz="4800" b="1" dirty="0"/>
              <a:t>Симферополь </a:t>
            </a:r>
            <a:r>
              <a:rPr lang="ru-RU" sz="4800" dirty="0"/>
              <a:t>Памятник танку Т-34</a:t>
            </a:r>
          </a:p>
          <a:p>
            <a:pPr marL="137160" indent="0">
              <a:buNone/>
            </a:pPr>
            <a:r>
              <a:rPr lang="ru-RU" sz="4800" b="1" dirty="0"/>
              <a:t>Керчь </a:t>
            </a:r>
            <a:r>
              <a:rPr lang="ru-RU" sz="4800" dirty="0" err="1"/>
              <a:t>Аджимушкайские</a:t>
            </a:r>
            <a:r>
              <a:rPr lang="ru-RU" sz="4800" dirty="0"/>
              <a:t> Каменоломни</a:t>
            </a:r>
          </a:p>
          <a:p>
            <a:pPr marL="137160" indent="0">
              <a:buNone/>
            </a:pPr>
            <a:r>
              <a:rPr lang="ru-RU" sz="4800" b="1" dirty="0"/>
              <a:t>Симферополь </a:t>
            </a:r>
            <a:r>
              <a:rPr lang="ru-RU" sz="4800" dirty="0"/>
              <a:t>Памятник Екатерине</a:t>
            </a:r>
          </a:p>
          <a:p>
            <a:pPr marL="137160" indent="0">
              <a:buNone/>
            </a:pPr>
            <a:r>
              <a:rPr lang="ru-RU" sz="4800" b="1" dirty="0"/>
              <a:t>Бахчисарай </a:t>
            </a:r>
            <a:r>
              <a:rPr lang="ru-RU" sz="4800" dirty="0"/>
              <a:t>Свято -Успенский монастырь</a:t>
            </a:r>
          </a:p>
          <a:p>
            <a:pPr marL="137160" indent="0">
              <a:buNone/>
            </a:pPr>
            <a:r>
              <a:rPr lang="ru-RU" sz="4800" b="1" dirty="0"/>
              <a:t>Севастополь </a:t>
            </a:r>
            <a:r>
              <a:rPr lang="ru-RU" sz="4800" dirty="0"/>
              <a:t>Памятник солдату и матросу</a:t>
            </a:r>
          </a:p>
          <a:p>
            <a:pPr marL="137160" indent="0">
              <a:buNone/>
            </a:pPr>
            <a:r>
              <a:rPr lang="ru-RU" sz="4800" b="1" dirty="0" err="1"/>
              <a:t>Малореченское</a:t>
            </a:r>
            <a:r>
              <a:rPr lang="ru-RU" sz="4800" b="1" dirty="0"/>
              <a:t> </a:t>
            </a:r>
            <a:r>
              <a:rPr lang="ru-RU" sz="4800" dirty="0"/>
              <a:t>Музей катастроф на Водах в Крыму</a:t>
            </a:r>
          </a:p>
          <a:p>
            <a:pPr marL="137160" indent="0">
              <a:buNone/>
            </a:pPr>
            <a:r>
              <a:rPr lang="ru-RU" sz="4800" dirty="0"/>
              <a:t> </a:t>
            </a:r>
          </a:p>
          <a:p>
            <a:pPr marL="137160" indent="0">
              <a:buNone/>
            </a:pPr>
            <a:endParaRPr lang="ru-RU" dirty="0"/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10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>
            <a:normAutofit fontScale="47500" lnSpcReduction="20000"/>
          </a:bodyPr>
          <a:lstStyle/>
          <a:p>
            <a:pPr marL="137160" indent="0">
              <a:buNone/>
            </a:pPr>
            <a:r>
              <a:rPr lang="ru-RU" b="1" dirty="0"/>
              <a:t>СЛАЙД 4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Крым литературный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	Великий русский писатель, драматург, публицист, критик, общественный деятель.</a:t>
            </a:r>
          </a:p>
          <a:p>
            <a:pPr marL="137160" indent="0">
              <a:buNone/>
            </a:pPr>
            <a:r>
              <a:rPr lang="ru-RU" dirty="0"/>
              <a:t>	В январе 1854 года был произведен в чин прапорщика и направлен в Крым, в Севастополь. История героической борьбы Севастополя с врагами дала писателю материал для "Севастопольских рассказов" (1854-1855). Был в Крыму трижды-</a:t>
            </a:r>
            <a:r>
              <a:rPr lang="ru-RU" b="1" dirty="0"/>
              <a:t> Лев Николаевич Толстой (1828- 1910) 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	В городе Старый Крым находится дом-музей писателя, написавшего повести - «Бегущая по волнам», «Алые паруса» и другие:</a:t>
            </a:r>
            <a:r>
              <a:rPr lang="ru-RU" b="1" dirty="0"/>
              <a:t> </a:t>
            </a:r>
            <a:r>
              <a:rPr lang="ru-RU" b="1" dirty="0" err="1"/>
              <a:t>А.Грин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	Подлинные вещи этого русского писателя сохранились в его Доме-музее в Ялте:</a:t>
            </a:r>
            <a:r>
              <a:rPr lang="ru-RU" b="1" dirty="0"/>
              <a:t> </a:t>
            </a:r>
            <a:r>
              <a:rPr lang="ru-RU" b="1" dirty="0" err="1"/>
              <a:t>А.Чехов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Этот поэт неоднократно бывал в Евпатории и выступал перед зрителями. У него есть стихотворение, где он написал:</a:t>
            </a:r>
          </a:p>
          <a:p>
            <a:pPr marL="137160" indent="0">
              <a:buNone/>
            </a:pPr>
            <a:r>
              <a:rPr lang="ru-RU" dirty="0"/>
              <a:t>«Чуть вздыхает волна, и, вторя ей,</a:t>
            </a:r>
          </a:p>
          <a:p>
            <a:pPr marL="137160" indent="0">
              <a:buNone/>
            </a:pPr>
            <a:r>
              <a:rPr lang="ru-RU" dirty="0"/>
              <a:t>Ветерок над Евпаторией…</a:t>
            </a:r>
          </a:p>
          <a:p>
            <a:pPr marL="137160" indent="0">
              <a:buNone/>
            </a:pPr>
            <a:r>
              <a:rPr lang="ru-RU" dirty="0"/>
              <a:t>Ветерки эти самые рыскают,</a:t>
            </a:r>
          </a:p>
          <a:p>
            <a:pPr marL="137160" indent="0">
              <a:buNone/>
            </a:pPr>
            <a:r>
              <a:rPr lang="ru-RU" dirty="0"/>
              <a:t>Гладят щёку евпаторийскую…</a:t>
            </a:r>
          </a:p>
          <a:p>
            <a:pPr marL="137160" indent="0">
              <a:buNone/>
            </a:pPr>
            <a:r>
              <a:rPr lang="ru-RU" dirty="0"/>
              <a:t>Всюду розы на ножках тонких.</a:t>
            </a:r>
          </a:p>
          <a:p>
            <a:pPr marL="137160" indent="0">
              <a:buNone/>
            </a:pPr>
            <a:r>
              <a:rPr lang="ru-RU" dirty="0"/>
              <a:t>Радуются </a:t>
            </a:r>
            <a:r>
              <a:rPr lang="ru-RU" dirty="0" err="1"/>
              <a:t>евпаторёнки</a:t>
            </a:r>
            <a:r>
              <a:rPr lang="ru-RU" dirty="0"/>
              <a:t>…</a:t>
            </a:r>
          </a:p>
          <a:p>
            <a:pPr marL="137160" indent="0">
              <a:buNone/>
            </a:pPr>
            <a:r>
              <a:rPr lang="ru-RU" dirty="0"/>
              <a:t>Очень жаль мне тех, которые</a:t>
            </a:r>
          </a:p>
          <a:p>
            <a:pPr marL="137160" indent="0">
              <a:buNone/>
            </a:pPr>
            <a:r>
              <a:rPr lang="ru-RU" dirty="0"/>
              <a:t>Не бывали в Евпатории»:</a:t>
            </a:r>
            <a:r>
              <a:rPr lang="ru-RU" b="1" dirty="0"/>
              <a:t> </a:t>
            </a:r>
            <a:r>
              <a:rPr lang="ru-RU" b="1" dirty="0" err="1"/>
              <a:t>В.Маяковский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С жизнью и творчеством какого поэта связан Коктебель? </a:t>
            </a:r>
            <a:r>
              <a:rPr lang="ru-RU" b="1" dirty="0"/>
              <a:t>Максимилиана Волошина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 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99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rmAutofit fontScale="40000" lnSpcReduction="20000"/>
          </a:bodyPr>
          <a:lstStyle/>
          <a:p>
            <a:r>
              <a:rPr lang="ru-RU" b="1" dirty="0"/>
              <a:t>СЛАЙД 5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 Какому народу принадлежит высказывание</a:t>
            </a:r>
          </a:p>
          <a:p>
            <a:pPr marL="137160" indent="0">
              <a:buNone/>
            </a:pPr>
            <a:r>
              <a:rPr lang="ru-RU" b="1" dirty="0"/>
              <a:t>Татарские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Змея меняет кожу, но не меняет нрава</a:t>
            </a:r>
          </a:p>
          <a:p>
            <a:pPr marL="137160" indent="0">
              <a:buNone/>
            </a:pPr>
            <a:r>
              <a:rPr lang="ru-RU" dirty="0"/>
              <a:t>Каждого барана вешают за его ногу</a:t>
            </a:r>
          </a:p>
          <a:p>
            <a:pPr marL="137160" indent="0">
              <a:buNone/>
            </a:pPr>
            <a:r>
              <a:rPr lang="ru-RU" dirty="0"/>
              <a:t>Каковы предки, таковы и потомки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Украинские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Аж на третий яр слышен ваш базар!</a:t>
            </a:r>
          </a:p>
          <a:p>
            <a:pPr marL="137160" indent="0">
              <a:buNone/>
            </a:pPr>
            <a:r>
              <a:rPr lang="ru-RU" dirty="0"/>
              <a:t>Баба в гостях нехотя целого поросенка съела</a:t>
            </a:r>
          </a:p>
          <a:p>
            <a:pPr marL="137160" indent="0">
              <a:buNone/>
            </a:pPr>
            <a:r>
              <a:rPr lang="ru-RU" dirty="0"/>
              <a:t>Беда и помучит, и мудрости научит</a:t>
            </a:r>
          </a:p>
          <a:p>
            <a:pPr marL="137160" indent="0">
              <a:buNone/>
            </a:pPr>
            <a:r>
              <a:rPr lang="ru-RU" dirty="0"/>
              <a:t>Без дела сидеть - можно и </a:t>
            </a:r>
            <a:r>
              <a:rPr lang="ru-RU" dirty="0" err="1"/>
              <a:t>одубеть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Еврейские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Бог живет наверху, а мучает внизу</a:t>
            </a:r>
          </a:p>
          <a:p>
            <a:pPr marL="137160" indent="0">
              <a:buNone/>
            </a:pPr>
            <a:r>
              <a:rPr lang="ru-RU" dirty="0"/>
              <a:t>Бог не пошлёт калачи, если лежать на печи</a:t>
            </a:r>
          </a:p>
          <a:p>
            <a:pPr marL="137160" indent="0">
              <a:buNone/>
            </a:pPr>
            <a:r>
              <a:rPr lang="ru-RU" dirty="0"/>
              <a:t>Бойся козла спереди, коня - сзади, дурака - со всех сторон</a:t>
            </a:r>
          </a:p>
          <a:p>
            <a:pPr marL="137160" indent="0">
              <a:buNone/>
            </a:pPr>
            <a:r>
              <a:rPr lang="ru-RU" dirty="0"/>
              <a:t>В каждой невестке есть кусочек тещи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Русские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Бери в работе умом, а не горбом.</a:t>
            </a:r>
          </a:p>
          <a:p>
            <a:pPr marL="137160" indent="0">
              <a:buNone/>
            </a:pPr>
            <a:r>
              <a:rPr lang="ru-RU" dirty="0"/>
              <a:t>Ворон ворону глаз не выклюет.</a:t>
            </a:r>
          </a:p>
          <a:p>
            <a:pPr marL="137160" indent="0">
              <a:buNone/>
            </a:pPr>
            <a:r>
              <a:rPr lang="ru-RU" dirty="0"/>
              <a:t>Хвост вытащишь – голова увязнет</a:t>
            </a:r>
          </a:p>
          <a:p>
            <a:pPr marL="137160" indent="0">
              <a:buNone/>
            </a:pPr>
            <a:r>
              <a:rPr lang="ru-RU" dirty="0"/>
              <a:t>Будь малым доволен — больше получишь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Азербайджанские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Близкий сосед лучше дальнего родственника</a:t>
            </a:r>
          </a:p>
          <a:p>
            <a:pPr marL="137160" indent="0">
              <a:buNone/>
            </a:pPr>
            <a:r>
              <a:rPr lang="ru-RU" dirty="0"/>
              <a:t>Все беды человека от его языка</a:t>
            </a:r>
          </a:p>
          <a:p>
            <a:pPr marL="137160" indent="0">
              <a:buNone/>
            </a:pPr>
            <a:r>
              <a:rPr lang="ru-RU" dirty="0"/>
              <a:t>Дающая рука всегда выше берущей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СЛАЙД 6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Перевертыши пословиц и поговорок</a:t>
            </a:r>
          </a:p>
          <a:p>
            <a:pPr marL="137160" indent="0">
              <a:buNone/>
            </a:pPr>
            <a:r>
              <a:rPr lang="ru-RU" dirty="0"/>
              <a:t>Кстати, уважаемые коллеги! А чем отличается пословица от поговорки?</a:t>
            </a:r>
          </a:p>
          <a:p>
            <a:pPr marL="137160" indent="0">
              <a:buNone/>
            </a:pPr>
            <a:r>
              <a:rPr lang="ru-RU" dirty="0"/>
              <a:t>Счастье перемещается компанией (Беда не приходит одна)</a:t>
            </a:r>
          </a:p>
          <a:p>
            <a:pPr marL="137160" indent="0">
              <a:buNone/>
            </a:pPr>
            <a:r>
              <a:rPr lang="ru-RU" dirty="0"/>
              <a:t>Леди в карете – скакунам тяжелее (Баба с возу – кобыле легче)</a:t>
            </a:r>
          </a:p>
          <a:p>
            <a:pPr marL="137160" indent="0">
              <a:buNone/>
            </a:pPr>
            <a:r>
              <a:rPr lang="ru-RU" dirty="0"/>
              <a:t>Лысина — мужское безобразие (Коса - девичья краса)</a:t>
            </a:r>
          </a:p>
          <a:p>
            <a:pPr marL="137160" indent="0">
              <a:buNone/>
            </a:pPr>
            <a:r>
              <a:rPr lang="ru-RU" dirty="0"/>
              <a:t>От смелости затылок мал (От страха глаза велики)</a:t>
            </a:r>
          </a:p>
          <a:p>
            <a:pPr marL="137160" indent="0">
              <a:buNone/>
            </a:pPr>
            <a:r>
              <a:rPr lang="ru-RU" dirty="0"/>
              <a:t>Чужое платье далеко от лица (Своя рубашка ближе к телу)</a:t>
            </a:r>
          </a:p>
        </p:txBody>
      </p:sp>
    </p:spTree>
    <p:extLst>
      <p:ext uri="{BB962C8B-B14F-4D97-AF65-F5344CB8AC3E}">
        <p14:creationId xmlns:p14="http://schemas.microsoft.com/office/powerpoint/2010/main" val="237582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192728"/>
          </a:xfrm>
        </p:spPr>
        <p:txBody>
          <a:bodyPr>
            <a:normAutofit fontScale="40000" lnSpcReduction="20000"/>
          </a:bodyPr>
          <a:lstStyle/>
          <a:p>
            <a:pPr marL="137160" indent="0">
              <a:buNone/>
            </a:pPr>
            <a:r>
              <a:rPr lang="ru-RU" b="1" dirty="0"/>
              <a:t>СЛАЙД 7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Какому народу принадлежат элементы вышивки?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Русские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В основе вышивки- орнаменты.</a:t>
            </a:r>
          </a:p>
          <a:p>
            <a:pPr marL="137160" indent="0">
              <a:buNone/>
            </a:pPr>
            <a:r>
              <a:rPr lang="ru-RU" dirty="0"/>
              <a:t>Орнаменты – последовательное повторение отдельных узоров или целых их групп. Основное назначение орнамента украсить поверхность предмета, подчеркнуть его форму, но также орнамент служил оберегом и имел магическую силу.</a:t>
            </a:r>
          </a:p>
          <a:p>
            <a:pPr marL="137160" indent="0">
              <a:buNone/>
            </a:pPr>
            <a:r>
              <a:rPr lang="ru-RU" dirty="0"/>
              <a:t>По своим мотивам орнамент может быть: геометрический, состоящий из различных геометрических элементов, в виде беспрерывных ломанных линий; растительный, составленный из рисунков стилизованных цветов, плодов, листьев, веточек; животный, в котором стилизованы фигуры зверей и насекомых; птичий, составлен из стилизованных фигур птиц; человекообразный, с изображением человеческих фигур и </a:t>
            </a:r>
            <a:r>
              <a:rPr lang="ru-RU" dirty="0" err="1"/>
              <a:t>полуфигур</a:t>
            </a:r>
            <a:r>
              <a:rPr lang="ru-RU" dirty="0"/>
              <a:t> .</a:t>
            </a:r>
          </a:p>
          <a:p>
            <a:pPr marL="13716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Татары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К наибольшему числу рисунков относится растительный орнамент. Характерно изображение цветов (незабудки, тюльпаны, гвоздики, гиацинты), водорослей, стилизованной растительности с геометризованными фигурами. Растительные орнаменты в основном состоят из нескольких характерных мотивов. К ним можно отнести: "древо жизни"; "вазон с цветами"; изогнутую ветку S-образной формы "</a:t>
            </a:r>
            <a:r>
              <a:rPr lang="ru-RU" dirty="0" err="1"/>
              <a:t>Эгри</a:t>
            </a:r>
            <a:r>
              <a:rPr lang="ru-RU" dirty="0"/>
              <a:t> дал"; отдельные изображения цветов и растений (цветок лилии, гороха, репейник, водоросли и т.п.); абстрактные и натуралистические букетики и веточки цветов либо симметрично повернутые друг к другу, либо соединенные между собой цепочками, веточками и </a:t>
            </a:r>
            <a:r>
              <a:rPr lang="ru-RU" dirty="0" err="1"/>
              <a:t>т.п</a:t>
            </a:r>
            <a:r>
              <a:rPr lang="ru-RU" dirty="0"/>
              <a:t>; смешанные (сочетание растительных элементов с изображениями небесных светил, геометрическими элементами).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Украинцы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В </a:t>
            </a:r>
            <a:r>
              <a:rPr lang="ru-RU" dirty="0" err="1"/>
              <a:t>вышиванке</a:t>
            </a:r>
            <a:r>
              <a:rPr lang="ru-RU" dirty="0"/>
              <a:t> орнаментом обязательно украшались края одежды. Считалось, что это те места, через которые под рубаху может пробраться зло, ведь именно на руках, шее и подоле открывается доступ к телу. Вышивка в этих местах несла и несет в себе оккультный характер, а символы на ней — это в первую очередь обереги.</a:t>
            </a:r>
          </a:p>
          <a:p>
            <a:pPr marL="137160" indent="0">
              <a:buNone/>
            </a:pPr>
            <a:r>
              <a:rPr lang="ru-RU" dirty="0"/>
              <a:t>Орнаменты вышивок делятся на три основных группы: геометрические (абстрактные), растительные, зооморфные (животные). При этом геометрические орнаменты считаются мужскими, а растительные — женскими. Принципиально важно, чтобы на обратной стороне </a:t>
            </a:r>
            <a:r>
              <a:rPr lang="ru-RU" dirty="0" err="1"/>
              <a:t>вышиванки</a:t>
            </a:r>
            <a:r>
              <a:rPr lang="ru-RU" dirty="0"/>
              <a:t> не было узелков.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 err="1"/>
              <a:t>Азербаджанцы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Для вышивания использовали шелковые, шерстяные нитки и штампованные бляшки местного производства. При окраске употребляли растительные красители.</a:t>
            </a:r>
          </a:p>
          <a:p>
            <a:pPr marL="137160" indent="0">
              <a:buNone/>
            </a:pPr>
            <a:r>
              <a:rPr lang="ru-RU" dirty="0"/>
              <a:t>Вышитые изделия отличались богатством и разнообразием орнаментальных мотивов.</a:t>
            </a:r>
          </a:p>
          <a:p>
            <a:pPr marL="137160" indent="0">
              <a:buNone/>
            </a:pPr>
            <a:r>
              <a:rPr lang="ru-RU" dirty="0"/>
              <a:t>Излюбленными растительными мотивами азербайджанских вышивок являются роза, нарцисс, гвоздика, мак, лилия цветы фруктовых деревьев - гранатового, айвового и алычового, а также колосья и листья различных форм.</a:t>
            </a:r>
          </a:p>
          <a:p>
            <a:pPr marL="137160" indent="0">
              <a:buNone/>
            </a:pPr>
            <a:r>
              <a:rPr lang="ru-RU" dirty="0"/>
              <a:t>Геометрические узоры вышивок состояли из прямых и ломаных линий, зигзагов, треугольников, четырехугольников, шести - и восьмигранных розеток, ромбиков, звездочек и символического изображения солнца.</a:t>
            </a:r>
          </a:p>
          <a:p>
            <a:pPr marL="137160" indent="0">
              <a:buNone/>
            </a:pPr>
            <a:r>
              <a:rPr lang="ru-RU" dirty="0"/>
              <a:t>На вышивках любили изображать птиц: соловья, павлина, голубя, попугая, удода, воробья, фазана, перепелку, куропатку и других.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649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04696"/>
          </a:xfrm>
        </p:spPr>
        <p:txBody>
          <a:bodyPr>
            <a:normAutofit fontScale="47500" lnSpcReduction="20000"/>
          </a:bodyPr>
          <a:lstStyle/>
          <a:p>
            <a:pPr marL="137160" indent="0">
              <a:buNone/>
            </a:pPr>
            <a:r>
              <a:rPr lang="ru-RU" dirty="0"/>
              <a:t>Из представителей животного мира чаще других на вышивках изображали джейранов, черепах, змей-драконов, лошадей и т. д.</a:t>
            </a:r>
          </a:p>
          <a:p>
            <a:pPr marL="137160" indent="0">
              <a:buNone/>
            </a:pPr>
            <a:r>
              <a:rPr lang="ru-RU" dirty="0"/>
              <a:t>Из бытовых предметов встречаются узоры в виде графинчиков для розовой воды, футляров для расчесок, флаконов для косметики, кувшинов и других.</a:t>
            </a:r>
          </a:p>
          <a:p>
            <a:pPr marL="13716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Евреи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«Рука Фатимы», «Хамса», «турецкий глаз», «рука </a:t>
            </a:r>
            <a:r>
              <a:rPr lang="ru-RU" dirty="0" err="1"/>
              <a:t>Мириам</a:t>
            </a:r>
            <a:r>
              <a:rPr lang="ru-RU" dirty="0"/>
              <a:t>», «ладонь </a:t>
            </a:r>
            <a:r>
              <a:rPr lang="ru-RU" dirty="0" err="1"/>
              <a:t>Хамеш</a:t>
            </a:r>
            <a:r>
              <a:rPr lang="ru-RU" dirty="0"/>
              <a:t>»… Все эти названия, как ни странно, касаются одного предмета .</a:t>
            </a:r>
          </a:p>
          <a:p>
            <a:pPr marL="137160" indent="0">
              <a:buNone/>
            </a:pPr>
            <a:r>
              <a:rPr lang="ru-RU" dirty="0"/>
              <a:t>В иудейской религии амулет называется Рукой </a:t>
            </a:r>
            <a:r>
              <a:rPr lang="ru-RU" dirty="0" err="1"/>
              <a:t>Мирьям</a:t>
            </a:r>
            <a:r>
              <a:rPr lang="ru-RU" dirty="0"/>
              <a:t> – по имени сестры братьев Моисея и Аарона. По мнению представителей еврейского народа, главное значение символа Хамса – подчеркивать сходство всех существующих религий, несмотря на вражду государств и народов. Именно поэтому еврейский народ вкладывает в амулет совершенно конкретный смысл – это символ мира и надежды.</a:t>
            </a:r>
          </a:p>
          <a:p>
            <a:pPr marL="137160" indent="0">
              <a:buNone/>
            </a:pPr>
            <a:r>
              <a:rPr lang="ru-RU" dirty="0"/>
              <a:t> Рука </a:t>
            </a:r>
            <a:r>
              <a:rPr lang="ru-RU" dirty="0" err="1"/>
              <a:t>Мирьям</a:t>
            </a:r>
            <a:r>
              <a:rPr lang="ru-RU" dirty="0"/>
              <a:t> всегда представляет собой ладонь.</a:t>
            </a:r>
          </a:p>
          <a:p>
            <a:pPr marL="137160" indent="0">
              <a:buNone/>
            </a:pPr>
            <a:r>
              <a:rPr lang="ru-RU" dirty="0"/>
              <a:t>Ладонь не повторяет свою настоящую анатомическую форму: большие пальцы находятся с обеих сторон.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СЛАЙД 8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Каким древним племенам и этносам, проживавшим когда-то на полуострове, принадлежат памятники?</a:t>
            </a:r>
          </a:p>
          <a:p>
            <a:pPr marL="137160" indent="0">
              <a:buNone/>
            </a:pPr>
            <a:r>
              <a:rPr lang="ru-RU" b="1" dirty="0"/>
              <a:t>Армянский</a:t>
            </a:r>
            <a:r>
              <a:rPr lang="ru-RU" dirty="0"/>
              <a:t> монастырь </a:t>
            </a:r>
            <a:r>
              <a:rPr lang="ru-RU" dirty="0" err="1"/>
              <a:t>Сурб</a:t>
            </a:r>
            <a:r>
              <a:rPr lang="ru-RU" dirty="0"/>
              <a:t>-хач Старый Крым</a:t>
            </a:r>
          </a:p>
          <a:p>
            <a:pPr marL="137160" indent="0">
              <a:buNone/>
            </a:pPr>
            <a:r>
              <a:rPr lang="ru-RU" b="1" dirty="0"/>
              <a:t>Аланы </a:t>
            </a:r>
            <a:r>
              <a:rPr lang="ru-RU" dirty="0"/>
              <a:t>Крепость </a:t>
            </a:r>
            <a:r>
              <a:rPr lang="ru-RU" dirty="0" err="1"/>
              <a:t>Кырк</a:t>
            </a:r>
            <a:r>
              <a:rPr lang="ru-RU" dirty="0"/>
              <a:t>-Ор (современная Чуфут-Кале) Бахчисарай</a:t>
            </a:r>
          </a:p>
          <a:p>
            <a:pPr marL="137160" indent="0">
              <a:buNone/>
            </a:pPr>
            <a:r>
              <a:rPr lang="ru-RU" b="1" dirty="0"/>
              <a:t>Греки </a:t>
            </a:r>
            <a:r>
              <a:rPr lang="ru-RU" dirty="0"/>
              <a:t>Крепость </a:t>
            </a:r>
            <a:r>
              <a:rPr lang="ru-RU" dirty="0" err="1"/>
              <a:t>Фуна</a:t>
            </a:r>
            <a:r>
              <a:rPr lang="ru-RU" dirty="0"/>
              <a:t> у подножия горы </a:t>
            </a:r>
            <a:r>
              <a:rPr lang="ru-RU" dirty="0" err="1"/>
              <a:t>Демерджи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Готы </a:t>
            </a:r>
            <a:r>
              <a:rPr lang="ru-RU" dirty="0"/>
              <a:t>Пещерный город </a:t>
            </a:r>
            <a:r>
              <a:rPr lang="ru-RU" dirty="0" err="1"/>
              <a:t>Мангуп</a:t>
            </a:r>
            <a:r>
              <a:rPr lang="ru-RU" dirty="0"/>
              <a:t> Бахчисарай</a:t>
            </a:r>
          </a:p>
          <a:p>
            <a:pPr marL="137160" indent="0">
              <a:buNone/>
            </a:pPr>
            <a:r>
              <a:rPr lang="ru-RU" b="1" dirty="0"/>
              <a:t>Караимские </a:t>
            </a:r>
            <a:r>
              <a:rPr lang="ru-RU" dirty="0" err="1"/>
              <a:t>кенасы</a:t>
            </a:r>
            <a:r>
              <a:rPr lang="ru-RU" dirty="0"/>
              <a:t> Евпатория</a:t>
            </a:r>
          </a:p>
          <a:p>
            <a:pPr marL="137160" indent="0">
              <a:buNone/>
            </a:pPr>
            <a:r>
              <a:rPr lang="ru-RU" b="1" dirty="0"/>
              <a:t>Кипчаки или половцы </a:t>
            </a:r>
            <a:r>
              <a:rPr lang="ru-RU" dirty="0"/>
              <a:t>мечеть </a:t>
            </a:r>
            <a:r>
              <a:rPr lang="ru-RU" dirty="0" err="1"/>
              <a:t>Бейбарса</a:t>
            </a:r>
            <a:r>
              <a:rPr lang="ru-RU" dirty="0"/>
              <a:t> </a:t>
            </a:r>
            <a:r>
              <a:rPr lang="ru-RU" dirty="0" err="1"/>
              <a:t>Солхат</a:t>
            </a:r>
            <a:r>
              <a:rPr lang="ru-RU" dirty="0"/>
              <a:t> ( Старый Крым)</a:t>
            </a:r>
          </a:p>
          <a:p>
            <a:pPr marL="137160" indent="0">
              <a:buNone/>
            </a:pPr>
            <a:r>
              <a:rPr lang="ru-RU" b="1" dirty="0"/>
              <a:t>Крымские татары </a:t>
            </a:r>
            <a:r>
              <a:rPr lang="ru-RU" dirty="0" err="1"/>
              <a:t>Текие</a:t>
            </a:r>
            <a:r>
              <a:rPr lang="ru-RU" dirty="0"/>
              <a:t> дервишей Евпатория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9927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712"/>
          </a:xfrm>
        </p:spPr>
        <p:txBody>
          <a:bodyPr>
            <a:normAutofit fontScale="40000" lnSpcReduction="20000"/>
          </a:bodyPr>
          <a:lstStyle/>
          <a:p>
            <a:pPr marL="137160" indent="0">
              <a:buNone/>
            </a:pPr>
            <a:r>
              <a:rPr lang="ru-RU" b="1" dirty="0"/>
              <a:t>СЛАЙД 9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В мире природы Крыма</a:t>
            </a:r>
          </a:p>
          <a:p>
            <a:pPr marL="137160" indent="0">
              <a:buNone/>
            </a:pPr>
            <a:r>
              <a:rPr lang="ru-RU" b="1" dirty="0"/>
              <a:t>Самый ценный пушной зверёк Крыма?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КАМЕННАЯ КУНИЦА или БЕЛОДУШКА,</a:t>
            </a:r>
            <a:r>
              <a:rPr lang="ru-RU" dirty="0"/>
              <a:t>БЕЛКА, ЛИСА.</a:t>
            </a:r>
            <a:endParaRPr lang="ru-RU" b="1" dirty="0"/>
          </a:p>
          <a:p>
            <a:pPr marL="137160" indent="0">
              <a:buNone/>
            </a:pPr>
            <a:r>
              <a:rPr lang="ru-RU" dirty="0"/>
              <a:t>Каменная куница или белодушка любит селиться в каменистом ландшафте, за что и получила свое название. Зимой хищник надевает густой мех красивых коричневых тонов, своей пушистой, ноской шкуркой и ценится куница.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Самая маленькая птица Крыма?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СИНИЦА, ЗАРЯНКА, </a:t>
            </a:r>
            <a:r>
              <a:rPr lang="ru-RU" b="1" dirty="0"/>
              <a:t>КРАСНОГОЛОВЫЙ И ЖЕЛТОГОЛОВЫЙ КОРОЛЬКИ</a:t>
            </a:r>
            <a:r>
              <a:rPr lang="ru-RU" dirty="0"/>
              <a:t>. </a:t>
            </a:r>
          </a:p>
          <a:p>
            <a:pPr marL="137160" indent="0">
              <a:buNone/>
            </a:pPr>
            <a:r>
              <a:rPr lang="ru-RU" dirty="0"/>
              <a:t> Красноголовый и желтоголовый корольки из отряда воробьиных, имеющие длину всего 9 см.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Самое прожорливое насекомое Крыма?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СТРЕКОЗА, </a:t>
            </a:r>
            <a:r>
              <a:rPr lang="ru-RU" dirty="0"/>
              <a:t>БОГОМОЛ,  ГУСЕНИЦА.</a:t>
            </a:r>
          </a:p>
          <a:p>
            <a:pPr marL="137160" indent="0">
              <a:buNone/>
            </a:pPr>
            <a:r>
              <a:rPr lang="ru-RU" dirty="0"/>
              <a:t>Стрекоза - самое быстрое летающее насекомые в мире. На коротких расстояниях скорость их полета может превышать 100 км/ч. Эти хищные насекомые чрезвычайно прожорливы - за сутки съедают объем пищи, во много раз превышающий их собственный вес. Всего за один час стрекоза съедает до двадцати мух, при этом пролетает почти 100 км.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Самая высокая горная вершина Крыма?</a:t>
            </a:r>
            <a:r>
              <a:rPr lang="ru-RU" u="sng" dirty="0"/>
              <a:t> 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АЙ-ПЕТРИ, </a:t>
            </a:r>
            <a:r>
              <a:rPr lang="ru-RU" b="1" dirty="0"/>
              <a:t>РОМАН-КОШ, </a:t>
            </a:r>
            <a:r>
              <a:rPr lang="ru-RU" dirty="0"/>
              <a:t>ЧАТЫР-ДАГ, КАРА-ДАГ.</a:t>
            </a:r>
          </a:p>
          <a:p>
            <a:pPr marL="137160" indent="0">
              <a:buNone/>
            </a:pPr>
            <a:r>
              <a:rPr lang="ru-RU" dirty="0"/>
              <a:t>	Роман-Кош - это самая высокая вершина Крымских гор. Её высота - 1545 м. Находится в центральной части горного Крыма.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Самые опасные растения Крыма?</a:t>
            </a:r>
            <a:endParaRPr lang="ru-RU" dirty="0"/>
          </a:p>
          <a:p>
            <a:pPr marL="137160" indent="0">
              <a:buNone/>
            </a:pPr>
            <a:r>
              <a:rPr lang="ru-RU" b="1" dirty="0"/>
              <a:t>ДУРМАН, ПИОН, ЛАНДЫШ,</a:t>
            </a:r>
            <a:r>
              <a:rPr lang="ru-RU" dirty="0"/>
              <a:t>ВАСИЛЬКИ.</a:t>
            </a:r>
            <a:r>
              <a:rPr lang="ru-RU" b="1" dirty="0"/>
              <a:t>.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Дурман обыкновенный считается ядовитым и является сильным галлюциногеном.</a:t>
            </a:r>
          </a:p>
          <a:p>
            <a:pPr marL="137160" indent="0">
              <a:buNone/>
            </a:pPr>
            <a:r>
              <a:rPr lang="ru-RU" dirty="0"/>
              <a:t>	Пион ядовит. Токсично в нем все: корневище, лепестки, семена.</a:t>
            </a:r>
          </a:p>
          <a:p>
            <a:pPr marL="137160" indent="0">
              <a:buNone/>
            </a:pPr>
            <a:r>
              <a:rPr lang="ru-RU" dirty="0"/>
              <a:t>	Ландыш полностью ядовит.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b="1" dirty="0"/>
              <a:t>Самое большое по площади озеро Крыма?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ПАНАГИЯ,  МАРСИАНСКОЕ, </a:t>
            </a:r>
            <a:r>
              <a:rPr lang="ru-RU" b="1" dirty="0"/>
              <a:t>САСЫ́К-СИВА́Ш.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	</a:t>
            </a:r>
            <a:r>
              <a:rPr lang="ru-RU" dirty="0" err="1"/>
              <a:t>Сасы́к-Сива́ш</a:t>
            </a:r>
            <a:r>
              <a:rPr lang="ru-RU" dirty="0"/>
              <a:t> - крупнейшее озеро и </a:t>
            </a:r>
            <a:r>
              <a:rPr lang="ru-RU" u="sng" dirty="0">
                <a:hlinkClick r:id="rId2" tooltip="Соленое озеро"/>
              </a:rPr>
              <a:t>соленое озеро</a:t>
            </a:r>
            <a:r>
              <a:rPr lang="ru-RU" dirty="0"/>
              <a:t> на полуострове </a:t>
            </a:r>
            <a:r>
              <a:rPr lang="ru-RU" u="sng" dirty="0">
                <a:hlinkClick r:id="rId3" tooltip="Крым (полуостров)"/>
              </a:rPr>
              <a:t>Крым</a:t>
            </a:r>
            <a:r>
              <a:rPr lang="ru-RU" dirty="0"/>
              <a:t>, расположенное между городами </a:t>
            </a:r>
            <a:r>
              <a:rPr lang="ru-RU" u="sng" dirty="0">
                <a:hlinkClick r:id="rId4" tooltip="Евпатория"/>
              </a:rPr>
              <a:t>Евпатория</a:t>
            </a:r>
            <a:r>
              <a:rPr lang="ru-RU" dirty="0"/>
              <a:t> и </a:t>
            </a:r>
            <a:r>
              <a:rPr lang="ru-RU" u="sng" dirty="0">
                <a:hlinkClick r:id="rId5" tooltip="Саки (город)"/>
              </a:rPr>
              <a:t>Саки</a:t>
            </a:r>
            <a:r>
              <a:rPr lang="ru-RU" dirty="0"/>
              <a:t> на территории </a:t>
            </a:r>
            <a:r>
              <a:rPr lang="ru-RU" u="sng" dirty="0" err="1">
                <a:hlinkClick r:id="rId6" tooltip="Сакский район"/>
              </a:rPr>
              <a:t>Сакского</a:t>
            </a:r>
            <a:r>
              <a:rPr lang="ru-RU" u="sng" dirty="0">
                <a:hlinkClick r:id="rId6" tooltip="Сакский район"/>
              </a:rPr>
              <a:t> района</a:t>
            </a:r>
            <a:r>
              <a:rPr lang="ru-RU" dirty="0"/>
              <a:t> и </a:t>
            </a:r>
            <a:r>
              <a:rPr lang="ru-RU" u="sng" dirty="0">
                <a:hlinkClick r:id="rId7" tooltip="Евпаторийский горсовет"/>
              </a:rPr>
              <a:t>Евпаторийского горсовета</a:t>
            </a:r>
            <a:r>
              <a:rPr lang="ru-RU" dirty="0"/>
              <a:t> (частично). Площадь — 75,3 км², </a:t>
            </a:r>
            <a:r>
              <a:rPr lang="ru-RU" u="sng" dirty="0">
                <a:hlinkClick r:id="rId8" tooltip="Водосборный бассейн"/>
              </a:rPr>
              <a:t>водосборного бассейна</a:t>
            </a:r>
            <a:r>
              <a:rPr lang="ru-RU" dirty="0"/>
              <a:t> — 1064 км².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r>
              <a:rPr lang="ru-RU" dirty="0"/>
              <a:t> 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421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966</TotalTime>
  <Words>375</Words>
  <Application>Microsoft Office PowerPoint</Application>
  <PresentationFormat>Экран (4:3)</PresentationFormat>
  <Paragraphs>266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Апекс</vt:lpstr>
      <vt:lpstr>ЗНАТОКИ РОДНОГО КРАЯ!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Крым литературный</vt:lpstr>
      <vt:lpstr> Какому народу принадлежит высказывание? </vt:lpstr>
      <vt:lpstr> Перевертыши пословиц и поговорок </vt:lpstr>
      <vt:lpstr>Какому народу принадлежат элементы вышивки?</vt:lpstr>
      <vt:lpstr>Презентация PowerPoint</vt:lpstr>
      <vt:lpstr>Презентация PowerPoint</vt:lpstr>
      <vt:lpstr>Презентация PowerPoint</vt:lpstr>
      <vt:lpstr>Презентация PowerPoint</vt:lpstr>
      <vt:lpstr>   Каким древним племенам и этносам, проживавшим когда-то на полуострове, принадлежат памятники?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мире природы Крыма</vt:lpstr>
      <vt:lpstr>  Самый ценный пушной зверёк Крыма? </vt:lpstr>
      <vt:lpstr>Самое прожорливое насекомое Крыма?</vt:lpstr>
      <vt:lpstr> Самая высокая горная вершина Крыма? </vt:lpstr>
      <vt:lpstr>Самые опасные растения Крыма? </vt:lpstr>
      <vt:lpstr>Самое большое по площади озеро Крыма?</vt:lpstr>
      <vt:lpstr>Спасибо  за плодотворную игру!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ЗНАТОКИ РОДНОГО КРАЯ! Викторина для педагогов.</dc:title>
  <dc:creator>Маша</dc:creator>
  <cp:lastModifiedBy>Нина</cp:lastModifiedBy>
  <cp:revision>53</cp:revision>
  <dcterms:created xsi:type="dcterms:W3CDTF">2018-02-05T17:59:16Z</dcterms:created>
  <dcterms:modified xsi:type="dcterms:W3CDTF">2021-02-10T16:39:46Z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5028002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S9.0.3</vt:lpwstr>
  </property>
</Properties>
</file>