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74" r:id="rId3"/>
    <p:sldId id="268" r:id="rId4"/>
    <p:sldId id="276" r:id="rId5"/>
    <p:sldId id="266" r:id="rId6"/>
    <p:sldId id="270" r:id="rId7"/>
    <p:sldId id="273" r:id="rId8"/>
    <p:sldId id="277" r:id="rId9"/>
    <p:sldId id="275" r:id="rId10"/>
    <p:sldId id="278" r:id="rId11"/>
    <p:sldId id="271" r:id="rId12"/>
    <p:sldId id="279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C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224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82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103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120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264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3518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998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913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669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343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68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D293A-BC85-40DC-8CD9-1EB8EB443992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83A24-F381-4A92-A434-0A12C08CDA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14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21034" y="3009418"/>
            <a:ext cx="8812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</a:rPr>
              <a:t>Природа человеческих способностей</a:t>
            </a:r>
          </a:p>
        </p:txBody>
      </p:sp>
      <p:pic>
        <p:nvPicPr>
          <p:cNvPr id="10250" name="Picture 10" descr="https://nutritioncottage.com/sites/default/files/styles/article_image/public/brain101_sketch2.jpg?itok=L_Uy2m5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1256"/>
            <a:ext cx="12192000" cy="6596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57754" y="2277170"/>
            <a:ext cx="8276492" cy="2280213"/>
          </a:xfrm>
          <a:prstGeom prst="rect">
            <a:avLst/>
          </a:prstGeom>
          <a:solidFill>
            <a:srgbClr val="F0C8EC">
              <a:alpha val="73725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756703" y="3009418"/>
            <a:ext cx="66785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latin typeface="Century Gothic" panose="020B0502020202020204" pitchFamily="34" charset="0"/>
              </a:rPr>
              <a:t>Внимание</a:t>
            </a:r>
            <a:endParaRPr lang="ru-RU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24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sun9-75.userapi.com/c847120/v847120592/1a32a4/riDgZ_OTD9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166" y="560889"/>
            <a:ext cx="5753100" cy="5753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90797" y="0"/>
            <a:ext cx="91098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Century Gothic" panose="020B0502020202020204" pitchFamily="34" charset="0"/>
              </a:rPr>
              <a:t>Внимание - сосредоточенность и направленность психической деятельности на определенный объект.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590797" y="5842337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Century Gothic" panose="020B0502020202020204" pitchFamily="34" charset="0"/>
              </a:rPr>
              <a:t>Внимание можно определить как психофизиологический процесс, состояние, характеризующее динамические особенности познавательной деятельности. </a:t>
            </a:r>
          </a:p>
        </p:txBody>
      </p:sp>
    </p:spTree>
    <p:extLst>
      <p:ext uri="{BB962C8B-B14F-4D97-AF65-F5344CB8AC3E}">
        <p14:creationId xmlns:p14="http://schemas.microsoft.com/office/powerpoint/2010/main" val="184705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s://i.pinimg.com/736x/32/99/37/329937285062e6b22d602ffe826d245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615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89643" y="2929243"/>
            <a:ext cx="2590800" cy="944880"/>
          </a:xfrm>
          <a:prstGeom prst="rect">
            <a:avLst/>
          </a:prstGeom>
          <a:solidFill>
            <a:srgbClr val="F0C8EC">
              <a:alpha val="73725"/>
            </a:srgb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4716498" y="3090708"/>
            <a:ext cx="3010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Внимание</a:t>
            </a:r>
            <a:endParaRPr lang="ru-RU" sz="3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27136" y="865594"/>
            <a:ext cx="2590800" cy="944880"/>
          </a:xfrm>
          <a:prstGeom prst="rect">
            <a:avLst/>
          </a:prstGeom>
          <a:solidFill>
            <a:srgbClr val="F0C8EC">
              <a:alpha val="73725"/>
            </a:srgb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36628" y="3109296"/>
            <a:ext cx="2590800" cy="944880"/>
          </a:xfrm>
          <a:prstGeom prst="rect">
            <a:avLst/>
          </a:prstGeom>
          <a:solidFill>
            <a:srgbClr val="F0C8EC">
              <a:alpha val="73725"/>
            </a:srgb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854726" y="5488335"/>
            <a:ext cx="2590800" cy="944880"/>
          </a:xfrm>
          <a:prstGeom prst="rect">
            <a:avLst/>
          </a:prstGeom>
          <a:solidFill>
            <a:srgbClr val="F0C8EC">
              <a:alpha val="73725"/>
            </a:srgb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438692" y="865594"/>
            <a:ext cx="2590800" cy="944880"/>
          </a:xfrm>
          <a:prstGeom prst="rect">
            <a:avLst/>
          </a:prstGeom>
          <a:solidFill>
            <a:srgbClr val="F0C8EC">
              <a:alpha val="73725"/>
            </a:srgb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734092" y="3076937"/>
            <a:ext cx="2590800" cy="944880"/>
          </a:xfrm>
          <a:prstGeom prst="rect">
            <a:avLst/>
          </a:prstGeom>
          <a:solidFill>
            <a:srgbClr val="F0C8EC">
              <a:alpha val="73725"/>
            </a:srgbClr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48339" y="3362051"/>
            <a:ext cx="3211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Переключаемость</a:t>
            </a:r>
            <a:endParaRPr lang="ru-RU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45246" y="1107201"/>
            <a:ext cx="2354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Устойчивость</a:t>
            </a:r>
            <a:endParaRPr lang="ru-RU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476702" y="1144008"/>
            <a:ext cx="2514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Сосредоточенность</a:t>
            </a:r>
            <a:endParaRPr lang="ru-RU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78593" y="5729942"/>
            <a:ext cx="2743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Распределение</a:t>
            </a:r>
            <a:endParaRPr lang="ru-RU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877782" y="3289348"/>
            <a:ext cx="2280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Объем</a:t>
            </a:r>
            <a:endParaRPr lang="ru-RU" sz="28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H="1" flipV="1">
            <a:off x="4785360" y="1967696"/>
            <a:ext cx="434822" cy="613458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 flipV="1">
            <a:off x="3734434" y="3431556"/>
            <a:ext cx="743920" cy="5353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6893110" y="2042198"/>
            <a:ext cx="483050" cy="51493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7733819" y="3436909"/>
            <a:ext cx="665573" cy="413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6150126" y="4479874"/>
            <a:ext cx="0" cy="58367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184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14" grpId="0"/>
      <p:bldP spid="15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ata.whicdn.com/images/218172642/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240" y="0"/>
            <a:ext cx="6080760" cy="6785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0040" y="472440"/>
            <a:ext cx="62941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Century Gothic" panose="020B0502020202020204" pitchFamily="34" charset="0"/>
              </a:rPr>
              <a:t>Этапы развития:</a:t>
            </a:r>
          </a:p>
          <a:p>
            <a:pPr algn="just"/>
            <a:r>
              <a:rPr lang="ru-RU" dirty="0">
                <a:latin typeface="Century Gothic" panose="020B0502020202020204" pitchFamily="34" charset="0"/>
              </a:rPr>
              <a:t>1. Первые две недели жизни – проявление ориентировочного рефлекса как объективного, врожденного признака непроизвольного внимания ребенка.</a:t>
            </a:r>
          </a:p>
          <a:p>
            <a:pPr algn="just"/>
            <a:r>
              <a:rPr lang="ru-RU" dirty="0">
                <a:latin typeface="Century Gothic" panose="020B0502020202020204" pitchFamily="34" charset="0"/>
              </a:rPr>
              <a:t>2. Конец первого года жизни – возникновение ориентировочно - исследовательской деятельности как средства будущего развития произвольного внимания.</a:t>
            </a:r>
          </a:p>
          <a:p>
            <a:pPr algn="just"/>
            <a:r>
              <a:rPr lang="ru-RU" dirty="0">
                <a:latin typeface="Century Gothic" panose="020B0502020202020204" pitchFamily="34" charset="0"/>
              </a:rPr>
              <a:t>3. Начало второго года жизни – зачатки произвольного внимания под влиянием речевых инструкция взрослого.</a:t>
            </a:r>
          </a:p>
          <a:p>
            <a:pPr algn="just"/>
            <a:r>
              <a:rPr lang="ru-RU" dirty="0">
                <a:latin typeface="Century Gothic" panose="020B0502020202020204" pitchFamily="34" charset="0"/>
              </a:rPr>
              <a:t>4. Второй – третий год жизни – развитие произвольного внимания.</a:t>
            </a:r>
          </a:p>
          <a:p>
            <a:pPr algn="just"/>
            <a:r>
              <a:rPr lang="ru-RU" dirty="0">
                <a:latin typeface="Century Gothic" panose="020B0502020202020204" pitchFamily="34" charset="0"/>
              </a:rPr>
              <a:t>5. Четыре с половиной – пять лет – направление внимания на сложные инструкции взрослого.</a:t>
            </a:r>
          </a:p>
          <a:p>
            <a:pPr algn="just"/>
            <a:r>
              <a:rPr lang="ru-RU" dirty="0">
                <a:latin typeface="Century Gothic" panose="020B0502020202020204" pitchFamily="34" charset="0"/>
              </a:rPr>
              <a:t>6. Пять – шесть лет – возникновение элементарной формы произвольного внимания под влиянием самоинструкций.</a:t>
            </a:r>
          </a:p>
          <a:p>
            <a:pPr algn="just"/>
            <a:r>
              <a:rPr lang="ru-RU" dirty="0">
                <a:latin typeface="Century Gothic" panose="020B0502020202020204" pitchFamily="34" charset="0"/>
              </a:rPr>
              <a:t>7. Школьный возраст – развитие и совершенствование произвольного внимания.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964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17489" y="0"/>
            <a:ext cx="5374511" cy="6858000"/>
          </a:xfrm>
          <a:prstGeom prst="rect">
            <a:avLst/>
          </a:prstGeom>
          <a:solidFill>
            <a:srgbClr val="F0C8EC">
              <a:alpha val="73725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266" name="Picture 2" descr="https://i.pinimg.com/originals/12/0a/58/120a58b4081255f080726ee21431eacb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34" b="41551"/>
          <a:stretch/>
        </p:blipFill>
        <p:spPr bwMode="auto">
          <a:xfrm>
            <a:off x="717631" y="1501508"/>
            <a:ext cx="5416952" cy="1006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://senas.klpvm.lt/wp-content/uploads/2015/09/Geometric-Background1-1024x68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90"/>
          <a:stretch/>
        </p:blipFill>
        <p:spPr bwMode="auto">
          <a:xfrm>
            <a:off x="717631" y="4205265"/>
            <a:ext cx="5416952" cy="957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0" name="Picture 16" descr="https://roktopus.net/wp-content/uploads/2016/08/1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256"/>
          <a:stretch/>
        </p:blipFill>
        <p:spPr bwMode="auto">
          <a:xfrm>
            <a:off x="717631" y="2900509"/>
            <a:ext cx="5416952" cy="8035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2" name="Picture 18" descr="https://avatanplus.com/files/resources/original/57305e95cb33815494f1794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670" y="2546430"/>
            <a:ext cx="4749578" cy="443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747422" y="1895392"/>
            <a:ext cx="381964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Century Gothic" panose="020B0502020202020204" pitchFamily="34" charset="0"/>
              </a:rPr>
              <a:t>Внимание как условие сознательной деятельности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7631" y="2873102"/>
            <a:ext cx="5197034" cy="830997"/>
          </a:xfrm>
          <a:prstGeom prst="rect">
            <a:avLst/>
          </a:prstGeom>
          <a:noFill/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Century Gothic" panose="020B0502020202020204" pitchFamily="34" charset="0"/>
              </a:rPr>
              <a:t>Внимание – направленность и сосредоточенность сознания на каком-нибудь предмете, явлении или деятельности.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9299" y="4258202"/>
            <a:ext cx="53752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Century Gothic" panose="020B0502020202020204" pitchFamily="34" charset="0"/>
              </a:rPr>
              <a:t>Внимание не представляет самостоятельного психического процесса, так как не может проявляться вне других процессов.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00100" y="1466398"/>
            <a:ext cx="50320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Century Gothic" panose="020B0502020202020204" pitchFamily="34" charset="0"/>
              </a:rPr>
              <a:t>Внимание обуславливает успешную ориентировку субъекта в окружающем мире и обеспечивает более полное и отчетливое отражение его в психике. </a:t>
            </a:r>
          </a:p>
        </p:txBody>
      </p:sp>
    </p:spTree>
    <p:extLst>
      <p:ext uri="{BB962C8B-B14F-4D97-AF65-F5344CB8AC3E}">
        <p14:creationId xmlns:p14="http://schemas.microsoft.com/office/powerpoint/2010/main" val="105995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mobilizacia.kiev.ua/uploads/posts/2012-12/1354715246_conspiracy_of_silence_by_agnes_cecile-d4u41w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800" y="377322"/>
            <a:ext cx="8572500" cy="648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736110" y="5862320"/>
            <a:ext cx="139903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rgbClr val="002060"/>
                </a:solidFill>
                <a:latin typeface="Century Gothic" panose="020B0502020202020204" pitchFamily="34" charset="0"/>
              </a:rPr>
              <a:t>Физиологические основы внимания</a:t>
            </a:r>
          </a:p>
        </p:txBody>
      </p:sp>
    </p:spTree>
    <p:extLst>
      <p:ext uri="{BB962C8B-B14F-4D97-AF65-F5344CB8AC3E}">
        <p14:creationId xmlns:p14="http://schemas.microsoft.com/office/powerpoint/2010/main" val="391819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i.pinimg.com/736x/30/0d/0e/300d0ef90e38f66bc484f3999a31a320--watercolor-portraits-portrait-painting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902" y="1"/>
            <a:ext cx="4962378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1170" y="2187615"/>
            <a:ext cx="10150997" cy="193899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Century Gothic" panose="020B0502020202020204" pitchFamily="34" charset="0"/>
              </a:rPr>
              <a:t>В коре больших полушарий мозга могут протекать два процесса: возбуждение и торможение. Когда человек внимателен к чему-либо, это значит, что у него в коре мозга возник очаг возбуждения. Остальные участки мозга в это время находятся в состоянии торможения. Поэтому человек, сосредоточенный на чем-либо одном, может ничего другого в этот момент не замечать.</a:t>
            </a:r>
          </a:p>
        </p:txBody>
      </p:sp>
    </p:spTree>
    <p:extLst>
      <p:ext uri="{BB962C8B-B14F-4D97-AF65-F5344CB8AC3E}">
        <p14:creationId xmlns:p14="http://schemas.microsoft.com/office/powerpoint/2010/main" val="211537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h1.redbubble.net/image.1139786457.7701/raf,750x1000,075,t,FFFFFF:97ab1c12de.u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4"/>
          <a:stretch/>
        </p:blipFill>
        <p:spPr bwMode="auto">
          <a:xfrm>
            <a:off x="0" y="0"/>
            <a:ext cx="5429250" cy="6842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52606" y="326572"/>
            <a:ext cx="6039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Century Gothic" panose="020B0502020202020204" pitchFamily="34" charset="0"/>
              </a:rPr>
              <a:t>Причины непроизвольного внимания: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57109" y="1371601"/>
            <a:ext cx="540802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>
                <a:latin typeface="Century Gothic" panose="020B0502020202020204" pitchFamily="34" charset="0"/>
              </a:rPr>
              <a:t>Относительная </a:t>
            </a:r>
            <a:r>
              <a:rPr lang="ru-RU" dirty="0">
                <a:latin typeface="Century Gothic" panose="020B0502020202020204" pitchFamily="34" charset="0"/>
              </a:rPr>
              <a:t>сила раздражителя</a:t>
            </a:r>
            <a:r>
              <a:rPr lang="ru-RU" dirty="0" smtClean="0">
                <a:latin typeface="Century Gothic" panose="020B0502020202020204" pitchFamily="34" charset="0"/>
              </a:rPr>
              <a:t>.</a:t>
            </a:r>
            <a:br>
              <a:rPr lang="ru-RU" dirty="0" smtClean="0">
                <a:latin typeface="Century Gothic" panose="020B0502020202020204" pitchFamily="34" charset="0"/>
              </a:rPr>
            </a:br>
            <a:endParaRPr lang="ru-RU" dirty="0">
              <a:latin typeface="Century Gothic" panose="020B0502020202020204" pitchFamily="34" charset="0"/>
            </a:endParaRPr>
          </a:p>
          <a:p>
            <a:r>
              <a:rPr lang="ru-RU" dirty="0">
                <a:latin typeface="Century Gothic" panose="020B0502020202020204" pitchFamily="34" charset="0"/>
              </a:rPr>
              <a:t>2. Неожиданность раздражителя</a:t>
            </a:r>
            <a:r>
              <a:rPr lang="ru-RU" dirty="0" smtClean="0">
                <a:latin typeface="Century Gothic" panose="020B0502020202020204" pitchFamily="34" charset="0"/>
              </a:rPr>
              <a:t>.</a:t>
            </a:r>
            <a:br>
              <a:rPr lang="ru-RU" dirty="0" smtClean="0">
                <a:latin typeface="Century Gothic" panose="020B0502020202020204" pitchFamily="34" charset="0"/>
              </a:rPr>
            </a:br>
            <a:endParaRPr lang="ru-RU" dirty="0">
              <a:latin typeface="Century Gothic" panose="020B0502020202020204" pitchFamily="34" charset="0"/>
            </a:endParaRPr>
          </a:p>
          <a:p>
            <a:r>
              <a:rPr lang="ru-RU" dirty="0">
                <a:latin typeface="Century Gothic" panose="020B0502020202020204" pitchFamily="34" charset="0"/>
              </a:rPr>
              <a:t>3. Движущиеся предметы. Французский психолог Т. </a:t>
            </a:r>
            <a:r>
              <a:rPr lang="ru-RU" dirty="0" err="1">
                <a:latin typeface="Century Gothic" panose="020B0502020202020204" pitchFamily="34" charset="0"/>
              </a:rPr>
              <a:t>Рибо</a:t>
            </a:r>
            <a:r>
              <a:rPr lang="ru-RU" dirty="0">
                <a:latin typeface="Century Gothic" panose="020B0502020202020204" pitchFamily="34" charset="0"/>
              </a:rPr>
              <a:t> особенно выделял этот фактор, он считал, что именно благодаря целенаправленной активизации движений происходит концентрация и усиление внимания на предмете</a:t>
            </a:r>
            <a:r>
              <a:rPr lang="ru-RU" dirty="0" smtClean="0">
                <a:latin typeface="Century Gothic" panose="020B0502020202020204" pitchFamily="34" charset="0"/>
              </a:rPr>
              <a:t>.</a:t>
            </a:r>
            <a:br>
              <a:rPr lang="ru-RU" dirty="0" smtClean="0">
                <a:latin typeface="Century Gothic" panose="020B0502020202020204" pitchFamily="34" charset="0"/>
              </a:rPr>
            </a:br>
            <a:endParaRPr lang="ru-RU" dirty="0">
              <a:latin typeface="Century Gothic" panose="020B0502020202020204" pitchFamily="34" charset="0"/>
            </a:endParaRPr>
          </a:p>
          <a:p>
            <a:r>
              <a:rPr lang="ru-RU" dirty="0">
                <a:latin typeface="Century Gothic" panose="020B0502020202020204" pitchFamily="34" charset="0"/>
              </a:rPr>
              <a:t>4. Новизна раздражителя</a:t>
            </a:r>
            <a:r>
              <a:rPr lang="ru-RU" dirty="0" smtClean="0">
                <a:latin typeface="Century Gothic" panose="020B0502020202020204" pitchFamily="34" charset="0"/>
              </a:rPr>
              <a:t>.</a:t>
            </a:r>
            <a:br>
              <a:rPr lang="ru-RU" dirty="0" smtClean="0">
                <a:latin typeface="Century Gothic" panose="020B0502020202020204" pitchFamily="34" charset="0"/>
              </a:rPr>
            </a:br>
            <a:endParaRPr lang="ru-RU" dirty="0">
              <a:latin typeface="Century Gothic" panose="020B0502020202020204" pitchFamily="34" charset="0"/>
            </a:endParaRPr>
          </a:p>
          <a:p>
            <a:r>
              <a:rPr lang="ru-RU" dirty="0">
                <a:latin typeface="Century Gothic" panose="020B0502020202020204" pitchFamily="34" charset="0"/>
              </a:rPr>
              <a:t>5. Контрастные предметы или явления</a:t>
            </a:r>
            <a:r>
              <a:rPr lang="ru-RU" dirty="0" smtClean="0">
                <a:latin typeface="Century Gothic" panose="020B0502020202020204" pitchFamily="34" charset="0"/>
              </a:rPr>
              <a:t>.</a:t>
            </a:r>
            <a:br>
              <a:rPr lang="ru-RU" dirty="0" smtClean="0">
                <a:latin typeface="Century Gothic" panose="020B0502020202020204" pitchFamily="34" charset="0"/>
              </a:rPr>
            </a:br>
            <a:endParaRPr lang="ru-RU" dirty="0">
              <a:latin typeface="Century Gothic" panose="020B0502020202020204" pitchFamily="34" charset="0"/>
            </a:endParaRPr>
          </a:p>
          <a:p>
            <a:r>
              <a:rPr lang="ru-RU" dirty="0">
                <a:latin typeface="Century Gothic" panose="020B0502020202020204" pitchFamily="34" charset="0"/>
              </a:rPr>
              <a:t>6. Внутреннее состояние человека.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555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crosti.ru/patterns/00/0e/19/06b6cf5386/pic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950" y="359478"/>
            <a:ext cx="8534400" cy="56769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66431" y="4623705"/>
            <a:ext cx="10193438" cy="1938992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00000"/>
                </a:solidFill>
                <a:latin typeface="Century Gothic" panose="020B0502020202020204" pitchFamily="34" charset="0"/>
              </a:rPr>
              <a:t>Внимание – это произвольная или непроизвольная направленность и сосредоточенность психической деятельности на каком-либо объекте восприятия. Оно не обнаруживается в «чистом» виде, функционально внимание направлено к </a:t>
            </a:r>
            <a:r>
              <a:rPr lang="ru-RU" sz="2400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чему-либо.</a:t>
            </a:r>
            <a:endParaRPr lang="ru-RU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46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un9-2.userapi.com/c627230/v627230776/2f9bc/JSMscHt4bb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480" y="0"/>
            <a:ext cx="97993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3291841"/>
            <a:ext cx="12192000" cy="3566160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52549" y="3429000"/>
            <a:ext cx="1841862" cy="1652451"/>
          </a:xfrm>
          <a:prstGeom prst="rect">
            <a:avLst/>
          </a:prstGeom>
          <a:solidFill>
            <a:srgbClr val="F0C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702379" y="3422470"/>
            <a:ext cx="1841862" cy="1652451"/>
          </a:xfrm>
          <a:prstGeom prst="rect">
            <a:avLst/>
          </a:prstGeom>
          <a:solidFill>
            <a:srgbClr val="F0C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152209" y="3429000"/>
            <a:ext cx="1841862" cy="1652451"/>
          </a:xfrm>
          <a:prstGeom prst="rect">
            <a:avLst/>
          </a:prstGeom>
          <a:solidFill>
            <a:srgbClr val="F0C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7602039" y="3422469"/>
            <a:ext cx="1841862" cy="1652451"/>
          </a:xfrm>
          <a:prstGeom prst="rect">
            <a:avLst/>
          </a:prstGeom>
          <a:solidFill>
            <a:srgbClr val="F0C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053230" y="3429000"/>
            <a:ext cx="1841862" cy="1652451"/>
          </a:xfrm>
          <a:prstGeom prst="rect">
            <a:avLst/>
          </a:prstGeom>
          <a:solidFill>
            <a:srgbClr val="F0C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бедренный треугольник 3"/>
          <p:cNvSpPr/>
          <p:nvPr/>
        </p:nvSpPr>
        <p:spPr>
          <a:xfrm rot="10800000">
            <a:off x="800508" y="5074920"/>
            <a:ext cx="744583" cy="515983"/>
          </a:xfrm>
          <a:prstGeom prst="triangle">
            <a:avLst/>
          </a:prstGeom>
          <a:solidFill>
            <a:srgbClr val="F0C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 rot="10800000">
            <a:off x="3251018" y="5074919"/>
            <a:ext cx="744583" cy="515983"/>
          </a:xfrm>
          <a:prstGeom prst="triangle">
            <a:avLst/>
          </a:prstGeom>
          <a:solidFill>
            <a:srgbClr val="F0C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 rot="10800000">
            <a:off x="5700168" y="5052059"/>
            <a:ext cx="744583" cy="515983"/>
          </a:xfrm>
          <a:prstGeom prst="triangle">
            <a:avLst/>
          </a:prstGeom>
          <a:solidFill>
            <a:srgbClr val="F0C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Равнобедренный треугольник 11"/>
          <p:cNvSpPr/>
          <p:nvPr/>
        </p:nvSpPr>
        <p:spPr>
          <a:xfrm rot="10800000">
            <a:off x="8150678" y="5081451"/>
            <a:ext cx="744583" cy="515983"/>
          </a:xfrm>
          <a:prstGeom prst="triangle">
            <a:avLst/>
          </a:prstGeom>
          <a:solidFill>
            <a:srgbClr val="F0C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 rot="10800000">
            <a:off x="10599828" y="5071653"/>
            <a:ext cx="744583" cy="515983"/>
          </a:xfrm>
          <a:prstGeom prst="triangle">
            <a:avLst/>
          </a:prstGeom>
          <a:solidFill>
            <a:srgbClr val="F0C8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91112" y="3828424"/>
            <a:ext cx="1963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Century Gothic" panose="020B0502020202020204" pitchFamily="34" charset="0"/>
              </a:rPr>
              <a:t>Функции </a:t>
            </a:r>
            <a:r>
              <a:rPr lang="ru-RU" sz="2400" dirty="0">
                <a:latin typeface="Century Gothic" panose="020B0502020202020204" pitchFamily="34" charset="0"/>
              </a:rPr>
              <a:t>внимания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7981" y="5632108"/>
            <a:ext cx="22898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Century Gothic" panose="020B0502020202020204" pitchFamily="34" charset="0"/>
              </a:rPr>
              <a:t>- Отбор</a:t>
            </a:r>
            <a:br>
              <a:rPr lang="ru-RU" sz="1600" dirty="0" smtClean="0">
                <a:latin typeface="Century Gothic" panose="020B0502020202020204" pitchFamily="34" charset="0"/>
              </a:rPr>
            </a:br>
            <a:r>
              <a:rPr lang="ru-RU" sz="1600" dirty="0" smtClean="0">
                <a:latin typeface="Century Gothic" panose="020B0502020202020204" pitchFamily="34" charset="0"/>
              </a:rPr>
              <a:t>- Игнорирование</a:t>
            </a:r>
            <a:br>
              <a:rPr lang="ru-RU" sz="1600" dirty="0" smtClean="0">
                <a:latin typeface="Century Gothic" panose="020B0502020202020204" pitchFamily="34" charset="0"/>
              </a:rPr>
            </a:br>
            <a:r>
              <a:rPr lang="ru-RU" sz="1600" dirty="0" smtClean="0">
                <a:latin typeface="Century Gothic" panose="020B0502020202020204" pitchFamily="34" charset="0"/>
              </a:rPr>
              <a:t>- Удержание</a:t>
            </a:r>
            <a:endParaRPr lang="ru-RU" sz="1600" dirty="0">
              <a:latin typeface="Century Gothic" panose="020B0502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63393" y="3807822"/>
            <a:ext cx="1919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Century Gothic" panose="020B0502020202020204" pitchFamily="34" charset="0"/>
              </a:rPr>
              <a:t>Свойства внимания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18656" y="5511021"/>
            <a:ext cx="25339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latin typeface="Century Gothic" panose="020B0502020202020204" pitchFamily="34" charset="0"/>
              </a:rPr>
              <a:t>объем, сосредоточенность (концентрация), </a:t>
            </a:r>
            <a:r>
              <a:rPr lang="ru-RU" sz="1400" dirty="0" err="1">
                <a:latin typeface="Century Gothic" panose="020B0502020202020204" pitchFamily="34" charset="0"/>
              </a:rPr>
              <a:t>распределяемость</a:t>
            </a:r>
            <a:r>
              <a:rPr lang="ru-RU" sz="1400" dirty="0">
                <a:latin typeface="Century Gothic" panose="020B0502020202020204" pitchFamily="34" charset="0"/>
              </a:rPr>
              <a:t>, устойчивость, колебание, переключаемость.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149486" y="3807821"/>
            <a:ext cx="1843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Century Gothic" panose="020B0502020202020204" pitchFamily="34" charset="0"/>
              </a:rPr>
              <a:t>Объем внимания</a:t>
            </a:r>
            <a:endParaRPr lang="ru-RU" sz="2400" dirty="0">
              <a:latin typeface="Century Gothic" panose="020B0502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46751" y="5630603"/>
            <a:ext cx="21614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Century Gothic" panose="020B0502020202020204" pitchFamily="34" charset="0"/>
              </a:rPr>
              <a:t>количество </a:t>
            </a:r>
            <a:r>
              <a:rPr lang="ru-RU" sz="1600" dirty="0">
                <a:latin typeface="Century Gothic" panose="020B0502020202020204" pitchFamily="34" charset="0"/>
              </a:rPr>
              <a:t>объектов, которые воспринимаются одновременно.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581764" y="3900153"/>
            <a:ext cx="18810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entury Gothic" panose="020B0502020202020204" pitchFamily="34" charset="0"/>
              </a:rPr>
              <a:t>Концентрация внимания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602039" y="5587637"/>
            <a:ext cx="1959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степень сосредоточения сознания на объекте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077689" y="3919136"/>
            <a:ext cx="1737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Century Gothic" panose="020B0502020202020204" pitchFamily="34" charset="0"/>
              </a:rPr>
              <a:t>Устойчивость внимания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961654" y="5568043"/>
            <a:ext cx="2064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Century Gothic" panose="020B0502020202020204" pitchFamily="34" charset="0"/>
              </a:rPr>
              <a:t>общая направленность внимания в процессе деятельности. </a:t>
            </a:r>
          </a:p>
        </p:txBody>
      </p:sp>
    </p:spTree>
    <p:extLst>
      <p:ext uri="{BB962C8B-B14F-4D97-AF65-F5344CB8AC3E}">
        <p14:creationId xmlns:p14="http://schemas.microsoft.com/office/powerpoint/2010/main" val="97593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4" name="Picture 10" descr="https://i.pinimg.com/736x/9d/de/26/9dde2686cddf1bd24959de3b726b08f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999" y="0"/>
            <a:ext cx="5298001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http://www.josephwamsley.com/wp-content/uploads/2016/02/watercolor-splash-315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14" y="581971"/>
            <a:ext cx="2613392" cy="23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29580" y="654794"/>
            <a:ext cx="43447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Century Gothic" panose="020B0502020202020204" pitchFamily="34" charset="0"/>
              </a:rPr>
              <a:t>Непроизвольное внимание – непроизвольно, само собой возникающее внимание, </a:t>
            </a:r>
            <a:r>
              <a:rPr lang="ru-RU" dirty="0" smtClean="0">
                <a:latin typeface="Century Gothic" panose="020B0502020202020204" pitchFamily="34" charset="0"/>
              </a:rPr>
              <a:t>вызванное действием раздражителя.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16390" name="Picture 6" descr="https://st.depositphotos.com/2878281/4090/i/950/depositphotos_40901631-stock-photo-watercolor-blot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39" y="4073695"/>
            <a:ext cx="2153542" cy="197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29580" y="4366932"/>
            <a:ext cx="38235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Century Gothic" panose="020B0502020202020204" pitchFamily="34" charset="0"/>
              </a:rPr>
              <a:t>Произвольное внимание – это сознательно регулируемое сосредоточение на объекте.</a:t>
            </a:r>
          </a:p>
        </p:txBody>
      </p:sp>
    </p:spTree>
    <p:extLst>
      <p:ext uri="{BB962C8B-B14F-4D97-AF65-F5344CB8AC3E}">
        <p14:creationId xmlns:p14="http://schemas.microsoft.com/office/powerpoint/2010/main" val="363932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mages-wixmp-ed30a86b8c4ca887773594c2.wixmp.com/f/325e1fd8-b384-49d6-a50c-3a65b307c6a4/d7bu8r4-0db42720-38fc-4721-bf1d-51963422ff2f.jpg/v1/fill/w_1023,h_733,q_75,strp/frozen_deer_by_sophiaviolette-d7bu8r4.jpg?token=eyJ0eXAiOiJKV1QiLCJhbGciOiJIUzI1NiJ9.eyJpc3MiOiJ1cm46YXBwOjdlMGQxODg5ODIyNjQzNzNhNWYwZDQxNWVhMGQyNmUwIiwic3ViIjoidXJuOmFwcDo3ZTBkMTg4OTgyMjY0MzczYTVmMGQ0MTVlYTBkMjZlMCIsImF1ZCI6WyJ1cm46c2VydmljZTppbWFnZS5vcGVyYXRpb25zIl0sIm9iaiI6W1t7InBhdGgiOiIvZi8zMjVlMWZkOC1iMzg0LTQ5ZDYtYTUwYy0zYTY1YjMwN2M2YTQvZDdidThyNC0wZGI0MjcyMC0zOGZjLTQ3MjEtYmYxZC01MTk2MzQyMmZmMmYuanBnIiwid2lkdGgiOiI8PTEwMjMiLCJoZWlnaHQiOiI8PTczMyJ9XV19.JgF7fcaiZrdk7dBFgx_4ffDqqUkGq1UL7jWpWzsJDX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911" y="0"/>
            <a:ext cx="109570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3157" y="2284804"/>
            <a:ext cx="281277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Работу </a:t>
            </a:r>
            <a:r>
              <a:rPr lang="ru-RU" dirty="0" smtClean="0">
                <a:latin typeface="Century Gothic" panose="020B0502020202020204" pitchFamily="34" charset="0"/>
              </a:rPr>
              <a:t>сделала:</a:t>
            </a:r>
            <a:endParaRPr lang="ru-RU" dirty="0" smtClean="0">
              <a:latin typeface="Century Gothic" panose="020B0502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3157" y="2782669"/>
            <a:ext cx="2812778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err="1" smtClean="0">
                <a:latin typeface="Century Gothic" panose="020B0502020202020204" pitchFamily="34" charset="0"/>
              </a:rPr>
              <a:t>Нетесова</a:t>
            </a:r>
            <a:r>
              <a:rPr lang="ru-RU" dirty="0" smtClean="0">
                <a:latin typeface="Century Gothic" panose="020B0502020202020204" pitchFamily="34" charset="0"/>
              </a:rPr>
              <a:t> Татьяна Евгеньевна</a:t>
            </a:r>
            <a:endParaRPr lang="ru-R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30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</TotalTime>
  <Words>446</Words>
  <Application>Microsoft Office PowerPoint</Application>
  <PresentationFormat>Широкоэкранный</PresentationFormat>
  <Paragraphs>46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Cambria</vt:lpstr>
      <vt:lpstr>Century Gothic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Пользователь Windows</cp:lastModifiedBy>
  <cp:revision>75</cp:revision>
  <dcterms:created xsi:type="dcterms:W3CDTF">2020-12-11T17:51:24Z</dcterms:created>
  <dcterms:modified xsi:type="dcterms:W3CDTF">2021-08-13T19:52:54Z</dcterms:modified>
</cp:coreProperties>
</file>