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sldIdLst>
    <p:sldId id="256" r:id="rId2"/>
    <p:sldId id="341" r:id="rId3"/>
    <p:sldId id="351" r:id="rId4"/>
    <p:sldId id="355" r:id="rId5"/>
    <p:sldId id="415" r:id="rId6"/>
    <p:sldId id="422" r:id="rId7"/>
    <p:sldId id="417" r:id="rId8"/>
    <p:sldId id="418" r:id="rId9"/>
    <p:sldId id="421" r:id="rId10"/>
    <p:sldId id="416" r:id="rId11"/>
    <p:sldId id="420" r:id="rId12"/>
    <p:sldId id="419" r:id="rId13"/>
    <p:sldId id="353" r:id="rId14"/>
    <p:sldId id="397" r:id="rId15"/>
    <p:sldId id="423" r:id="rId16"/>
    <p:sldId id="424" r:id="rId17"/>
    <p:sldId id="426" r:id="rId18"/>
    <p:sldId id="428" r:id="rId19"/>
    <p:sldId id="358" r:id="rId20"/>
    <p:sldId id="349" r:id="rId21"/>
    <p:sldId id="429" r:id="rId22"/>
    <p:sldId id="425" r:id="rId23"/>
    <p:sldId id="432" r:id="rId24"/>
    <p:sldId id="431" r:id="rId25"/>
    <p:sldId id="435" r:id="rId26"/>
    <p:sldId id="278" r:id="rId27"/>
    <p:sldId id="427" r:id="rId2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242"/>
    <a:srgbClr val="00682F"/>
    <a:srgbClr val="CC66FF"/>
    <a:srgbClr val="0099CC"/>
    <a:srgbClr val="00CCFF"/>
    <a:srgbClr val="CCCCFF"/>
    <a:srgbClr val="FFCCFF"/>
    <a:srgbClr val="CC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893" autoAdjust="0"/>
    <p:restoredTop sz="96951" autoAdjust="0"/>
  </p:normalViewPr>
  <p:slideViewPr>
    <p:cSldViewPr>
      <p:cViewPr varScale="1">
        <p:scale>
          <a:sx n="88" d="100"/>
          <a:sy n="88" d="100"/>
        </p:scale>
        <p:origin x="-1363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C85DAC1-89E4-4665-BF50-9C62794F4B07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5E3C237-785B-4276-8D1F-844BA06281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7987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7FF0151-3593-4FF3-AC19-09D0FD24382F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 </a:t>
            </a:r>
          </a:p>
        </p:txBody>
      </p:sp>
      <p:sp>
        <p:nvSpPr>
          <p:cNvPr id="9318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CCF0FB2-F561-40D7-B461-DBD327A2FDE8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 </a:t>
            </a:r>
          </a:p>
        </p:txBody>
      </p:sp>
      <p:sp>
        <p:nvSpPr>
          <p:cNvPr id="15258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5B7DAA7-9F73-4628-82C0-DD37A6907516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 </a:t>
            </a:r>
          </a:p>
        </p:txBody>
      </p:sp>
      <p:sp>
        <p:nvSpPr>
          <p:cNvPr id="8090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B4AA58C-2555-4E77-8EB7-F2050980814F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 </a:t>
            </a:r>
          </a:p>
        </p:txBody>
      </p:sp>
      <p:sp>
        <p:nvSpPr>
          <p:cNvPr id="819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16830A5-89A2-4241-B2E4-735EEB39A38F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 </a:t>
            </a:r>
          </a:p>
        </p:txBody>
      </p:sp>
      <p:sp>
        <p:nvSpPr>
          <p:cNvPr id="8294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1D96786-9DE8-4479-8AE6-875E3B00E972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 </a:t>
            </a:r>
          </a:p>
        </p:txBody>
      </p:sp>
      <p:sp>
        <p:nvSpPr>
          <p:cNvPr id="8704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F3D2AAE-0AF1-444F-A8D9-66B38B8D55F9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 </a:t>
            </a:r>
          </a:p>
        </p:txBody>
      </p:sp>
      <p:sp>
        <p:nvSpPr>
          <p:cNvPr id="8909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4D9035D-3EBA-4BD2-BE95-1D380C2A4055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 </a:t>
            </a:r>
          </a:p>
        </p:txBody>
      </p:sp>
      <p:sp>
        <p:nvSpPr>
          <p:cNvPr id="8909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ED782EB-7869-4F6C-A67E-B5EA59BAF560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 </a:t>
            </a:r>
          </a:p>
        </p:txBody>
      </p:sp>
      <p:sp>
        <p:nvSpPr>
          <p:cNvPr id="8909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64FEC39-2B7C-4838-BBF5-38E1AF58C3F4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 </a:t>
            </a:r>
          </a:p>
        </p:txBody>
      </p:sp>
      <p:sp>
        <p:nvSpPr>
          <p:cNvPr id="9216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0AF2AC9-5D9C-457F-A508-768E947E748B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895AE4-6E48-4C14-8754-8FA21AD3CD71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D5A79D-66F3-4619-BCF1-C81899348B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1B7E8-A9A7-44B0-BCC9-7C672409EB95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1AE2AD-B1CD-4805-95CF-DC38288005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3988B5-522D-470A-AC64-71F860C64314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060A6C-87E5-4D3A-B698-139971025C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348042-5FE8-4055-BC64-FE9FB72F8537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6384A1-08D3-4FF9-ABB1-E82C4DCAC5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171098-F55E-48FA-AADC-BFAF97FD5932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CFBFF0-C958-4969-9BD1-EDE78B2B52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96264F-0508-4AB1-BB37-CDB6937A335A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05B07C-D22D-4741-B348-D1FD466E25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13C923-7172-45D7-AC60-9468DA187007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DBE43F-CA09-42AC-ABA9-4414EB53BB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FA17C-4F09-4E7A-A366-42DBAAEDD15D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DA8748-A9D9-4BAC-ADCF-3DD85EFFF0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800345-6EBD-448B-8AEB-FE783A56B878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481C79-0330-4783-BDD2-D79E61FE78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B46C51-F8DB-40D5-82EB-E92BB30094E4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A5B244-E441-4CE2-A4F8-3B7F42CA44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C44EE2-43E7-448F-983F-D1D978134517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FB4A7F-25FA-4DF2-80F0-42B2AFAEE3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9711FD6-512D-4103-A13F-19B5EB2D7378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E9B6826-E74A-4DDF-90F6-A8DC984BE2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5" r:id="rId9"/>
    <p:sldLayoutId id="2147483813" r:id="rId10"/>
    <p:sldLayoutId id="2147483814" r:id="rId11"/>
  </p:sldLayoutIdLst>
  <p:transition>
    <p:randomBar dir="vert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DE6C36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DE6C36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F9B63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9.png"/><Relationship Id="rId3" Type="http://schemas.openxmlformats.org/officeDocument/2006/relationships/image" Target="../media/image17.png"/><Relationship Id="rId7" Type="http://schemas.openxmlformats.org/officeDocument/2006/relationships/image" Target="../media/image13.png"/><Relationship Id="rId12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11" Type="http://schemas.openxmlformats.org/officeDocument/2006/relationships/image" Target="../media/image22.png"/><Relationship Id="rId5" Type="http://schemas.openxmlformats.org/officeDocument/2006/relationships/image" Target="../media/image19.png"/><Relationship Id="rId10" Type="http://schemas.openxmlformats.org/officeDocument/2006/relationships/image" Target="../media/image10.png"/><Relationship Id="rId4" Type="http://schemas.openxmlformats.org/officeDocument/2006/relationships/image" Target="../media/image18.png"/><Relationship Id="rId9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9.png"/><Relationship Id="rId3" Type="http://schemas.openxmlformats.org/officeDocument/2006/relationships/image" Target="../media/image17.png"/><Relationship Id="rId7" Type="http://schemas.openxmlformats.org/officeDocument/2006/relationships/image" Target="../media/image13.png"/><Relationship Id="rId12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11" Type="http://schemas.openxmlformats.org/officeDocument/2006/relationships/image" Target="../media/image22.png"/><Relationship Id="rId5" Type="http://schemas.openxmlformats.org/officeDocument/2006/relationships/image" Target="../media/image19.png"/><Relationship Id="rId10" Type="http://schemas.openxmlformats.org/officeDocument/2006/relationships/image" Target="../media/image10.png"/><Relationship Id="rId4" Type="http://schemas.openxmlformats.org/officeDocument/2006/relationships/image" Target="../media/image18.png"/><Relationship Id="rId9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9.png"/><Relationship Id="rId3" Type="http://schemas.openxmlformats.org/officeDocument/2006/relationships/image" Target="../media/image17.png"/><Relationship Id="rId7" Type="http://schemas.openxmlformats.org/officeDocument/2006/relationships/image" Target="../media/image13.png"/><Relationship Id="rId12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11" Type="http://schemas.openxmlformats.org/officeDocument/2006/relationships/image" Target="../media/image22.png"/><Relationship Id="rId5" Type="http://schemas.openxmlformats.org/officeDocument/2006/relationships/image" Target="../media/image19.png"/><Relationship Id="rId10" Type="http://schemas.openxmlformats.org/officeDocument/2006/relationships/image" Target="../media/image10.png"/><Relationship Id="rId4" Type="http://schemas.openxmlformats.org/officeDocument/2006/relationships/image" Target="../media/image18.png"/><Relationship Id="rId9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18" Type="http://schemas.openxmlformats.org/officeDocument/2006/relationships/image" Target="../media/image40.jpeg"/><Relationship Id="rId3" Type="http://schemas.openxmlformats.org/officeDocument/2006/relationships/image" Target="../media/image25.png"/><Relationship Id="rId21" Type="http://schemas.openxmlformats.org/officeDocument/2006/relationships/image" Target="../media/image43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17" Type="http://schemas.openxmlformats.org/officeDocument/2006/relationships/image" Target="../media/image39.jpeg"/><Relationship Id="rId2" Type="http://schemas.openxmlformats.org/officeDocument/2006/relationships/image" Target="../media/image24.png"/><Relationship Id="rId16" Type="http://schemas.openxmlformats.org/officeDocument/2006/relationships/image" Target="../media/image38.png"/><Relationship Id="rId20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11" Type="http://schemas.openxmlformats.org/officeDocument/2006/relationships/image" Target="../media/image33.jpeg"/><Relationship Id="rId5" Type="http://schemas.openxmlformats.org/officeDocument/2006/relationships/image" Target="../media/image27.png"/><Relationship Id="rId15" Type="http://schemas.openxmlformats.org/officeDocument/2006/relationships/image" Target="../media/image37.png"/><Relationship Id="rId23" Type="http://schemas.openxmlformats.org/officeDocument/2006/relationships/image" Target="../media/image45.png"/><Relationship Id="rId10" Type="http://schemas.openxmlformats.org/officeDocument/2006/relationships/image" Target="../media/image32.png"/><Relationship Id="rId19" Type="http://schemas.openxmlformats.org/officeDocument/2006/relationships/image" Target="../media/image41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Relationship Id="rId14" Type="http://schemas.openxmlformats.org/officeDocument/2006/relationships/image" Target="../media/image36.png"/><Relationship Id="rId22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5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2.png"/><Relationship Id="rId7" Type="http://schemas.openxmlformats.org/officeDocument/2006/relationships/image" Target="../media/image14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jpeg"/><Relationship Id="rId4" Type="http://schemas.openxmlformats.org/officeDocument/2006/relationships/image" Target="../media/image5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img-fotki.yandex.ru/get/6404/119528728.20de/0_f71b5_ee5c2510_XL" TargetMode="External"/><Relationship Id="rId13" Type="http://schemas.openxmlformats.org/officeDocument/2006/relationships/hyperlink" Target="http://img-fotki.yandex.ru/get/6202/119528728.19a4/0_d49ea_263001ac_XL" TargetMode="External"/><Relationship Id="rId18" Type="http://schemas.openxmlformats.org/officeDocument/2006/relationships/hyperlink" Target="http://img0.liveinternet.ru/images/attach/c/7/98/339/98339916_4360286_23455_6676.png" TargetMode="External"/><Relationship Id="rId26" Type="http://schemas.openxmlformats.org/officeDocument/2006/relationships/hyperlink" Target="http://img.happy-giraffe.ru/thumbs/700x700/83/3c70ab3dbbc2f30844345c4caea2d87e.jpg" TargetMode="External"/><Relationship Id="rId3" Type="http://schemas.openxmlformats.org/officeDocument/2006/relationships/hyperlink" Target="http://s017.radikal.ru/i440/1111/1c/d0645f0482db.png" TargetMode="External"/><Relationship Id="rId21" Type="http://schemas.openxmlformats.org/officeDocument/2006/relationships/hyperlink" Target="http://admin16.solinepro.ru/stirfry/upload/images/36dcd118bddfdba454e319f0a502639f.png" TargetMode="External"/><Relationship Id="rId7" Type="http://schemas.openxmlformats.org/officeDocument/2006/relationships/hyperlink" Target="http://s56.radikal.ru/i154/0811/31/2ddf3e6f8680.png" TargetMode="External"/><Relationship Id="rId12" Type="http://schemas.openxmlformats.org/officeDocument/2006/relationships/hyperlink" Target="http://dlm4.meta.ua/pic/0/63/125/vG70whMnto.png" TargetMode="External"/><Relationship Id="rId17" Type="http://schemas.openxmlformats.org/officeDocument/2006/relationships/hyperlink" Target="http://p2.zopnow.com/images/products/320/pepsi-pepsi-bottle-225-ltr.png" TargetMode="External"/><Relationship Id="rId25" Type="http://schemas.openxmlformats.org/officeDocument/2006/relationships/hyperlink" Target="http://img1.liveinternet.ru/images/attach/c/1/61/368/61368254_366e57468862.png" TargetMode="External"/><Relationship Id="rId2" Type="http://schemas.openxmlformats.org/officeDocument/2006/relationships/notesSlide" Target="../notesSlides/notesSlide11.xml"/><Relationship Id="rId16" Type="http://schemas.openxmlformats.org/officeDocument/2006/relationships/hyperlink" Target="http://www.snickers.fi/wp-content/themes/snickers/img/snickers_bar_new.png" TargetMode="External"/><Relationship Id="rId20" Type="http://schemas.openxmlformats.org/officeDocument/2006/relationships/hyperlink" Target="http://www.marketonline.md/image/Item/1352/400x300/1.jpg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galinataravkova.ucoz.ru/_pu/4/39550562.png" TargetMode="External"/><Relationship Id="rId11" Type="http://schemas.openxmlformats.org/officeDocument/2006/relationships/hyperlink" Target="http://stringer.ucoz.ru/_si/0/81839648.png" TargetMode="External"/><Relationship Id="rId24" Type="http://schemas.openxmlformats.org/officeDocument/2006/relationships/hyperlink" Target="http://img1.liveinternet.ru/images/attach/c/3/75/528/75528885_bf0234bf11ed.png" TargetMode="External"/><Relationship Id="rId5" Type="http://schemas.openxmlformats.org/officeDocument/2006/relationships/hyperlink" Target="http://www.vrgames.ru/published/publicdata/TIME2PLAY/attachments/SC/products_pictures/1189_9_enl.jpg" TargetMode="External"/><Relationship Id="rId15" Type="http://schemas.openxmlformats.org/officeDocument/2006/relationships/hyperlink" Target="http://mednet.odessa.ua/uploads/catalog/93_1_max.jpg" TargetMode="External"/><Relationship Id="rId23" Type="http://schemas.openxmlformats.org/officeDocument/2006/relationships/hyperlink" Target="http://www.molskaz.ru/files/uni_catalog_elem_photo/tvorog_kont.png" TargetMode="External"/><Relationship Id="rId28" Type="http://schemas.openxmlformats.org/officeDocument/2006/relationships/hyperlink" Target="http://liko.com.ua/images/images/img_products/poliska/big_400/13_400.png" TargetMode="External"/><Relationship Id="rId10" Type="http://schemas.openxmlformats.org/officeDocument/2006/relationships/hyperlink" Target="http://www.enfaltarim.com/FileUpload/bs239170/UrunResim/8055595.jpg" TargetMode="External"/><Relationship Id="rId19" Type="http://schemas.openxmlformats.org/officeDocument/2006/relationships/hyperlink" Target="http://megavkusno-saratov.ru/foto/680b.png" TargetMode="External"/><Relationship Id="rId4" Type="http://schemas.openxmlformats.org/officeDocument/2006/relationships/hyperlink" Target="http://img-fotki.yandex.ru/get/5305/137563163.15c/0_7094d_f74da44_XL" TargetMode="External"/><Relationship Id="rId9" Type="http://schemas.openxmlformats.org/officeDocument/2006/relationships/hyperlink" Target="http://openclipart.org/image/800px/svg_to_png/4641/Chrisdesign_Photorealistic_Green_Apple.png" TargetMode="External"/><Relationship Id="rId14" Type="http://schemas.openxmlformats.org/officeDocument/2006/relationships/hyperlink" Target="http://img0.liveinternet.ru/images/attach/c/2/84/170/84170096_4360286_fruits007.png" TargetMode="External"/><Relationship Id="rId22" Type="http://schemas.openxmlformats.org/officeDocument/2006/relationships/hyperlink" Target="http://www.ygo.ru/img/o/00e8570509a109792bfdfd8f9928dd43.png" TargetMode="External"/><Relationship Id="rId27" Type="http://schemas.openxmlformats.org/officeDocument/2006/relationships/hyperlink" Target="http://www.kirovchanka.ru/assets/images/Articles/home/kulinaria/kulinaria_fish.jpg" TargetMode="Externa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prostor-sochi.ru/filestore/catalog/objects/e2/e29f3aeb-9816-11e0-9746-001302bcc7bc/img_0.jpg" TargetMode="External"/><Relationship Id="rId13" Type="http://schemas.openxmlformats.org/officeDocument/2006/relationships/hyperlink" Target="http://p1.zopnow.com/images/products/320/snickers-chocolate-bar-57-g.png" TargetMode="External"/><Relationship Id="rId3" Type="http://schemas.openxmlformats.org/officeDocument/2006/relationships/hyperlink" Target="http://img-fotki.yandex.ru/get/26/119528728.16e1/0_ca510_f7dd20d5_XL" TargetMode="External"/><Relationship Id="rId7" Type="http://schemas.openxmlformats.org/officeDocument/2006/relationships/hyperlink" Target="http://limon-nv.ru/images/catalog/Pivo/Kpivu/chipsy.png" TargetMode="External"/><Relationship Id="rId12" Type="http://schemas.openxmlformats.org/officeDocument/2006/relationships/hyperlink" Target="http://izifood.ru/img/catalog/5d77e24d02286864a1f29bc3fd33edca.png" TargetMode="External"/><Relationship Id="rId2" Type="http://schemas.openxmlformats.org/officeDocument/2006/relationships/hyperlink" Target="http://www.healthylifestyle.su/wp-content/uploads/2011/12/2.png" TargetMode="External"/><Relationship Id="rId16" Type="http://schemas.openxmlformats.org/officeDocument/2006/relationships/hyperlink" Target="http://img0.liveinternet.ru/images/attach/c/2/72/108/72108732_0_3edb5_db4be35_XL.pn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pokupay24.com.ua/fotky10718/fotos/_vyrn_208814.png" TargetMode="External"/><Relationship Id="rId11" Type="http://schemas.openxmlformats.org/officeDocument/2006/relationships/hyperlink" Target="http://ok.ya1.ru/uploads/posts/2011-05/1304333052_1300038670_121.jpg" TargetMode="External"/><Relationship Id="rId5" Type="http://schemas.openxmlformats.org/officeDocument/2006/relationships/hyperlink" Target="http://www.epb-omsk.ru/system/files/img/Krynochka/prostokvasha_big4%25_0,5.png" TargetMode="External"/><Relationship Id="rId15" Type="http://schemas.openxmlformats.org/officeDocument/2006/relationships/hyperlink" Target="http://s13.radikal.ru/i186/1112/4f/89ce5e9867ec.png" TargetMode="External"/><Relationship Id="rId10" Type="http://schemas.openxmlformats.org/officeDocument/2006/relationships/hyperlink" Target="http://www.menunsk.ru/order/sites/default/files/food_images/sprite.png" TargetMode="External"/><Relationship Id="rId4" Type="http://schemas.openxmlformats.org/officeDocument/2006/relationships/hyperlink" Target="http://img-fotki.yandex.ru/get/6401/119528728.20f6/0_f76f0_bce7eef2_XL" TargetMode="External"/><Relationship Id="rId9" Type="http://schemas.openxmlformats.org/officeDocument/2006/relationships/hyperlink" Target="http://www.hram-troicy.prihod.ru/users/67/1167/editor_files/image/%D0%91%D0%B8%D0%B3-%D0%9C%D0%B0%D0%BA.png" TargetMode="External"/><Relationship Id="rId14" Type="http://schemas.openxmlformats.org/officeDocument/2006/relationships/hyperlink" Target="http://i.otzovik.com/product/2012/12/108695.pn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714412" y="-428652"/>
            <a:ext cx="5214942" cy="1828800"/>
          </a:xfrm>
        </p:spPr>
        <p:txBody>
          <a:bodyPr>
            <a:scene3d>
              <a:camera prst="isometricOffAxis1Right"/>
              <a:lightRig rig="freezing" dir="t">
                <a:rot lat="0" lon="0" rev="5640000"/>
              </a:lightRig>
            </a:scene3d>
            <a:sp3d extrusionH="57150" prstMaterial="flat">
              <a:bevelT w="38100" h="38100" prst="angle"/>
              <a:contourClr>
                <a:schemeClr val="tx2"/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rgbClr val="000000"/>
                </a:solidFill>
              </a:rPr>
              <a:t>Классный час</a:t>
            </a:r>
            <a:br>
              <a:rPr lang="ru-RU" sz="3600" dirty="0" smtClean="0">
                <a:solidFill>
                  <a:srgbClr val="000000"/>
                </a:solidFill>
              </a:rPr>
            </a:br>
            <a:r>
              <a:rPr lang="ru-RU" sz="1800" dirty="0" smtClean="0">
                <a:solidFill>
                  <a:srgbClr val="000000"/>
                </a:solidFill>
              </a:rPr>
              <a:t>3 класс</a:t>
            </a:r>
            <a:endParaRPr lang="ru-RU" sz="1800" dirty="0">
              <a:solidFill>
                <a:srgbClr val="0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928802"/>
            <a:ext cx="9144000" cy="2272166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7200" b="1" spc="600" dirty="0" smtClean="0">
                <a:ln w="38100">
                  <a:noFill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rmen" pitchFamily="34" charset="-52"/>
              </a:rPr>
              <a:t>Здоровое питание</a:t>
            </a:r>
            <a:endParaRPr lang="ru-RU" sz="7200" b="1" spc="600" dirty="0">
              <a:ln w="38100">
                <a:noFill/>
              </a:ln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armen" pitchFamily="34" charset="-5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143500" y="5000625"/>
            <a:ext cx="40005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2000" b="1" dirty="0" smtClean="0">
                <a:latin typeface="+mj-lt"/>
              </a:rPr>
              <a:t>Валова Наталья Николаевна</a:t>
            </a:r>
            <a:r>
              <a:rPr lang="ru-RU" sz="2000" b="1" dirty="0">
                <a:latin typeface="+mj-lt"/>
              </a:rPr>
              <a:t>, </a:t>
            </a:r>
            <a:endParaRPr lang="ru-RU" sz="2000" b="1" dirty="0" smtClean="0">
              <a:latin typeface="+mj-lt"/>
            </a:endParaRPr>
          </a:p>
          <a:p>
            <a:pPr>
              <a:defRPr/>
            </a:pPr>
            <a:r>
              <a:rPr lang="ru-RU" sz="2000" b="1" dirty="0" smtClean="0">
                <a:latin typeface="+mj-lt"/>
              </a:rPr>
              <a:t>учитель начальных </a:t>
            </a:r>
            <a:r>
              <a:rPr lang="ru-RU" sz="2000" b="1" dirty="0" smtClean="0">
                <a:latin typeface="+mj-lt"/>
              </a:rPr>
              <a:t>к</a:t>
            </a:r>
            <a:r>
              <a:rPr lang="ru-RU" sz="2000" b="1" dirty="0" smtClean="0">
                <a:latin typeface="+mj-lt"/>
              </a:rPr>
              <a:t>лассов</a:t>
            </a:r>
            <a:r>
              <a:rPr lang="ru-RU" sz="2000" b="1" dirty="0" smtClean="0">
                <a:latin typeface="+mj-lt"/>
              </a:rPr>
              <a:t>,</a:t>
            </a:r>
          </a:p>
          <a:p>
            <a:pPr>
              <a:defRPr/>
            </a:pPr>
            <a:r>
              <a:rPr lang="ru-RU" sz="2000" b="1" dirty="0" smtClean="0">
                <a:latin typeface="+mj-lt"/>
              </a:rPr>
              <a:t>МБОУ </a:t>
            </a:r>
            <a:r>
              <a:rPr lang="ru-RU" sz="2000" b="1" dirty="0">
                <a:latin typeface="+mj-lt"/>
              </a:rPr>
              <a:t>«</a:t>
            </a:r>
            <a:r>
              <a:rPr lang="ru-RU" sz="2000" b="1" dirty="0" smtClean="0">
                <a:latin typeface="+mj-lt"/>
              </a:rPr>
              <a:t>СОШ №5</a:t>
            </a:r>
            <a:r>
              <a:rPr lang="ru-RU" sz="2000" b="1" dirty="0">
                <a:latin typeface="+mj-lt"/>
              </a:rPr>
              <a:t>» г</a:t>
            </a:r>
            <a:r>
              <a:rPr lang="ru-RU" sz="2000" b="1" dirty="0" smtClean="0">
                <a:latin typeface="+mj-lt"/>
              </a:rPr>
              <a:t>. Югорск</a:t>
            </a:r>
            <a:endParaRPr lang="ru-RU" sz="2000" b="1" dirty="0">
              <a:latin typeface="+mj-lt"/>
            </a:endParaRPr>
          </a:p>
        </p:txBody>
      </p:sp>
      <p:pic>
        <p:nvPicPr>
          <p:cNvPr id="3077" name="Picture 9" descr="http://s017.radikal.ru/i440/1111/1c/d0645f0482d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4071938"/>
            <a:ext cx="3416300" cy="250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15" descr="http://img-fotki.yandex.ru/get/5305/137563163.15c/0_7094d_f74da44_X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97638" y="0"/>
            <a:ext cx="2646362" cy="261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Выноска-облако 5"/>
          <p:cNvSpPr/>
          <p:nvPr/>
        </p:nvSpPr>
        <p:spPr>
          <a:xfrm>
            <a:off x="1714480" y="357166"/>
            <a:ext cx="6072230" cy="2428892"/>
          </a:xfrm>
          <a:prstGeom prst="cloudCallout">
            <a:avLst>
              <a:gd name="adj1" fmla="val -12575"/>
              <a:gd name="adj2" fmla="val 264314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76130" name="Picture 2" descr="http://www.enfaltarim.com/FileUpload/bs239170/UrunResim/80555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813" y="2643188"/>
            <a:ext cx="5929312" cy="444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143250" y="428625"/>
            <a:ext cx="4572000" cy="2216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dirty="0"/>
              <a:t>  </a:t>
            </a:r>
          </a:p>
          <a:p>
            <a:pPr>
              <a:defRPr/>
            </a:pPr>
            <a:r>
              <a:rPr lang="ru-RU" sz="2000" b="1" dirty="0">
                <a:latin typeface="+mj-lt"/>
              </a:rPr>
              <a:t>Он бывает самый разный: </a:t>
            </a:r>
          </a:p>
          <a:p>
            <a:pPr>
              <a:defRPr/>
            </a:pPr>
            <a:r>
              <a:rPr lang="ru-RU" sz="2000" b="1" dirty="0">
                <a:latin typeface="+mj-lt"/>
              </a:rPr>
              <a:t>Желтый, травяной и красный, </a:t>
            </a:r>
          </a:p>
          <a:p>
            <a:pPr>
              <a:defRPr/>
            </a:pPr>
            <a:r>
              <a:rPr lang="ru-RU" sz="2000" b="1" dirty="0">
                <a:latin typeface="+mj-lt"/>
              </a:rPr>
              <a:t>То он жгучий, то он сладкий. </a:t>
            </a:r>
          </a:p>
          <a:p>
            <a:pPr>
              <a:defRPr/>
            </a:pPr>
            <a:r>
              <a:rPr lang="ru-RU" sz="2000" b="1" dirty="0">
                <a:latin typeface="+mj-lt"/>
              </a:rPr>
              <a:t>Надо знать его повадки! </a:t>
            </a:r>
          </a:p>
          <a:p>
            <a:pPr>
              <a:defRPr/>
            </a:pPr>
            <a:r>
              <a:rPr lang="ru-RU" sz="2000" b="1" dirty="0">
                <a:latin typeface="+mj-lt"/>
              </a:rPr>
              <a:t>В кухне он – правитель специй! Угадали? Это… 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76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Выноска-облако 5"/>
          <p:cNvSpPr/>
          <p:nvPr/>
        </p:nvSpPr>
        <p:spPr>
          <a:xfrm>
            <a:off x="1428728" y="642918"/>
            <a:ext cx="5857916" cy="1785950"/>
          </a:xfrm>
          <a:prstGeom prst="cloudCallout">
            <a:avLst>
              <a:gd name="adj1" fmla="val -4294"/>
              <a:gd name="adj2" fmla="val 21957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2000" b="1" dirty="0">
                <a:latin typeface="+mj-lt"/>
              </a:rPr>
              <a:t>Стать счастливым мне помог</a:t>
            </a:r>
          </a:p>
          <a:p>
            <a:pPr>
              <a:defRPr/>
            </a:pPr>
            <a:r>
              <a:rPr lang="ru-RU" sz="2000" b="1" dirty="0">
                <a:latin typeface="+mj-lt"/>
              </a:rPr>
              <a:t>С красным кетчупом …</a:t>
            </a:r>
          </a:p>
        </p:txBody>
      </p:sp>
      <p:pic>
        <p:nvPicPr>
          <p:cNvPr id="180226" name="Picture 2" descr="http://www.alascom.ro/images/meniu/hotdo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25" y="2571750"/>
            <a:ext cx="5786438" cy="3938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80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Выноска-облако 6"/>
          <p:cNvSpPr/>
          <p:nvPr/>
        </p:nvSpPr>
        <p:spPr>
          <a:xfrm>
            <a:off x="1071538" y="357166"/>
            <a:ext cx="5572164" cy="2143140"/>
          </a:xfrm>
          <a:prstGeom prst="cloudCallout">
            <a:avLst>
              <a:gd name="adj1" fmla="val -12575"/>
              <a:gd name="adj2" fmla="val 264314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79202" name="Picture 2" descr="http://img0.liveinternet.ru/images/attach/c/2/84/170/84170096_4360286_fruits00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2214563"/>
            <a:ext cx="6072188" cy="474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9204" name="Rectangle 4"/>
          <p:cNvSpPr>
            <a:spLocks noChangeArrowheads="1"/>
          </p:cNvSpPr>
          <p:nvPr/>
        </p:nvSpPr>
        <p:spPr bwMode="auto">
          <a:xfrm>
            <a:off x="2000250" y="714375"/>
            <a:ext cx="414337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ru-RU" sz="2000" b="1" dirty="0">
                <a:latin typeface="+mj-lt"/>
              </a:rPr>
              <a:t>Желтый цитрусовый плод</a:t>
            </a:r>
          </a:p>
          <a:p>
            <a:pPr eaLnBrk="0" hangingPunct="0">
              <a:defRPr/>
            </a:pPr>
            <a:r>
              <a:rPr lang="ru-RU" sz="2000" b="1" dirty="0">
                <a:latin typeface="+mj-lt"/>
              </a:rPr>
              <a:t>В странах солнечных растет.</a:t>
            </a:r>
          </a:p>
          <a:p>
            <a:pPr eaLnBrk="0" hangingPunct="0">
              <a:defRPr/>
            </a:pPr>
            <a:r>
              <a:rPr lang="ru-RU" sz="2000" b="1" dirty="0">
                <a:latin typeface="+mj-lt"/>
              </a:rPr>
              <a:t>А на вкус кислейший он.</a:t>
            </a:r>
          </a:p>
          <a:p>
            <a:pPr eaLnBrk="0" hangingPunct="0">
              <a:defRPr/>
            </a:pPr>
            <a:r>
              <a:rPr lang="ru-RU" sz="2000" b="1" dirty="0">
                <a:latin typeface="+mj-lt"/>
              </a:rPr>
              <a:t>Как зовут его?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79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-облако 2"/>
          <p:cNvSpPr/>
          <p:nvPr/>
        </p:nvSpPr>
        <p:spPr>
          <a:xfrm>
            <a:off x="2857488" y="428604"/>
            <a:ext cx="5357850" cy="1714512"/>
          </a:xfrm>
          <a:prstGeom prst="cloudCallout">
            <a:avLst>
              <a:gd name="adj1" fmla="val -18423"/>
              <a:gd name="adj2" fmla="val 189254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+mj-lt"/>
              </a:rPr>
              <a:t>Он никогда и никого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+mj-lt"/>
              </a:rPr>
              <a:t>Не обижал на свете.</a:t>
            </a:r>
            <a:br>
              <a:rPr lang="ru-RU" sz="2000" b="1" dirty="0">
                <a:latin typeface="+mj-lt"/>
              </a:rPr>
            </a:br>
            <a:r>
              <a:rPr lang="ru-RU" sz="2000" b="1" dirty="0">
                <a:latin typeface="+mj-lt"/>
              </a:rPr>
              <a:t>Чего же плачут от него Взрослые и дети?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0248" name="Picture 8" descr="http://mednet.odessa.ua/uploads/catalog/93_1_max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0" y="2143125"/>
            <a:ext cx="5715000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8" descr="http://s56.radikal.ru/i154/0811/31/2ddf3e6f868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5000625"/>
            <a:ext cx="1357312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0" y="642938"/>
            <a:ext cx="914400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На какие группы можно разделить эти продукты?</a:t>
            </a:r>
          </a:p>
        </p:txBody>
      </p:sp>
      <p:pic>
        <p:nvPicPr>
          <p:cNvPr id="16388" name="Picture 8" descr="http://mednet.odessa.ua/uploads/catalog/93_1_max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8" y="1643063"/>
            <a:ext cx="1552575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2" descr="http://img0.liveinternet.ru/images/attach/c/2/84/170/84170096_4360286_fruits00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0" y="1571625"/>
            <a:ext cx="1920875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2" descr="http://www.alascom.ro/images/meniu/hotdog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71750" y="1571625"/>
            <a:ext cx="1784350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2" descr="http://www.enfaltarim.com/FileUpload/bs239170/UrunResim/805559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3438" y="1571625"/>
            <a:ext cx="1809750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2" descr="http://www.snickers.fi/wp-content/themes/snickers/img/snickers_bar_new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2938" y="3214688"/>
            <a:ext cx="19113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3" name="Picture 4" descr="http://img-fotki.yandex.ru/get/6202/119528728.19a4/0_d49ea_263001ac_XL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00438" y="2928938"/>
            <a:ext cx="193675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4" name="Picture 6" descr="http://dlm4.meta.ua/pic/0/63/125/vG70whMnto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215063" y="2928938"/>
            <a:ext cx="1973262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5" name="Picture 2" descr="http://stringer.ucoz.ru/_si/0/81839648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-474892">
            <a:off x="5478463" y="4318000"/>
            <a:ext cx="3717925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6" name="Picture 12" descr="http://openclipart.org/image/800px/svg_to_png/4641/Chrisdesign_Photorealistic_Green_Apple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143375" y="4929188"/>
            <a:ext cx="12096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7" name="Picture 2" descr="http://p2.zopnow.com/images/products/320/pepsi-pepsi-bottle-225-ltr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928813" y="4071938"/>
            <a:ext cx="2159000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http://s56.radikal.ru/i154/0811/31/2ddf3e6f868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5000625"/>
            <a:ext cx="1357312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0" y="642938"/>
            <a:ext cx="914400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На какие группы можно разделить эти продукты?</a:t>
            </a:r>
          </a:p>
        </p:txBody>
      </p:sp>
      <p:pic>
        <p:nvPicPr>
          <p:cNvPr id="17412" name="Picture 8" descr="http://mednet.odessa.ua/uploads/catalog/93_1_max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8" y="1643063"/>
            <a:ext cx="1552575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2" descr="http://img0.liveinternet.ru/images/attach/c/2/84/170/84170096_4360286_fruits00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0" y="1571625"/>
            <a:ext cx="1920875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www.alascom.ro/images/meniu/hotdog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71750" y="1571625"/>
            <a:ext cx="1784350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http://www.enfaltarim.com/FileUpload/bs239170/UrunResim/805559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3438" y="1571625"/>
            <a:ext cx="1809750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http://www.snickers.fi/wp-content/themes/snickers/img/snickers_bar_new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2938" y="3214688"/>
            <a:ext cx="19113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http://img-fotki.yandex.ru/get/6202/119528728.19a4/0_d49ea_263001ac_XL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00438" y="2928938"/>
            <a:ext cx="193675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6" descr="http://dlm4.meta.ua/pic/0/63/125/vG70whMnto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215063" y="2928938"/>
            <a:ext cx="1973262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http://stringer.ucoz.ru/_si/0/81839648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-474892">
            <a:off x="5478463" y="4318000"/>
            <a:ext cx="3717925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2" descr="http://openclipart.org/image/800px/svg_to_png/4641/Chrisdesign_Photorealistic_Green_Apple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143375" y="4929188"/>
            <a:ext cx="12096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 descr="http://p2.zopnow.com/images/products/320/pepsi-pepsi-bottle-225-ltr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928813" y="4071938"/>
            <a:ext cx="2159000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Заголовок 1"/>
          <p:cNvSpPr txBox="1">
            <a:spLocks/>
          </p:cNvSpPr>
          <p:nvPr/>
        </p:nvSpPr>
        <p:spPr>
          <a:xfrm>
            <a:off x="214313" y="214313"/>
            <a:ext cx="4286250" cy="357187"/>
          </a:xfrm>
          <a:prstGeom prst="rect">
            <a:avLst/>
          </a:prstGeom>
        </p:spPr>
        <p:txBody>
          <a:bodyPr lIns="0" rIns="0" bIns="0" anchor="b">
            <a:normAutofit fontScale="975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Вариант </a:t>
            </a:r>
            <a:r>
              <a:rPr lang="en-US" sz="16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I</a:t>
            </a:r>
            <a:endParaRPr lang="ru-RU" sz="16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2.60116E-6 L 0.3882 0.3149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" y="15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1.7341E-7 L 0.33073 0.53502 " pathEditMode="relative" ptsTypes="AA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38728E-6 L -0.25989 -1.38728E-6 " pathEditMode="relative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4444E-6 -6.18497E-6 L 6.94444E-6 -0.31469 " pathEditMode="relative" ptsTypes="AA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42775E-6 L -0.42517 -0.09433 " pathEditMode="relative" ptsTypes="AA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5.54913E-6 L -0.62222 -0.07329 " pathEditMode="relative" ptsTypes="AA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19653E-6 L 0.15746 -0.48254 " pathEditMode="relative" ptsTypes="AA">
                                      <p:cBhvr>
                                        <p:cTn id="1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879 -0.04763 L 0.47153 0.0141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0" y="31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43 0.03168 L 0.27118 -0.0522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" y="-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http://s56.radikal.ru/i154/0811/31/2ddf3e6f868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5000625"/>
            <a:ext cx="1357312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0" y="642938"/>
            <a:ext cx="914400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На какие группы можно разделить эти продукты?</a:t>
            </a:r>
          </a:p>
        </p:txBody>
      </p:sp>
      <p:pic>
        <p:nvPicPr>
          <p:cNvPr id="18436" name="Picture 8" descr="http://mednet.odessa.ua/uploads/catalog/93_1_max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8" y="1643063"/>
            <a:ext cx="1552575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http://img0.liveinternet.ru/images/attach/c/2/84/170/84170096_4360286_fruits00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0" y="1571625"/>
            <a:ext cx="1920875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www.alascom.ro/images/meniu/hotdog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71750" y="1571625"/>
            <a:ext cx="1784350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http://www.enfaltarim.com/FileUpload/bs239170/UrunResim/805559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3438" y="1571625"/>
            <a:ext cx="1809750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http://www.snickers.fi/wp-content/themes/snickers/img/snickers_bar_new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2938" y="3214688"/>
            <a:ext cx="19113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http://img-fotki.yandex.ru/get/6202/119528728.19a4/0_d49ea_263001ac_XL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00438" y="2928938"/>
            <a:ext cx="193675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6" descr="http://dlm4.meta.ua/pic/0/63/125/vG70whMnto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215063" y="2928938"/>
            <a:ext cx="1973262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http://stringer.ucoz.ru/_si/0/81839648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-474892">
            <a:off x="5478463" y="4318000"/>
            <a:ext cx="3717925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2" descr="http://openclipart.org/image/800px/svg_to_png/4641/Chrisdesign_Photorealistic_Green_Apple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143375" y="4929188"/>
            <a:ext cx="12096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 descr="http://p2.zopnow.com/images/products/320/pepsi-pepsi-bottle-225-ltr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928813" y="4071938"/>
            <a:ext cx="2159000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Заголовок 1"/>
          <p:cNvSpPr txBox="1">
            <a:spLocks/>
          </p:cNvSpPr>
          <p:nvPr/>
        </p:nvSpPr>
        <p:spPr>
          <a:xfrm>
            <a:off x="142875" y="214313"/>
            <a:ext cx="4286250" cy="357187"/>
          </a:xfrm>
          <a:prstGeom prst="rect">
            <a:avLst/>
          </a:prstGeom>
        </p:spPr>
        <p:txBody>
          <a:bodyPr lIns="0" rIns="0" bIns="0" anchor="b">
            <a:normAutofit fontScale="975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Вариант </a:t>
            </a:r>
            <a:r>
              <a:rPr lang="en-US" sz="16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II</a:t>
            </a:r>
            <a:endParaRPr lang="ru-RU" sz="16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14500" y="1285875"/>
            <a:ext cx="235743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latin typeface="+mj-lt"/>
              </a:rPr>
              <a:t>Полезные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000875" y="1357313"/>
            <a:ext cx="192881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latin typeface="+mj-lt"/>
              </a:rPr>
              <a:t>Неполезные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93889E-18 3.98844E-6 L -0.2993 3.98844E-6 " pathEditMode="relative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05556E-6 -1.21387E-6 L 0.71666 -1.21387E-6 " pathEditMode="relative" ptsTypes="AA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152 0.01457 L -0.7802 0.1613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4" y="73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38889E-6 4.62428E-6 L -0.21251 -0.01041 " pathEditMode="relative" ptsTypes="AA">
                                      <p:cBhvr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60116E-6 L 0.00087 -0.1493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5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2.48555E-6 L -0.47257 0.10497 " pathEditMode="relative" ptsTypes="AA"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38778E-17 L -0.60625 0.03145 " pathEditMode="relative" ptsTypes="AA"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674 -0.03815 L 0.5151 0.08763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4" y="6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83333E-6 -4.85549E-6 L 0.55122 -0.02104 " pathEditMode="relative" ptsTypes="AA">
                                      <p:cBhvr>
                                        <p:cTn id="2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48555E-6 L -0.08663 -0.28301 " pathEditMode="relative" ptsTypes="AA">
                                      <p:cBhvr>
                                        <p:cTn id="2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286125" y="2428875"/>
            <a:ext cx="2714625" cy="1143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Энергию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(жиры, углеводы)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57188" y="2428875"/>
            <a:ext cx="2714625" cy="1143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Витамины и минеральные вещества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15063" y="2428875"/>
            <a:ext cx="2500312" cy="1143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Строительный материал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(белки, жиры)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928813" y="714375"/>
            <a:ext cx="5000625" cy="1143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Полезные продукты дают</a:t>
            </a:r>
          </a:p>
        </p:txBody>
      </p:sp>
      <p:cxnSp>
        <p:nvCxnSpPr>
          <p:cNvPr id="10" name="Прямая со стрелкой 9"/>
          <p:cNvCxnSpPr/>
          <p:nvPr/>
        </p:nvCxnSpPr>
        <p:spPr>
          <a:xfrm rot="10800000" flipV="1">
            <a:off x="1928813" y="1857375"/>
            <a:ext cx="1143000" cy="50006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5400000">
            <a:off x="4322762" y="2106613"/>
            <a:ext cx="500063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5929313" y="1857375"/>
            <a:ext cx="1357312" cy="50006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7" name="Скругленный прямоугольник 16"/>
          <p:cNvSpPr/>
          <p:nvPr/>
        </p:nvSpPr>
        <p:spPr>
          <a:xfrm>
            <a:off x="142875" y="3929063"/>
            <a:ext cx="2786063" cy="27146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143250" y="3929063"/>
            <a:ext cx="2786063" cy="27146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143625" y="3929063"/>
            <a:ext cx="2786063" cy="27146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31" name="Прямая со стрелкой 30"/>
          <p:cNvCxnSpPr/>
          <p:nvPr/>
        </p:nvCxnSpPr>
        <p:spPr>
          <a:xfrm rot="5400000">
            <a:off x="4358481" y="3715544"/>
            <a:ext cx="428625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rot="5400000">
            <a:off x="7287419" y="3713957"/>
            <a:ext cx="428625" cy="158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rot="5400000">
            <a:off x="1358106" y="3713957"/>
            <a:ext cx="428625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9471" name="Picture 4" descr="http://img-fotki.yandex.ru/get/6202/119528728.19a4/0_d49ea_263001ac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1288" y="4143375"/>
            <a:ext cx="968375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2" name="Picture 6" descr="http://dlm4.meta.ua/pic/0/63/125/vG70whMnt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4857750"/>
            <a:ext cx="928687" cy="87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3" name="Picture 12" descr="http://openclipart.org/image/800px/svg_to_png/4641/Chrisdesign_Photorealistic_Green_Appl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0188" y="4102100"/>
            <a:ext cx="642937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4" name="Picture 2" descr="http://img0.liveinternet.ru/images/attach/c/2/84/170/84170096_4360286_fruits00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4438" y="4857750"/>
            <a:ext cx="1006475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5" name="Picture 8" descr="http://s56.radikal.ru/i154/0811/31/2ddf3e6f8680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03350" y="5715000"/>
            <a:ext cx="9588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6" name="Picture 8" descr="http://mednet.odessa.ua/uploads/catalog/93_1_max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8938" y="5857875"/>
            <a:ext cx="822325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7" name="Picture 2" descr="http://stringer.ucoz.ru/_si/0/81839648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-4994402">
            <a:off x="1548606" y="4675982"/>
            <a:ext cx="1844675" cy="1001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8" name="Picture 2" descr="http://img0.liveinternet.ru/images/attach/c/7/98/339/98339916_4360286_23455_6676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14688" y="3929063"/>
            <a:ext cx="871537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79" name="AutoShape 8" descr="http://&amp;mcy;&amp;acy;&amp;scy;&amp;tcy;&amp;iecy;&amp;rcy;&amp;scy;&amp;kcy;&amp;acy;&amp;yacy;&amp;vcy;&amp;kcy;&amp;ucy;&amp;scy;&amp;acy;.&amp;rcy;&amp;fcy;/assets/components/saloonmenu/images/DSC02096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480" name="AutoShape 10" descr="http://&amp;mcy;&amp;acy;&amp;scy;&amp;tcy;&amp;iecy;&amp;rcy;&amp;scy;&amp;kcy;&amp;acy;&amp;yacy;&amp;vcy;&amp;kcy;&amp;ucy;&amp;scy;&amp;acy;.&amp;rcy;&amp;fcy;/assets/components/saloonmenu/images/DSC02096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481" name="AutoShape 12" descr="http://&amp;mcy;&amp;acy;&amp;scy;&amp;tcy;&amp;iecy;&amp;rcy;&amp;scy;&amp;kcy;&amp;acy;&amp;yacy;&amp;vcy;&amp;kcy;&amp;ucy;&amp;scy;&amp;acy;.&amp;rcy;&amp;fcy;/assets/components/saloonmenu/images/DSC02096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482" name="AutoShape 14" descr="http://&amp;mcy;&amp;acy;&amp;scy;&amp;tcy;&amp;iecy;&amp;rcy;&amp;scy;&amp;kcy;&amp;acy;&amp;yacy;&amp;vcy;&amp;kcy;&amp;ucy;&amp;scy;&amp;acy;.&amp;rcy;&amp;fcy;/assets/components/saloonmenu/images/DSC02096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483" name="AutoShape 16" descr="http://&amp;mcy;&amp;acy;&amp;scy;&amp;tcy;&amp;iecy;&amp;rcy;&amp;scy;&amp;kcy;&amp;acy;&amp;yacy;&amp;vcy;&amp;kcy;&amp;ucy;&amp;scy;&amp;acy;.&amp;rcy;&amp;fcy;/assets/components/saloonmenu/images/DSC02096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484" name="AutoShape 18" descr="http://&amp;mcy;&amp;acy;&amp;scy;&amp;tcy;&amp;iecy;&amp;rcy;&amp;scy;&amp;kcy;&amp;acy;&amp;yacy;&amp;vcy;&amp;kcy;&amp;ucy;&amp;scy;&amp;acy;.&amp;rcy;&amp;fcy;/assets/components/saloonmenu/images/DSC02096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485" name="AutoShape 20" descr="http://&amp;mcy;&amp;acy;&amp;scy;&amp;tcy;&amp;iecy;&amp;rcy;&amp;scy;&amp;kcy;&amp;acy;&amp;yacy;&amp;vcy;&amp;kcy;&amp;ucy;&amp;scy;&amp;acy;.&amp;rcy;&amp;fcy;/assets/components/saloonmenu/images/DSC02096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9486" name="Picture 22" descr="http://megavkusno-saratov.ru/foto/680b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857750" y="3857625"/>
            <a:ext cx="1182688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87" name="Picture 24" descr="http://www.marketonline.md/image/Item/1352/400x300/1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214813" y="5857875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88" name="Picture 26" descr="http://admin16.solinepro.ru/stirfry/upload/images/36dcd118bddfdba454e319f0a502639f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857750" y="5286375"/>
            <a:ext cx="12858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89" name="Picture 28" descr="http://www.ygo.ru/img/o/00e8570509a109792bfdfd8f9928dd43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357563" y="5572125"/>
            <a:ext cx="5810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90" name="Picture 30" descr="http://www.molskaz.ru/files/uni_catalog_elem_photo/tvorog_kon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286500" y="4000500"/>
            <a:ext cx="120967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91" name="Picture 32" descr="http://img1.liveinternet.ru/images/attach/c/3/75/528/75528885_bf0234bf11ed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000875" y="5786438"/>
            <a:ext cx="17907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92" name="Picture 34" descr="http://img1.liveinternet.ru/images/attach/c/1/61/368/61368254_366e57468862.pn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715250" y="4071938"/>
            <a:ext cx="10668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93" name="Picture 36" descr="http://img.happy-giraffe.ru/thumbs/700x700/83/3c70ab3dbbc2f30844345c4caea2d87e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357938" y="5143500"/>
            <a:ext cx="1000125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94" name="Picture 38" descr="http://www.kirovchanka.ru/assets/images/Articles/home/kulinaria/kulinaria_fish.jp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7786688" y="5072063"/>
            <a:ext cx="1004887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95" name="Picture 40" descr="http://liko.com.ua/images/images/img_products/poliska/big_400/13_400.png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3143250" y="4857750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96" name="Picture 42" descr="http://www.healthylifestyle.su/wp-content/uploads/2011/12/2.png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4071938" y="4143375"/>
            <a:ext cx="931862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97" name="Picture 44" descr="http://img-fotki.yandex.ru/get/26/119528728.16e1/0_ca510_f7dd20d5_XL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5072063" y="4929188"/>
            <a:ext cx="857250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98" name="Picture 46" descr="http://img-fotki.yandex.ru/get/6401/119528728.20f6/0_f76f0_bce7eef2_XL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3929063" y="4857750"/>
            <a:ext cx="1176337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99" name="Picture 44" descr="http://img-fotki.yandex.ru/get/6404/119528728.20de/0_f71b5_ee5c2510_XL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6286500" y="6000750"/>
            <a:ext cx="915988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642938"/>
            <a:ext cx="914400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Молочные продукты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0063" y="1500188"/>
            <a:ext cx="8215312" cy="19288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0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1. Если молоко поставить на сутки в теплое место, оно прокиснет и образуется очень полезный продукт для желудка – это…</a:t>
            </a:r>
          </a:p>
          <a:p>
            <a:pPr>
              <a:defRPr/>
            </a:pPr>
            <a:r>
              <a:rPr lang="ru-RU" sz="20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 2. Если в горячую духовку поставить прокисшее молоко, то получится …</a:t>
            </a:r>
          </a:p>
        </p:txBody>
      </p:sp>
      <p:grpSp>
        <p:nvGrpSpPr>
          <p:cNvPr id="2" name="Группа 9"/>
          <p:cNvGrpSpPr>
            <a:grpSpLocks/>
          </p:cNvGrpSpPr>
          <p:nvPr/>
        </p:nvGrpSpPr>
        <p:grpSpPr bwMode="auto">
          <a:xfrm>
            <a:off x="1143000" y="3786188"/>
            <a:ext cx="2786063" cy="2714625"/>
            <a:chOff x="928662" y="3714752"/>
            <a:chExt cx="2786063" cy="2714625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928662" y="3714752"/>
              <a:ext cx="2786063" cy="2714625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20489" name="Picture 2" descr="http://www.epb-omsk.ru/system/files/img/Krynochka/prostokvasha_big4%25_0,5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43042" y="4000504"/>
              <a:ext cx="1333812" cy="22860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Группа 11"/>
          <p:cNvGrpSpPr>
            <a:grpSpLocks/>
          </p:cNvGrpSpPr>
          <p:nvPr/>
        </p:nvGrpSpPr>
        <p:grpSpPr bwMode="auto">
          <a:xfrm>
            <a:off x="5072063" y="3786188"/>
            <a:ext cx="2862262" cy="2714625"/>
            <a:chOff x="4929190" y="3786190"/>
            <a:chExt cx="2862264" cy="2714625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4929190" y="3786190"/>
              <a:ext cx="2786064" cy="2714625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20487" name="Picture 4" descr="http://www.irecommend.ru/sites/default/files/product-images/36807/ryazhenka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143504" y="3786190"/>
              <a:ext cx="2647950" cy="26479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7" descr="http://www.pokupay24.com.ua/fotky10718/fotos/_vyrn_20881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635912">
            <a:off x="0" y="428625"/>
            <a:ext cx="21367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AutoShape 5" descr="http://&amp;mcy;&amp;acy;&amp;scy;&amp;tcy;&amp;iecy;&amp;rcy;&amp;scy;&amp;kcy;&amp;acy;&amp;yacy;&amp;vcy;&amp;kcy;&amp;ucy;&amp;scy;&amp;acy;.&amp;rcy;&amp;fcy;/assets/components/saloonmenu/images/DSC02096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642938"/>
            <a:ext cx="914400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Вред продуктов питания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071688" y="1357313"/>
            <a:ext cx="4857750" cy="8572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Жевательная резинка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85813" y="2643188"/>
            <a:ext cx="2357437" cy="7143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Польза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643563" y="2643188"/>
            <a:ext cx="2357437" cy="7143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Вред</a:t>
            </a:r>
          </a:p>
        </p:txBody>
      </p:sp>
      <p:cxnSp>
        <p:nvCxnSpPr>
          <p:cNvPr id="10" name="Прямая со стрелкой 9"/>
          <p:cNvCxnSpPr/>
          <p:nvPr/>
        </p:nvCxnSpPr>
        <p:spPr>
          <a:xfrm rot="10800000" flipV="1">
            <a:off x="2143125" y="2214563"/>
            <a:ext cx="785813" cy="35718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6072188" y="2214563"/>
            <a:ext cx="785812" cy="35718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4" name="Скругленный прямоугольник 13"/>
          <p:cNvSpPr/>
          <p:nvPr/>
        </p:nvSpPr>
        <p:spPr bwMode="auto">
          <a:xfrm>
            <a:off x="571500" y="3714750"/>
            <a:ext cx="3143250" cy="2857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>
              <a:buFont typeface="+mj-lt"/>
              <a:buAutoNum type="arabicPeriod"/>
              <a:defRPr/>
            </a:pPr>
            <a:endParaRPr lang="ru-RU" sz="1600" b="1" dirty="0">
              <a:solidFill>
                <a:schemeClr val="accent6">
                  <a:lumMod val="20000"/>
                  <a:lumOff val="80000"/>
                </a:schemeClr>
              </a:solidFill>
              <a:latin typeface="+mj-lt"/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16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После приема пищи  способствует выработке желудочного сока, что помогает перевариванию пищи;</a:t>
            </a:r>
          </a:p>
          <a:p>
            <a:pPr marL="342900" indent="-342900">
              <a:buFont typeface="+mj-lt"/>
              <a:buAutoNum type="arabicPeriod"/>
              <a:defRPr/>
            </a:pPr>
            <a:endParaRPr lang="ru-RU" sz="1600" b="1" dirty="0">
              <a:solidFill>
                <a:schemeClr val="accent6">
                  <a:lumMod val="20000"/>
                  <a:lumOff val="80000"/>
                </a:schemeClr>
              </a:solidFill>
              <a:latin typeface="+mj-lt"/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16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вычищает  жевательную поверхность зубов</a:t>
            </a:r>
          </a:p>
          <a:p>
            <a:pPr marL="342900" indent="-342900">
              <a:buFont typeface="+mj-lt"/>
              <a:buAutoNum type="arabicPeriod"/>
              <a:defRPr/>
            </a:pPr>
            <a:endParaRPr lang="ru-RU" sz="1600" b="1" dirty="0">
              <a:solidFill>
                <a:schemeClr val="accent6">
                  <a:lumMod val="20000"/>
                  <a:lumOff val="80000"/>
                </a:schemeClr>
              </a:solidFill>
              <a:latin typeface="+mj-lt"/>
            </a:endParaRPr>
          </a:p>
          <a:p>
            <a:pPr>
              <a:defRPr/>
            </a:pPr>
            <a:endParaRPr lang="ru-RU" sz="1600" b="1" dirty="0">
              <a:latin typeface="+mj-lt"/>
            </a:endParaRPr>
          </a:p>
          <a:p>
            <a:pPr>
              <a:defRPr/>
            </a:pPr>
            <a:endParaRPr lang="ru-RU" sz="1600" b="1" dirty="0">
              <a:latin typeface="+mj-lt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 bwMode="auto">
          <a:xfrm>
            <a:off x="4500563" y="3786188"/>
            <a:ext cx="4214812" cy="27860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>
              <a:buFont typeface="+mj-lt"/>
              <a:buAutoNum type="arabicPeriod"/>
              <a:defRPr/>
            </a:pPr>
            <a:endParaRPr lang="ru-RU" sz="1600" b="1" dirty="0">
              <a:latin typeface="+mj-lt"/>
            </a:endParaRPr>
          </a:p>
          <a:p>
            <a:pPr marL="342900" indent="-342900">
              <a:buFont typeface="+mj-lt"/>
              <a:buAutoNum type="arabicPeriod"/>
              <a:defRPr/>
            </a:pPr>
            <a:endParaRPr lang="ru-RU" sz="1600" b="1" dirty="0">
              <a:latin typeface="+mj-lt"/>
            </a:endParaRPr>
          </a:p>
          <a:p>
            <a:pPr marL="342900" indent="-342900">
              <a:buFont typeface="+mj-lt"/>
              <a:buAutoNum type="arabicPeriod"/>
              <a:defRPr/>
            </a:pPr>
            <a:endParaRPr lang="ru-RU" sz="1600" b="1" dirty="0">
              <a:latin typeface="+mj-lt"/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16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Приводит к кариесу;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16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способствует возникновению заболеваний желудочно-кишечного тракта;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16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 вызывает сухость слизистой оболочки;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16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вызывает аллергические реакции, опухоли слюнных желез, дисфункция височно-челюстного сустава;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16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нарушает прикус ;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16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способствует выпадению пломб</a:t>
            </a:r>
          </a:p>
          <a:p>
            <a:pPr marL="342900" indent="-342900">
              <a:buFont typeface="+mj-lt"/>
              <a:buAutoNum type="arabicPeriod"/>
              <a:defRPr/>
            </a:pPr>
            <a:endParaRPr lang="ru-RU" sz="1600" b="1" dirty="0">
              <a:latin typeface="+mj-lt"/>
            </a:endParaRPr>
          </a:p>
          <a:p>
            <a:pPr marL="342900" indent="-342900">
              <a:defRPr/>
            </a:pPr>
            <a:endParaRPr lang="ru-RU" sz="1600" b="1" dirty="0">
              <a:latin typeface="+mj-lt"/>
            </a:endParaRPr>
          </a:p>
          <a:p>
            <a:pPr marL="342900" indent="-342900">
              <a:defRPr/>
            </a:pPr>
            <a:endParaRPr lang="ru-RU" sz="1600" b="1" dirty="0">
              <a:latin typeface="+mj-lt"/>
            </a:endParaRPr>
          </a:p>
        </p:txBody>
      </p:sp>
      <p:cxnSp>
        <p:nvCxnSpPr>
          <p:cNvPr id="30" name="Прямая со стрелкой 29"/>
          <p:cNvCxnSpPr/>
          <p:nvPr/>
        </p:nvCxnSpPr>
        <p:spPr>
          <a:xfrm rot="5400000">
            <a:off x="1715294" y="3499644"/>
            <a:ext cx="428625" cy="158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rot="5400000">
            <a:off x="6501606" y="3571082"/>
            <a:ext cx="428625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428625" y="571500"/>
            <a:ext cx="828675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>
              <a:defRPr/>
            </a:pPr>
            <a:r>
              <a:rPr lang="ru-RU" sz="3200" b="1">
                <a:solidFill>
                  <a:srgbClr val="8A2E4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Times New Roman" pitchFamily="18" charset="0"/>
              </a:rPr>
              <a:t>Сказка об акуле, докторе черепахе и о вкусной и здоровой пище</a:t>
            </a:r>
            <a:endParaRPr lang="ru-RU" sz="3200" b="1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 algn="ctr" eaLnBrk="0" hangingPunct="0">
              <a:defRPr/>
            </a:pPr>
            <a:endParaRPr lang="ru-RU" sz="3200">
              <a:latin typeface="Calibri" pitchFamily="34" charset="0"/>
            </a:endParaRPr>
          </a:p>
        </p:txBody>
      </p:sp>
      <p:pic>
        <p:nvPicPr>
          <p:cNvPr id="4105" name="Picture 9" descr="http://www.vrgames.ru/published/publicdata/TIME2PLAY/attachments/SC/products_pictures/1189_9_en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1785926"/>
            <a:ext cx="6572296" cy="49292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100" name="Picture 13" descr="http://galinataravkova.ucoz.ru/_pu/4/3955056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1714500"/>
            <a:ext cx="2547938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143125" y="571500"/>
            <a:ext cx="4857750" cy="8572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Газированные напитки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143500" y="2000250"/>
            <a:ext cx="2643188" cy="10001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Вред</a:t>
            </a:r>
          </a:p>
        </p:txBody>
      </p:sp>
      <p:sp>
        <p:nvSpPr>
          <p:cNvPr id="6" name="Скругленный прямоугольник 5"/>
          <p:cNvSpPr/>
          <p:nvPr/>
        </p:nvSpPr>
        <p:spPr bwMode="auto">
          <a:xfrm>
            <a:off x="4357688" y="3429000"/>
            <a:ext cx="4214812" cy="27860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>
              <a:buFont typeface="+mj-lt"/>
              <a:buAutoNum type="arabicPeriod"/>
              <a:defRPr/>
            </a:pPr>
            <a:r>
              <a:rPr lang="ru-RU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Способствуют развитию диабета;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вызывают аллергию;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болезни желудка;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нарушают работу печени;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вызывают головные боли;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способствуют ослаблению памяти и зрения;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вызывают  припадки;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разъедают зубную эмаль и способствуют появлению кариеса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0063" y="2071688"/>
            <a:ext cx="2643187" cy="10001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Секрет газированных напитков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71500" y="3500438"/>
            <a:ext cx="2643188" cy="10001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err="1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Подсластители</a:t>
            </a:r>
            <a:r>
              <a:rPr lang="ru-RU" sz="20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 в составе воды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71500" y="4929188"/>
            <a:ext cx="2643188" cy="10001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Не утоляют жажду, а наоборот вызывают аппетит</a:t>
            </a:r>
          </a:p>
        </p:txBody>
      </p:sp>
      <p:cxnSp>
        <p:nvCxnSpPr>
          <p:cNvPr id="10" name="Прямая со стрелкой 9"/>
          <p:cNvCxnSpPr/>
          <p:nvPr/>
        </p:nvCxnSpPr>
        <p:spPr>
          <a:xfrm rot="5400000">
            <a:off x="1572419" y="3285332"/>
            <a:ext cx="428625" cy="158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5400000">
            <a:off x="1643856" y="4714082"/>
            <a:ext cx="428625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0800000" flipV="1">
            <a:off x="1928813" y="1428750"/>
            <a:ext cx="1571625" cy="6429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5500688" y="1428750"/>
            <a:ext cx="1500187" cy="5715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22540" name="Picture 5" descr="http://www.menunsk.ru/order/sites/default/files/food_images/sprit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28625" y="357188"/>
            <a:ext cx="1733550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7" name="Прямая со стрелкой 16"/>
          <p:cNvCxnSpPr/>
          <p:nvPr/>
        </p:nvCxnSpPr>
        <p:spPr>
          <a:xfrm rot="5400000">
            <a:off x="6215856" y="3213894"/>
            <a:ext cx="428625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22542" name="Picture 7" descr="http://ok.ya1.ru/uploads/posts/2011-05/1304333052_1300038670_12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8" y="357188"/>
            <a:ext cx="1500187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3" name="Picture 2" descr="http://p2.zopnow.com/images/products/320/pepsi-pepsi-bottle-225-ltr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29500" y="0"/>
            <a:ext cx="17145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14313" y="714375"/>
            <a:ext cx="2857500" cy="8572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Шоколадные батончики</a:t>
            </a:r>
          </a:p>
        </p:txBody>
      </p:sp>
      <p:pic>
        <p:nvPicPr>
          <p:cNvPr id="23555" name="Picture 2" descr="http://izifood.ru/img/catalog/5d77e24d02286864a1f29bc3fd33edc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2720361">
            <a:off x="-153987" y="4522787"/>
            <a:ext cx="1935162" cy="193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3286125" y="714375"/>
            <a:ext cx="2857500" cy="8572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Чипсы, сухарики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57938" y="714375"/>
            <a:ext cx="2571750" cy="8572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err="1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Фаст</a:t>
            </a:r>
            <a:r>
              <a:rPr lang="ru-RU" sz="3200" b="1" dirty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-</a:t>
            </a:r>
            <a:r>
              <a:rPr lang="ru-RU" sz="3200" b="1" dirty="0" err="1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фуд</a:t>
            </a:r>
            <a:endParaRPr lang="ru-RU" sz="3200" b="1" dirty="0"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71500" y="2000250"/>
            <a:ext cx="2143125" cy="7143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состав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14313" y="3143250"/>
            <a:ext cx="2500312" cy="14287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Большое количество сахара и различных химических добавок</a:t>
            </a:r>
            <a:endParaRPr lang="ru-RU" sz="2000" b="1" dirty="0"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500438" y="2000250"/>
            <a:ext cx="2286000" cy="7143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состав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572250" y="2000250"/>
            <a:ext cx="2286000" cy="7143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состав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214688" y="3143250"/>
            <a:ext cx="2571750" cy="14287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Искусственные </a:t>
            </a:r>
            <a:r>
              <a:rPr lang="ru-RU" sz="2000" b="1" dirty="0" err="1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ароматизаторы</a:t>
            </a:r>
            <a:endParaRPr lang="ru-RU" sz="2000" b="1" dirty="0"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215063" y="3143250"/>
            <a:ext cx="2643187" cy="14287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Ненатуральные жирные кислоты</a:t>
            </a:r>
            <a:endParaRPr lang="ru-RU" sz="2000" b="1" dirty="0"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786063" y="5000625"/>
            <a:ext cx="3786187" cy="1143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Ожирение, заболевания желудочно-кишечного тракта и др.</a:t>
            </a:r>
            <a:endParaRPr lang="ru-RU" sz="2000" b="1" dirty="0"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23565" name="Picture 4" descr="http://p1.zopnow.com/images/products/320/snickers-chocolate-bar-57-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2501097">
            <a:off x="12700" y="4270375"/>
            <a:ext cx="2146300" cy="214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6" name="Picture 7" descr="http://limon-nv.ru/images/catalog/Pivo/Kpivu/chipsy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3" y="6072188"/>
            <a:ext cx="785812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7" name="Picture 2" descr="http://prostor-sochi.ru/filestore/catalog/objects/e2/e29f3aeb-9816-11e0-9746-001302bcc7bc/img_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72125" y="6281738"/>
            <a:ext cx="500063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8" name="Picture 5" descr="http://www.hram-troicy.prihod.ru/users/67/1167/editor_files/image/%D0%91%D0%B8%D0%B3-%D0%9C%D0%B0%D0%BA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43712">
            <a:off x="6884988" y="4813300"/>
            <a:ext cx="123825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9" name="Picture 2" descr="http://www.alascom.ro/images/meniu/hotdog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-1114471">
            <a:off x="7427913" y="5554663"/>
            <a:ext cx="1585912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2" name="Прямая со стрелкой 21"/>
          <p:cNvCxnSpPr/>
          <p:nvPr/>
        </p:nvCxnSpPr>
        <p:spPr>
          <a:xfrm rot="5400000">
            <a:off x="1358106" y="1785144"/>
            <a:ext cx="428625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5400000">
            <a:off x="1358106" y="2928144"/>
            <a:ext cx="428625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rot="5400000">
            <a:off x="4358481" y="1785144"/>
            <a:ext cx="428625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rot="5400000">
            <a:off x="4358481" y="2928144"/>
            <a:ext cx="428625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rot="5400000">
            <a:off x="7358856" y="1785144"/>
            <a:ext cx="428625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rot="5400000">
            <a:off x="7501731" y="2928144"/>
            <a:ext cx="428625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2643188" y="4500563"/>
            <a:ext cx="857250" cy="50006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rot="10800000" flipV="1">
            <a:off x="5715000" y="4500563"/>
            <a:ext cx="571500" cy="50006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rot="5400000">
            <a:off x="4358481" y="4785519"/>
            <a:ext cx="428625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23579" name="Picture 6" descr="http://i.otzovik.com/product/2012/12/108695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86125" y="6286500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1928813" y="428625"/>
            <a:ext cx="5572125" cy="12144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Правила рационального питания</a:t>
            </a:r>
            <a:endParaRPr lang="ru-RU" sz="3200" b="1" dirty="0"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 bwMode="auto">
          <a:xfrm>
            <a:off x="1000125" y="2286000"/>
            <a:ext cx="7286625" cy="40719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457200" indent="-457200">
              <a:buFont typeface="+mj-lt"/>
              <a:buAutoNum type="arabicPeriod"/>
              <a:defRPr/>
            </a:pPr>
            <a:r>
              <a:rPr lang="ru-RU" sz="20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Не переедайте;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ru-RU" sz="20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ешьте 3-4 раза в день в одно и то же время простую, свежеприготовленную пищу; 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ru-RU" sz="20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тщательно пережевывайте пищу, не спешите глотать;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ru-RU" sz="20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чаще употребляйте разнообразные и полезные продукты;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ru-RU" sz="20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во время еды не следует смотреть телевизор, читать,  решать проблемы;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ru-RU" sz="20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 нельзя употреблять слишком горячую или холодную </a:t>
            </a:r>
            <a:r>
              <a:rPr lang="ru-RU" sz="2000" b="1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пищу, это </a:t>
            </a:r>
            <a:r>
              <a:rPr lang="ru-RU" sz="20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очень вредно для зубов, пищевода и печени;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ru-RU" sz="20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исключите из употребления пепси, колу, фанту, шоколадные батончики, чипсы, </a:t>
            </a:r>
            <a:r>
              <a:rPr lang="ru-RU" sz="2000" b="1" dirty="0" err="1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кириешки</a:t>
            </a:r>
            <a:r>
              <a:rPr lang="ru-RU" sz="20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, </a:t>
            </a:r>
            <a:r>
              <a:rPr lang="ru-RU" sz="2000" b="1" dirty="0" err="1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фаст-фуды</a:t>
            </a:r>
            <a:endParaRPr lang="ru-RU" sz="2000" b="1" dirty="0">
              <a:solidFill>
                <a:schemeClr val="accent6">
                  <a:lumMod val="20000"/>
                  <a:lumOff val="80000"/>
                </a:schemeClr>
              </a:solidFill>
              <a:latin typeface="+mj-lt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rot="5400000">
            <a:off x="4179888" y="1892300"/>
            <a:ext cx="78581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24581" name="Picture 9" descr="http://s017.radikal.ru/i440/1111/1c/d0645f0482d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85813"/>
            <a:ext cx="2105025" cy="154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15" descr="http://img-fotki.yandex.ru/get/5305/137563163.15c/0_7094d_f74da44_X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4913" y="785813"/>
            <a:ext cx="1589087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928813" y="428625"/>
            <a:ext cx="5572125" cy="12144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Модель здорового человека</a:t>
            </a:r>
            <a:endParaRPr lang="ru-RU" sz="3200" b="1" dirty="0"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14375" y="1857375"/>
            <a:ext cx="2000250" cy="7143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>
                <a:solidFill>
                  <a:srgbClr val="FEE8D8"/>
                </a:solidFill>
                <a:latin typeface="Calibri" pitchFamily="34" charset="0"/>
                <a:cs typeface="Times New Roman" pitchFamily="18" charset="0"/>
              </a:rPr>
              <a:t>красивый</a:t>
            </a:r>
            <a:endParaRPr lang="ru-RU" sz="2400" b="1">
              <a:solidFill>
                <a:srgbClr val="FEE8D8"/>
              </a:solidFill>
              <a:latin typeface="Calibri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500438" y="1857375"/>
            <a:ext cx="2000250" cy="7143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статный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143625" y="1857375"/>
            <a:ext cx="2000250" cy="7143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>
                <a:solidFill>
                  <a:srgbClr val="FEE8D8"/>
                </a:solidFill>
                <a:latin typeface="Calibri" pitchFamily="34" charset="0"/>
                <a:cs typeface="Times New Roman" pitchFamily="18" charset="0"/>
              </a:rPr>
              <a:t>ловкий</a:t>
            </a:r>
            <a:endParaRPr lang="ru-RU" sz="2400" b="1">
              <a:solidFill>
                <a:srgbClr val="FEE8D8"/>
              </a:solidFill>
              <a:latin typeface="Calibri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14375" y="3000375"/>
            <a:ext cx="2000250" cy="7143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>
                <a:solidFill>
                  <a:srgbClr val="FEE8D8"/>
                </a:solidFill>
                <a:latin typeface="Calibri" pitchFamily="34" charset="0"/>
                <a:cs typeface="Times New Roman" pitchFamily="18" charset="0"/>
              </a:rPr>
              <a:t>стройный</a:t>
            </a:r>
            <a:endParaRPr lang="ru-RU" sz="2400" b="1">
              <a:solidFill>
                <a:srgbClr val="FEE8D8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500438" y="2786063"/>
            <a:ext cx="2000250" cy="7143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>
                <a:solidFill>
                  <a:srgbClr val="FEE8D8"/>
                </a:solidFill>
                <a:latin typeface="Calibri" pitchFamily="34" charset="0"/>
                <a:cs typeface="Times New Roman" pitchFamily="18" charset="0"/>
              </a:rPr>
              <a:t>сутулый</a:t>
            </a:r>
            <a:endParaRPr lang="ru-RU" sz="2400" b="1">
              <a:solidFill>
                <a:srgbClr val="FEE8D8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215063" y="3000375"/>
            <a:ext cx="2000250" cy="7143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>
                <a:solidFill>
                  <a:srgbClr val="FEE8D8"/>
                </a:solidFill>
                <a:latin typeface="Calibri" pitchFamily="34" charset="0"/>
                <a:cs typeface="Times New Roman" pitchFamily="18" charset="0"/>
              </a:rPr>
              <a:t>сильный</a:t>
            </a:r>
            <a:endParaRPr lang="ru-RU" sz="2400" b="1">
              <a:solidFill>
                <a:srgbClr val="FEE8D8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14375" y="4214813"/>
            <a:ext cx="2000250" cy="7143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>
                <a:solidFill>
                  <a:srgbClr val="FEE8D8"/>
                </a:solidFill>
                <a:latin typeface="Calibri" pitchFamily="34" charset="0"/>
                <a:cs typeface="Times New Roman" pitchFamily="18" charset="0"/>
              </a:rPr>
              <a:t>неуклюжий</a:t>
            </a:r>
            <a:endParaRPr lang="ru-RU" sz="2400" b="1">
              <a:solidFill>
                <a:srgbClr val="FEE8D8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500438" y="4643438"/>
            <a:ext cx="2000250" cy="7143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>
                <a:solidFill>
                  <a:srgbClr val="FEE8D8"/>
                </a:solidFill>
                <a:latin typeface="Calibri" pitchFamily="34" charset="0"/>
                <a:cs typeface="Times New Roman" pitchFamily="18" charset="0"/>
              </a:rPr>
              <a:t>толстый</a:t>
            </a:r>
            <a:endParaRPr lang="ru-RU" sz="2400" b="1">
              <a:solidFill>
                <a:srgbClr val="FEE8D8"/>
              </a:solidFill>
              <a:latin typeface="Calibri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215063" y="4214813"/>
            <a:ext cx="2000250" cy="7143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>
                <a:solidFill>
                  <a:srgbClr val="FEE8D8"/>
                </a:solidFill>
                <a:latin typeface="Calibri" pitchFamily="34" charset="0"/>
                <a:cs typeface="Times New Roman" pitchFamily="18" charset="0"/>
              </a:rPr>
              <a:t>бледный</a:t>
            </a:r>
            <a:endParaRPr lang="ru-RU" sz="2400" b="1">
              <a:solidFill>
                <a:srgbClr val="FEE8D8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14375" y="5429250"/>
            <a:ext cx="2000250" cy="7143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>
                <a:solidFill>
                  <a:srgbClr val="FEE8D8"/>
                </a:solidFill>
                <a:latin typeface="Calibri" pitchFamily="34" charset="0"/>
                <a:cs typeface="Times New Roman" pitchFamily="18" charset="0"/>
              </a:rPr>
              <a:t>крепкий</a:t>
            </a:r>
            <a:endParaRPr lang="ru-RU" sz="2400" b="1">
              <a:solidFill>
                <a:srgbClr val="FEE8D8"/>
              </a:solidFill>
              <a:latin typeface="Calibri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500438" y="5500688"/>
            <a:ext cx="2000250" cy="7143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>
                <a:solidFill>
                  <a:srgbClr val="FEE8D8"/>
                </a:solidFill>
                <a:latin typeface="Calibri" pitchFamily="34" charset="0"/>
                <a:cs typeface="Times New Roman" pitchFamily="18" charset="0"/>
              </a:rPr>
              <a:t>подтянутый</a:t>
            </a:r>
            <a:endParaRPr lang="ru-RU" sz="2400" b="1">
              <a:solidFill>
                <a:srgbClr val="FEE8D8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215063" y="5429250"/>
            <a:ext cx="2000250" cy="7143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>
                <a:solidFill>
                  <a:srgbClr val="FEE8D8"/>
                </a:solidFill>
                <a:latin typeface="Calibri" pitchFamily="34" charset="0"/>
                <a:cs typeface="Times New Roman" pitchFamily="18" charset="0"/>
              </a:rPr>
              <a:t>румяный</a:t>
            </a:r>
            <a:endParaRPr lang="ru-RU" sz="2400" b="1">
              <a:solidFill>
                <a:srgbClr val="FEE8D8"/>
              </a:solidFill>
              <a:latin typeface="Calibri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500438" y="3714750"/>
            <a:ext cx="2000250" cy="7143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>
                <a:solidFill>
                  <a:srgbClr val="FEE8D8"/>
                </a:solidFill>
                <a:latin typeface="Calibri" pitchFamily="34" charset="0"/>
                <a:cs typeface="Times New Roman" pitchFamily="18" charset="0"/>
              </a:rPr>
              <a:t>страшный</a:t>
            </a:r>
            <a:endParaRPr lang="ru-RU" sz="2400" b="1">
              <a:solidFill>
                <a:srgbClr val="FEE8D8"/>
              </a:solidFill>
              <a:latin typeface="Calibri" pitchFamily="34" charset="0"/>
            </a:endParaRPr>
          </a:p>
        </p:txBody>
      </p:sp>
      <p:pic>
        <p:nvPicPr>
          <p:cNvPr id="21" name="Picture 2" descr="http://s13.radikal.ru/i186/1112/4f/89ce5e9867e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2786063"/>
            <a:ext cx="1965325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  <p:bldP spid="14" grpId="0" animBg="1"/>
      <p:bldP spid="1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1928813" y="428625"/>
            <a:ext cx="5429250" cy="10001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Пословицы о здоровье</a:t>
            </a:r>
            <a:endParaRPr lang="ru-RU" sz="3200" b="1" dirty="0"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000125" y="1928813"/>
            <a:ext cx="3429000" cy="571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В здоровом теле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429125" y="1928813"/>
            <a:ext cx="3429000" cy="571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4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здоровый дух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000125" y="3071813"/>
            <a:ext cx="3429000" cy="571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Заболел живот, держи 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429125" y="3071813"/>
            <a:ext cx="3429000" cy="571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4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закрытым рот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00125" y="2500313"/>
            <a:ext cx="3429000" cy="571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Голову держи в холоде,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429125" y="2500313"/>
            <a:ext cx="3429000" cy="571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4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а ноги в тепле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000125" y="3643313"/>
            <a:ext cx="3429000" cy="571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К слабому и болезнь 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429125" y="3643313"/>
            <a:ext cx="3429000" cy="571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4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пристает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000125" y="4214813"/>
            <a:ext cx="3429000" cy="571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Поработал - 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429125" y="4214813"/>
            <a:ext cx="3429000" cy="571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4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отдохни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000125" y="4786313"/>
            <a:ext cx="3429000" cy="571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Любящий чистоту 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429125" y="4786313"/>
            <a:ext cx="3429000" cy="571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4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будет здоровым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3" grpId="0" animBg="1"/>
      <p:bldP spid="15" grpId="0" animBg="1"/>
      <p:bldP spid="17" grpId="0" animBg="1"/>
      <p:bldP spid="1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357313" y="642938"/>
            <a:ext cx="6429375" cy="157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9600" b="1" dirty="0">
                <a:solidFill>
                  <a:schemeClr val="accent1"/>
                </a:solidFill>
                <a:latin typeface="+mj-lt"/>
              </a:rPr>
              <a:t>Молодцы!</a:t>
            </a:r>
          </a:p>
        </p:txBody>
      </p:sp>
      <p:pic>
        <p:nvPicPr>
          <p:cNvPr id="67586" name="Picture 2" descr="http://img0.liveinternet.ru/images/attach/c/2/72/108/72108732_0_3edb5_db4be35_X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204937"/>
            <a:ext cx="7286676" cy="4653063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4"/>
          <p:cNvSpPr txBox="1">
            <a:spLocks/>
          </p:cNvSpPr>
          <p:nvPr/>
        </p:nvSpPr>
        <p:spPr bwMode="auto">
          <a:xfrm>
            <a:off x="428596" y="785794"/>
            <a:ext cx="8229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206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j-ea"/>
                <a:cs typeface="+mj-cs"/>
              </a:rPr>
              <a:t>Источники:</a:t>
            </a:r>
          </a:p>
          <a:p>
            <a:pPr algn="ctr" fontAlgn="auto">
              <a:spcAft>
                <a:spcPts val="0"/>
              </a:spcAft>
              <a:defRPr/>
            </a:pPr>
            <a:endParaRPr lang="ru-RU" sz="1400" b="1" dirty="0">
              <a:solidFill>
                <a:srgbClr val="002060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latin typeface="+mn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ru-RU" sz="1400" b="1" dirty="0">
              <a:solidFill>
                <a:srgbClr val="002060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latin typeface="+mn-lt"/>
              <a:ea typeface="+mj-ea"/>
              <a:cs typeface="+mj-cs"/>
            </a:endParaRPr>
          </a:p>
        </p:txBody>
      </p:sp>
      <p:sp>
        <p:nvSpPr>
          <p:cNvPr id="28675" name="Содержимое 5"/>
          <p:cNvSpPr txBox="1">
            <a:spLocks/>
          </p:cNvSpPr>
          <p:nvPr/>
        </p:nvSpPr>
        <p:spPr bwMode="auto">
          <a:xfrm>
            <a:off x="357188" y="857250"/>
            <a:ext cx="8229600" cy="657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r>
              <a:rPr lang="en-US" sz="1200">
                <a:latin typeface="Times New Roman" pitchFamily="18" charset="0"/>
                <a:cs typeface="Times New Roman" pitchFamily="18" charset="0"/>
                <a:hlinkClick r:id="rId3"/>
              </a:rPr>
              <a:t>http://s017.radikal.ru/i440/1111/1c/d0645f0482db.png</a:t>
            </a: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r>
              <a:rPr lang="en-US" sz="1200">
                <a:latin typeface="Times New Roman" pitchFamily="18" charset="0"/>
                <a:cs typeface="Times New Roman" pitchFamily="18" charset="0"/>
                <a:hlinkClick r:id="rId4"/>
              </a:rPr>
              <a:t>http://img-fotki.yandex.ru/get/5305/137563163.15c/0_7094d_f74da44_XL</a:t>
            </a: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r>
              <a:rPr lang="en-US" sz="1200">
                <a:latin typeface="Times New Roman" pitchFamily="18" charset="0"/>
                <a:cs typeface="Times New Roman" pitchFamily="18" charset="0"/>
                <a:hlinkClick r:id="rId5"/>
              </a:rPr>
              <a:t>http://www.vrgames.ru/published/publicdata/TIME2PLAY/attachments/SC/products_pictures/1189_9_enl.jpg</a:t>
            </a: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r>
              <a:rPr lang="en-US" sz="1200">
                <a:latin typeface="Times New Roman" pitchFamily="18" charset="0"/>
                <a:cs typeface="Times New Roman" pitchFamily="18" charset="0"/>
                <a:hlinkClick r:id="rId6"/>
              </a:rPr>
              <a:t>http://galinataravkova.ucoz.ru/_pu/4/39550562.png</a:t>
            </a: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r>
              <a:rPr lang="en-US" sz="1200">
                <a:latin typeface="Times New Roman" pitchFamily="18" charset="0"/>
                <a:cs typeface="Times New Roman" pitchFamily="18" charset="0"/>
                <a:hlinkClick r:id="rId7"/>
              </a:rPr>
              <a:t>http://s56.radikal.ru/i154/0811/31/2ddf3e6f8680.png</a:t>
            </a: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r>
              <a:rPr lang="en-US" sz="1200">
                <a:latin typeface="Times New Roman" pitchFamily="18" charset="0"/>
                <a:cs typeface="Times New Roman" pitchFamily="18" charset="0"/>
                <a:hlinkClick r:id="rId8"/>
              </a:rPr>
              <a:t>http://img-fotki.yandex.ru/get/6404/119528728.20de/0_f71b5_ee5c2510_XL</a:t>
            </a: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r>
              <a:rPr lang="en-US" sz="1200">
                <a:latin typeface="Times New Roman" pitchFamily="18" charset="0"/>
                <a:cs typeface="Times New Roman" pitchFamily="18" charset="0"/>
                <a:hlinkClick r:id="rId9"/>
              </a:rPr>
              <a:t>http://openclipart.org/image/800px/svg_to_png/4641/Chrisdesign_Photorealistic_Green_Apple.png</a:t>
            </a: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r>
              <a:rPr lang="en-US" sz="1200">
                <a:latin typeface="Times New Roman" pitchFamily="18" charset="0"/>
                <a:cs typeface="Times New Roman" pitchFamily="18" charset="0"/>
                <a:hlinkClick r:id="rId10"/>
              </a:rPr>
              <a:t>http://www.enfaltarim.com/FileUpload/bs239170/UrunResim/8055595.jpg</a:t>
            </a: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r>
              <a:rPr lang="en-US" sz="1200">
                <a:latin typeface="Times New Roman" pitchFamily="18" charset="0"/>
                <a:cs typeface="Times New Roman" pitchFamily="18" charset="0"/>
                <a:hlinkClick r:id="rId11"/>
              </a:rPr>
              <a:t>http://stringer.ucoz.ru/_si/0/81839648.png</a:t>
            </a: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r>
              <a:rPr lang="en-US" sz="1200">
                <a:latin typeface="Times New Roman" pitchFamily="18" charset="0"/>
                <a:cs typeface="Times New Roman" pitchFamily="18" charset="0"/>
                <a:hlinkClick r:id="rId12"/>
              </a:rPr>
              <a:t>http://dlm4.meta.ua/pic/0/63/125/vG70whMnto.png</a:t>
            </a: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r>
              <a:rPr lang="en-US" sz="1200">
                <a:latin typeface="Times New Roman" pitchFamily="18" charset="0"/>
                <a:cs typeface="Times New Roman" pitchFamily="18" charset="0"/>
                <a:hlinkClick r:id="rId13"/>
              </a:rPr>
              <a:t>http://img-fotki.yandex.ru/get/6202/119528728.19a4/0_d49ea_263001ac_XL</a:t>
            </a: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r>
              <a:rPr lang="en-US" sz="1200">
                <a:latin typeface="Times New Roman" pitchFamily="18" charset="0"/>
                <a:cs typeface="Times New Roman" pitchFamily="18" charset="0"/>
                <a:hlinkClick r:id="rId14"/>
              </a:rPr>
              <a:t>http://img0.liveinternet.ru/images/attach/c/2/84/170/84170096_4360286_fruits007.png</a:t>
            </a: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r>
              <a:rPr lang="en-US" sz="1200">
                <a:latin typeface="Times New Roman" pitchFamily="18" charset="0"/>
                <a:cs typeface="Times New Roman" pitchFamily="18" charset="0"/>
                <a:hlinkClick r:id="rId15"/>
              </a:rPr>
              <a:t>http://mednet.odessa.ua/uploads/catalog/93_1_max.jpg</a:t>
            </a: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r>
              <a:rPr lang="en-US" sz="1200">
                <a:latin typeface="Times New Roman" pitchFamily="18" charset="0"/>
                <a:cs typeface="Times New Roman" pitchFamily="18" charset="0"/>
                <a:hlinkClick r:id="rId16"/>
              </a:rPr>
              <a:t>http://www.snickers.fi/wp-content/themes/snickers/img/snickers_bar_new.png</a:t>
            </a: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r>
              <a:rPr lang="en-US" sz="1200">
                <a:latin typeface="Times New Roman" pitchFamily="18" charset="0"/>
                <a:cs typeface="Times New Roman" pitchFamily="18" charset="0"/>
                <a:hlinkClick r:id="rId17"/>
              </a:rPr>
              <a:t>http://p2.zopnow.com/images/products/320/pepsi-pepsi-bottle-225-ltr.png</a:t>
            </a: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r>
              <a:rPr lang="en-US" sz="1200">
                <a:latin typeface="Times New Roman" pitchFamily="18" charset="0"/>
                <a:cs typeface="Times New Roman" pitchFamily="18" charset="0"/>
                <a:hlinkClick r:id="rId18"/>
              </a:rPr>
              <a:t>http://img0.liveinternet.ru/images/attach/c/7/98/339/98339916_4360286_23455_6676.png</a:t>
            </a: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r>
              <a:rPr lang="en-US" sz="1200">
                <a:latin typeface="Times New Roman" pitchFamily="18" charset="0"/>
                <a:cs typeface="Times New Roman" pitchFamily="18" charset="0"/>
                <a:hlinkClick r:id="rId19"/>
              </a:rPr>
              <a:t>http://megavkusno-saratov.ru/foto/680b.png</a:t>
            </a: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r>
              <a:rPr lang="en-US" sz="1200">
                <a:latin typeface="Times New Roman" pitchFamily="18" charset="0"/>
                <a:cs typeface="Times New Roman" pitchFamily="18" charset="0"/>
                <a:hlinkClick r:id="rId20"/>
              </a:rPr>
              <a:t>http://www.marketonline.md/image/Item/1352/400x300/1.jpg</a:t>
            </a: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r>
              <a:rPr lang="en-US" sz="1200">
                <a:latin typeface="Times New Roman" pitchFamily="18" charset="0"/>
                <a:cs typeface="Times New Roman" pitchFamily="18" charset="0"/>
                <a:hlinkClick r:id="rId21"/>
              </a:rPr>
              <a:t>http://admin16.solinepro.ru/stirfry/upload/images/36dcd118bddfdba454e319f0a502639f.png</a:t>
            </a: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r>
              <a:rPr lang="en-US" sz="1200">
                <a:latin typeface="Times New Roman" pitchFamily="18" charset="0"/>
                <a:cs typeface="Times New Roman" pitchFamily="18" charset="0"/>
                <a:hlinkClick r:id="rId22"/>
              </a:rPr>
              <a:t>http://www.ygo.ru/img/o/00e8570509a109792bfdfd8f9928dd43.png</a:t>
            </a: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r>
              <a:rPr lang="en-US" sz="1200">
                <a:latin typeface="Times New Roman" pitchFamily="18" charset="0"/>
                <a:cs typeface="Times New Roman" pitchFamily="18" charset="0"/>
                <a:hlinkClick r:id="rId23"/>
              </a:rPr>
              <a:t>http://www.molskaz.ru/files/uni_catalog_elem_photo/tvorog_kont.png</a:t>
            </a: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r>
              <a:rPr lang="en-US" sz="1200">
                <a:latin typeface="Times New Roman" pitchFamily="18" charset="0"/>
                <a:cs typeface="Times New Roman" pitchFamily="18" charset="0"/>
                <a:hlinkClick r:id="rId24"/>
              </a:rPr>
              <a:t>http://img1.liveinternet.ru/images/attach/c/3/75/528/75528885_bf0234bf11ed.png</a:t>
            </a: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r>
              <a:rPr lang="en-US" sz="1200">
                <a:latin typeface="Times New Roman" pitchFamily="18" charset="0"/>
                <a:cs typeface="Times New Roman" pitchFamily="18" charset="0"/>
                <a:hlinkClick r:id="rId25"/>
              </a:rPr>
              <a:t>http://img1.liveinternet.ru/images/attach/c/1/61/368/61368254_366e57468862.png</a:t>
            </a: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r>
              <a:rPr lang="en-US" sz="1200">
                <a:latin typeface="Times New Roman" pitchFamily="18" charset="0"/>
                <a:cs typeface="Times New Roman" pitchFamily="18" charset="0"/>
                <a:hlinkClick r:id="rId26"/>
              </a:rPr>
              <a:t>http://img.happy-giraffe.ru/thumbs/700x700/83/3c70ab3dbbc2f30844345c4caea2d87e.jpg</a:t>
            </a: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r>
              <a:rPr lang="en-US" sz="1200">
                <a:latin typeface="Times New Roman" pitchFamily="18" charset="0"/>
                <a:cs typeface="Times New Roman" pitchFamily="18" charset="0"/>
                <a:hlinkClick r:id="rId27"/>
              </a:rPr>
              <a:t>http://www.kirovchanka.ru/assets/images/Articles/home/kulinaria/kulinaria_fish.jpg</a:t>
            </a: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r>
              <a:rPr lang="en-US" sz="1200">
                <a:latin typeface="Times New Roman" pitchFamily="18" charset="0"/>
                <a:cs typeface="Times New Roman" pitchFamily="18" charset="0"/>
                <a:hlinkClick r:id="rId28"/>
              </a:rPr>
              <a:t>http://liko.com.ua/images/images/img_products/poliska/big_400/13_400.png</a:t>
            </a: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DE6C36"/>
              </a:buClr>
              <a:buSzPct val="95000"/>
              <a:buFont typeface="Calibri" pitchFamily="34" charset="0"/>
              <a:buAutoNum type="arabicPeriod"/>
            </a:pPr>
            <a:endParaRPr lang="ru-RU" sz="12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Содержимое 2"/>
          <p:cNvSpPr>
            <a:spLocks noGrp="1"/>
          </p:cNvSpPr>
          <p:nvPr>
            <p:ph idx="1"/>
          </p:nvPr>
        </p:nvSpPr>
        <p:spPr>
          <a:xfrm>
            <a:off x="457200" y="785813"/>
            <a:ext cx="8229600" cy="5538787"/>
          </a:xfrm>
        </p:spPr>
        <p:txBody>
          <a:bodyPr/>
          <a:lstStyle/>
          <a:p>
            <a:pPr marL="514350" indent="-514350">
              <a:buFont typeface="Calibri" pitchFamily="34" charset="0"/>
              <a:buAutoNum type="arabicPeriod" startAt="27"/>
            </a:pPr>
            <a:r>
              <a:rPr lang="en-US" sz="1200" smtClean="0">
                <a:hlinkClick r:id="rId2"/>
              </a:rPr>
              <a:t>http://www.healthylifestyle.su/wp-content/uploads/2011/12/2.png</a:t>
            </a:r>
            <a:endParaRPr lang="ru-RU" sz="1200" smtClean="0"/>
          </a:p>
          <a:p>
            <a:pPr marL="514350" indent="-514350">
              <a:buFont typeface="Calibri" pitchFamily="34" charset="0"/>
              <a:buAutoNum type="arabicPeriod" startAt="27"/>
            </a:pPr>
            <a:r>
              <a:rPr lang="en-US" sz="1200" smtClean="0">
                <a:hlinkClick r:id="rId3"/>
              </a:rPr>
              <a:t>http://img-fotki.yandex.ru/get/26/119528728.16e1/0_ca510_f7dd20d5_XL</a:t>
            </a:r>
            <a:endParaRPr lang="ru-RU" sz="1200" smtClean="0"/>
          </a:p>
          <a:p>
            <a:pPr marL="514350" indent="-514350">
              <a:buFont typeface="Calibri" pitchFamily="34" charset="0"/>
              <a:buAutoNum type="arabicPeriod" startAt="27"/>
            </a:pPr>
            <a:r>
              <a:rPr lang="en-US" sz="1200" smtClean="0">
                <a:hlinkClick r:id="rId4"/>
              </a:rPr>
              <a:t>http://img-fotki.yandex.ru/get/6401/119528728.20f6/0_f76f0_bce7eef2_XL</a:t>
            </a:r>
            <a:endParaRPr lang="ru-RU" sz="1200" smtClean="0"/>
          </a:p>
          <a:p>
            <a:pPr marL="514350" indent="-514350">
              <a:buFont typeface="Calibri" pitchFamily="34" charset="0"/>
              <a:buAutoNum type="arabicPeriod" startAt="27"/>
            </a:pPr>
            <a:r>
              <a:rPr lang="en-US" sz="1200" smtClean="0">
                <a:hlinkClick r:id="rId5"/>
              </a:rPr>
              <a:t>http://www.epb-omsk.ru/system/files/img/Krynochka/prostokvasha_big4%25_0,5.png</a:t>
            </a:r>
            <a:endParaRPr lang="ru-RU" sz="1200" smtClean="0"/>
          </a:p>
          <a:p>
            <a:pPr marL="514350" indent="-514350">
              <a:buFont typeface="Calibri" pitchFamily="34" charset="0"/>
              <a:buAutoNum type="arabicPeriod" startAt="27"/>
            </a:pPr>
            <a:r>
              <a:rPr lang="en-US" sz="1200" smtClean="0">
                <a:hlinkClick r:id="rId6"/>
              </a:rPr>
              <a:t>http://www.pokupay24.com.ua/fotky10718/fotos/_vyrn_208814.png</a:t>
            </a:r>
            <a:endParaRPr lang="ru-RU" sz="1200" smtClean="0"/>
          </a:p>
          <a:p>
            <a:pPr marL="514350" indent="-514350">
              <a:buFont typeface="Calibri" pitchFamily="34" charset="0"/>
              <a:buAutoNum type="arabicPeriod" startAt="27"/>
            </a:pPr>
            <a:r>
              <a:rPr lang="en-US" sz="1200" smtClean="0">
                <a:hlinkClick r:id="rId7"/>
              </a:rPr>
              <a:t>http://limon-nv.ru/images/catalog/Pivo/Kpivu/chipsy.png</a:t>
            </a:r>
            <a:endParaRPr lang="ru-RU" sz="1200" smtClean="0"/>
          </a:p>
          <a:p>
            <a:pPr marL="514350" indent="-514350">
              <a:buFont typeface="Calibri" pitchFamily="34" charset="0"/>
              <a:buAutoNum type="arabicPeriod" startAt="27"/>
            </a:pPr>
            <a:r>
              <a:rPr lang="en-US" sz="1200" smtClean="0">
                <a:hlinkClick r:id="rId8"/>
              </a:rPr>
              <a:t>http://prostor-sochi.ru/filestore/catalog/objects/e2/e29f3aeb-9816-11e0-9746-001302bcc7bc/img_0.jpg</a:t>
            </a:r>
            <a:endParaRPr lang="ru-RU" sz="1200" smtClean="0"/>
          </a:p>
          <a:p>
            <a:pPr marL="514350" indent="-514350">
              <a:buFont typeface="Calibri" pitchFamily="34" charset="0"/>
              <a:buAutoNum type="arabicPeriod" startAt="27"/>
            </a:pPr>
            <a:r>
              <a:rPr lang="en-US" sz="1200" smtClean="0">
                <a:hlinkClick r:id="rId9"/>
              </a:rPr>
              <a:t>http://www.hram-troicy.prihod.ru/users/67/1167/editor_files/image/%D0%91%D0%B8%D0%B3-%D0%9C%D0%B0%D0%BA.png</a:t>
            </a:r>
            <a:endParaRPr lang="ru-RU" sz="1200" smtClean="0"/>
          </a:p>
          <a:p>
            <a:pPr marL="514350" indent="-514350">
              <a:buFont typeface="Calibri" pitchFamily="34" charset="0"/>
              <a:buAutoNum type="arabicPeriod" startAt="27"/>
            </a:pPr>
            <a:r>
              <a:rPr lang="en-US" sz="1200" smtClean="0">
                <a:hlinkClick r:id="rId10"/>
              </a:rPr>
              <a:t>http://www.menunsk.ru/order/sites/default/files/food_images/sprite.png</a:t>
            </a:r>
            <a:endParaRPr lang="ru-RU" sz="1200" smtClean="0"/>
          </a:p>
          <a:p>
            <a:pPr marL="514350" indent="-514350">
              <a:buFont typeface="Calibri" pitchFamily="34" charset="0"/>
              <a:buAutoNum type="arabicPeriod" startAt="27"/>
            </a:pPr>
            <a:r>
              <a:rPr lang="en-US" sz="1200" smtClean="0">
                <a:hlinkClick r:id="rId11"/>
              </a:rPr>
              <a:t>http://ok.ya1.ru/uploads/posts/2011-05/1304333052_1300038670_121.jpg</a:t>
            </a:r>
            <a:endParaRPr lang="ru-RU" sz="1200" smtClean="0"/>
          </a:p>
          <a:p>
            <a:pPr marL="514350" indent="-514350">
              <a:buFont typeface="Calibri" pitchFamily="34" charset="0"/>
              <a:buAutoNum type="arabicPeriod" startAt="27"/>
            </a:pPr>
            <a:r>
              <a:rPr lang="en-US" sz="1200" smtClean="0">
                <a:hlinkClick r:id="rId12"/>
              </a:rPr>
              <a:t>http://izifood.ru/img/catalog/5d77e24d02286864a1f29bc3fd33edca.png</a:t>
            </a:r>
            <a:endParaRPr lang="ru-RU" sz="1200" smtClean="0"/>
          </a:p>
          <a:p>
            <a:pPr marL="514350" indent="-514350">
              <a:buFont typeface="Calibri" pitchFamily="34" charset="0"/>
              <a:buAutoNum type="arabicPeriod" startAt="27"/>
            </a:pPr>
            <a:r>
              <a:rPr lang="en-US" sz="1200" smtClean="0">
                <a:hlinkClick r:id="rId13"/>
              </a:rPr>
              <a:t>http://p1.zopnow.com/images/products/320/snickers-chocolate-bar-57-g.png</a:t>
            </a:r>
            <a:endParaRPr lang="ru-RU" sz="1200" smtClean="0"/>
          </a:p>
          <a:p>
            <a:pPr marL="514350" indent="-514350">
              <a:buFont typeface="Calibri" pitchFamily="34" charset="0"/>
              <a:buAutoNum type="arabicPeriod" startAt="27"/>
            </a:pPr>
            <a:r>
              <a:rPr lang="en-US" sz="1200" smtClean="0">
                <a:hlinkClick r:id="rId14"/>
              </a:rPr>
              <a:t>http://i.otzovik.com/product/2012/12/108695.png</a:t>
            </a:r>
            <a:endParaRPr lang="ru-RU" sz="1200" smtClean="0"/>
          </a:p>
          <a:p>
            <a:pPr marL="514350" indent="-514350">
              <a:buFont typeface="Calibri" pitchFamily="34" charset="0"/>
              <a:buAutoNum type="arabicPeriod" startAt="27"/>
            </a:pPr>
            <a:r>
              <a:rPr lang="en-US" sz="1200" smtClean="0">
                <a:hlinkClick r:id="rId15"/>
              </a:rPr>
              <a:t>http://s13.radikal.ru/i186/1112/4f/89ce5e9867ec.png</a:t>
            </a:r>
            <a:endParaRPr lang="ru-RU" sz="1200" smtClean="0"/>
          </a:p>
          <a:p>
            <a:pPr marL="514350" indent="-514350">
              <a:buFont typeface="Calibri" pitchFamily="34" charset="0"/>
              <a:buAutoNum type="arabicPeriod" startAt="27"/>
            </a:pPr>
            <a:r>
              <a:rPr lang="en-US" sz="1200" smtClean="0">
                <a:hlinkClick r:id="rId16"/>
              </a:rPr>
              <a:t>http://img0.liveinternet.ru/images/attach/c/2/72/108/72108732_0_3edb5_db4be35_XL.png</a:t>
            </a:r>
            <a:endParaRPr lang="ru-RU" sz="1200" smtClean="0"/>
          </a:p>
          <a:p>
            <a:pPr marL="514350" indent="-514350">
              <a:buFont typeface="Calibri" pitchFamily="34" charset="0"/>
              <a:buAutoNum type="arabicPeriod" startAt="27"/>
            </a:pPr>
            <a:endParaRPr lang="ru-RU" sz="1200" smtClean="0"/>
          </a:p>
          <a:p>
            <a:pPr marL="514350" indent="-514350">
              <a:buFont typeface="Calibri" pitchFamily="34" charset="0"/>
              <a:buAutoNum type="arabicPeriod" startAt="27"/>
            </a:pPr>
            <a:endParaRPr lang="ru-RU" sz="1200" smtClean="0"/>
          </a:p>
          <a:p>
            <a:pPr marL="514350" indent="-514350">
              <a:buFont typeface="Calibri" pitchFamily="34" charset="0"/>
              <a:buAutoNum type="arabicPeriod" startAt="27"/>
            </a:pPr>
            <a:endParaRPr lang="ru-RU" sz="1200" smtClean="0"/>
          </a:p>
          <a:p>
            <a:pPr marL="514350" indent="-514350">
              <a:buFont typeface="Calibri" pitchFamily="34" charset="0"/>
              <a:buAutoNum type="arabicPeriod" startAt="27"/>
            </a:pPr>
            <a:endParaRPr lang="ru-RU" sz="1200" smtClean="0"/>
          </a:p>
          <a:p>
            <a:pPr marL="514350" indent="-514350">
              <a:buFont typeface="Calibri" pitchFamily="34" charset="0"/>
              <a:buAutoNum type="arabicPeriod" startAt="27"/>
            </a:pPr>
            <a:endParaRPr lang="ru-RU" sz="1200" smtClean="0"/>
          </a:p>
          <a:p>
            <a:pPr marL="514350" indent="-514350">
              <a:buFont typeface="Calibri" pitchFamily="34" charset="0"/>
              <a:buAutoNum type="arabicPeriod" startAt="27"/>
            </a:pPr>
            <a:endParaRPr lang="ru-RU" sz="1200" smtClean="0"/>
          </a:p>
          <a:p>
            <a:pPr marL="514350" indent="-514350">
              <a:buFont typeface="Calibri" pitchFamily="34" charset="0"/>
              <a:buAutoNum type="arabicPeriod" startAt="27"/>
            </a:pPr>
            <a:endParaRPr lang="ru-RU" sz="1200" smtClean="0"/>
          </a:p>
          <a:p>
            <a:pPr marL="514350" indent="-514350">
              <a:buFont typeface="Calibri" pitchFamily="34" charset="0"/>
              <a:buAutoNum type="arabicPeriod" startAt="27"/>
            </a:pPr>
            <a:endParaRPr lang="ru-RU" sz="1200" smtClean="0"/>
          </a:p>
          <a:p>
            <a:pPr marL="514350" indent="-514350">
              <a:buFont typeface="Calibri" pitchFamily="34" charset="0"/>
              <a:buAutoNum type="arabicPeriod" startAt="27"/>
            </a:pPr>
            <a:endParaRPr lang="ru-RU" sz="1200" smtClean="0"/>
          </a:p>
          <a:p>
            <a:pPr marL="514350" indent="-514350">
              <a:buFont typeface="Calibri" pitchFamily="34" charset="0"/>
              <a:buAutoNum type="arabicPeriod" startAt="27"/>
            </a:pPr>
            <a:endParaRPr lang="ru-RU" sz="1200" smtClean="0"/>
          </a:p>
          <a:p>
            <a:pPr marL="514350" indent="-514350">
              <a:buFont typeface="Calibri" pitchFamily="34" charset="0"/>
              <a:buAutoNum type="arabicPeriod" startAt="27"/>
            </a:pPr>
            <a:endParaRPr lang="ru-RU" sz="1200" smtClean="0"/>
          </a:p>
          <a:p>
            <a:pPr marL="514350" indent="-514350">
              <a:buFont typeface="Calibri" pitchFamily="34" charset="0"/>
              <a:buAutoNum type="arabicPeriod" startAt="27"/>
            </a:pPr>
            <a:endParaRPr lang="ru-RU" sz="1200" smtClean="0"/>
          </a:p>
          <a:p>
            <a:pPr marL="514350" indent="-514350">
              <a:buFont typeface="Calibri" pitchFamily="34" charset="0"/>
              <a:buAutoNum type="arabicPeriod" startAt="27"/>
            </a:pPr>
            <a:endParaRPr lang="ru-RU" sz="1200" smtClean="0"/>
          </a:p>
          <a:p>
            <a:pPr marL="514350" indent="-514350">
              <a:buFont typeface="Calibri" pitchFamily="34" charset="0"/>
              <a:buAutoNum type="arabicPeriod" startAt="27"/>
            </a:pPr>
            <a:endParaRPr lang="ru-RU" sz="1200" smtClean="0"/>
          </a:p>
          <a:p>
            <a:pPr marL="514350" indent="-514350">
              <a:buFont typeface="Calibri" pitchFamily="34" charset="0"/>
              <a:buAutoNum type="arabicPeriod" startAt="27"/>
            </a:pPr>
            <a:endParaRPr lang="ru-RU" sz="1200" smtClean="0"/>
          </a:p>
          <a:p>
            <a:pPr marL="514350" indent="-514350">
              <a:buFont typeface="Calibri" pitchFamily="34" charset="0"/>
              <a:buAutoNum type="arabicPeriod" startAt="27"/>
            </a:pPr>
            <a:endParaRPr lang="ru-RU" sz="120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2571750" y="428625"/>
            <a:ext cx="3000375" cy="3079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206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</a:rPr>
              <a:t>Источники: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-облако 2"/>
          <p:cNvSpPr/>
          <p:nvPr/>
        </p:nvSpPr>
        <p:spPr>
          <a:xfrm>
            <a:off x="285720" y="500042"/>
            <a:ext cx="4929222" cy="1714512"/>
          </a:xfrm>
          <a:prstGeom prst="cloudCallout">
            <a:avLst>
              <a:gd name="adj1" fmla="val 14761"/>
              <a:gd name="adj2" fmla="val 16421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  <a:latin typeface="+mj-lt"/>
              </a:rPr>
              <a:t>Как надела сто рубах,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  <a:latin typeface="+mj-lt"/>
              </a:rPr>
              <a:t>Захрустела на зубах</a:t>
            </a:r>
          </a:p>
        </p:txBody>
      </p:sp>
      <p:pic>
        <p:nvPicPr>
          <p:cNvPr id="5128" name="Picture 8" descr="http://s56.radikal.ru/i154/0811/31/2ddf3e6f868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88" y="1870075"/>
            <a:ext cx="5572125" cy="498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-облако 2"/>
          <p:cNvSpPr/>
          <p:nvPr/>
        </p:nvSpPr>
        <p:spPr>
          <a:xfrm>
            <a:off x="3214678" y="428604"/>
            <a:ext cx="4857784" cy="1785950"/>
          </a:xfrm>
          <a:prstGeom prst="cloudCallout">
            <a:avLst>
              <a:gd name="adj1" fmla="val -18423"/>
              <a:gd name="adj2" fmla="val 189254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Круглое, румяное,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Я расту на ветке;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Любят меня взрослые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 маленькие детки</a:t>
            </a:r>
          </a:p>
        </p:txBody>
      </p:sp>
      <p:pic>
        <p:nvPicPr>
          <p:cNvPr id="6156" name="Picture 12" descr="http://openclipart.org/image/800px/svg_to_png/4641/Chrisdesign_Photorealistic_Green_Appl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38" y="1928813"/>
            <a:ext cx="5072062" cy="539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ыноска-облако 4"/>
          <p:cNvSpPr/>
          <p:nvPr/>
        </p:nvSpPr>
        <p:spPr>
          <a:xfrm>
            <a:off x="3786182" y="428604"/>
            <a:ext cx="4929222" cy="1714512"/>
          </a:xfrm>
          <a:prstGeom prst="cloudCallout">
            <a:avLst>
              <a:gd name="adj1" fmla="val 14761"/>
              <a:gd name="adj2" fmla="val 16421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72000" y="571500"/>
            <a:ext cx="4572000" cy="13239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latin typeface="+mj-lt"/>
              </a:rPr>
              <a:t>За кудрявый хохолок</a:t>
            </a:r>
          </a:p>
          <a:p>
            <a:pPr>
              <a:defRPr/>
            </a:pPr>
            <a:r>
              <a:rPr lang="ru-RU" sz="2000" b="1" dirty="0">
                <a:latin typeface="+mj-lt"/>
              </a:rPr>
              <a:t>Лису из норки поволок.</a:t>
            </a:r>
          </a:p>
          <a:p>
            <a:pPr>
              <a:defRPr/>
            </a:pPr>
            <a:r>
              <a:rPr lang="ru-RU" sz="2000" b="1" dirty="0">
                <a:latin typeface="+mj-lt"/>
              </a:rPr>
              <a:t>На ощупь - очень гладкая,</a:t>
            </a:r>
          </a:p>
          <a:p>
            <a:pPr>
              <a:defRPr/>
            </a:pPr>
            <a:r>
              <a:rPr lang="ru-RU" sz="2000" b="1" dirty="0">
                <a:latin typeface="+mj-lt"/>
              </a:rPr>
              <a:t>На вкус - как сахар сладкая</a:t>
            </a:r>
          </a:p>
        </p:txBody>
      </p:sp>
      <p:pic>
        <p:nvPicPr>
          <p:cNvPr id="175106" name="Picture 2" descr="http://stringer.ucoz.ru/_si/0/8183964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474892">
            <a:off x="604838" y="2219325"/>
            <a:ext cx="7610475" cy="413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75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-облако 3"/>
          <p:cNvSpPr/>
          <p:nvPr/>
        </p:nvSpPr>
        <p:spPr>
          <a:xfrm>
            <a:off x="1571604" y="571480"/>
            <a:ext cx="5214974" cy="1643074"/>
          </a:xfrm>
          <a:prstGeom prst="cloudCallout">
            <a:avLst>
              <a:gd name="adj1" fmla="val -12575"/>
              <a:gd name="adj2" fmla="val 264314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+mj-lt"/>
              </a:rPr>
              <a:t>Угадайте, кто же я!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+mj-lt"/>
              </a:rPr>
              <a:t>Напиток этот любит детвора!</a:t>
            </a:r>
          </a:p>
        </p:txBody>
      </p:sp>
      <p:pic>
        <p:nvPicPr>
          <p:cNvPr id="182274" name="Picture 2" descr="http://p2.zopnow.com/images/products/320/pepsi-pepsi-bottle-225-lt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707105">
            <a:off x="1114425" y="1471613"/>
            <a:ext cx="51435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82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ыноска-облако 4"/>
          <p:cNvSpPr/>
          <p:nvPr/>
        </p:nvSpPr>
        <p:spPr>
          <a:xfrm>
            <a:off x="2143108" y="714356"/>
            <a:ext cx="4929222" cy="1714512"/>
          </a:xfrm>
          <a:prstGeom prst="cloudCallout">
            <a:avLst>
              <a:gd name="adj1" fmla="val 14761"/>
              <a:gd name="adj2" fmla="val 16421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2000" b="1" dirty="0">
                <a:latin typeface="+mj-lt"/>
              </a:rPr>
              <a:t>Я длинный и зеленый,</a:t>
            </a:r>
          </a:p>
          <a:p>
            <a:pPr>
              <a:defRPr/>
            </a:pPr>
            <a:r>
              <a:rPr lang="ru-RU" sz="2000" b="1" dirty="0">
                <a:latin typeface="+mj-lt"/>
              </a:rPr>
              <a:t>Вкусен я соленый,</a:t>
            </a:r>
          </a:p>
          <a:p>
            <a:pPr>
              <a:defRPr/>
            </a:pPr>
            <a:r>
              <a:rPr lang="ru-RU" sz="2000" b="1" dirty="0">
                <a:latin typeface="+mj-lt"/>
              </a:rPr>
              <a:t>Вкусен и сырой. </a:t>
            </a:r>
          </a:p>
          <a:p>
            <a:pPr>
              <a:defRPr/>
            </a:pPr>
            <a:r>
              <a:rPr lang="ru-RU" sz="2000" b="1" dirty="0">
                <a:latin typeface="+mj-lt"/>
              </a:rPr>
              <a:t>Кто же я такой?</a:t>
            </a:r>
          </a:p>
        </p:txBody>
      </p:sp>
      <p:pic>
        <p:nvPicPr>
          <p:cNvPr id="177158" name="Picture 6" descr="http://dlm4.meta.ua/pic/0/63/125/vG70whMnt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88" y="1571625"/>
            <a:ext cx="6072187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77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Выноска-облако 6"/>
          <p:cNvSpPr/>
          <p:nvPr/>
        </p:nvSpPr>
        <p:spPr>
          <a:xfrm>
            <a:off x="1071538" y="357166"/>
            <a:ext cx="5572164" cy="2143140"/>
          </a:xfrm>
          <a:prstGeom prst="cloudCallout">
            <a:avLst>
              <a:gd name="adj1" fmla="val -12575"/>
              <a:gd name="adj2" fmla="val 264314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78180" name="Picture 4" descr="http://img-fotki.yandex.ru/get/6202/119528728.19a4/0_d49ea_263001ac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38" y="2643188"/>
            <a:ext cx="5684837" cy="3773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8181" name="Rectangle 5"/>
          <p:cNvSpPr>
            <a:spLocks noChangeArrowheads="1"/>
          </p:cNvSpPr>
          <p:nvPr/>
        </p:nvSpPr>
        <p:spPr bwMode="auto">
          <a:xfrm>
            <a:off x="2286000" y="714375"/>
            <a:ext cx="3429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ru-RU" sz="2000" b="1" dirty="0">
                <a:latin typeface="+mj-lt"/>
              </a:rPr>
              <a:t>Фрукт похож на неваляшку,</a:t>
            </a:r>
          </a:p>
          <a:p>
            <a:pPr eaLnBrk="0" hangingPunct="0">
              <a:defRPr/>
            </a:pPr>
            <a:r>
              <a:rPr lang="ru-RU" sz="2000" b="1" dirty="0">
                <a:latin typeface="+mj-lt"/>
              </a:rPr>
              <a:t>Носит желтую рубашку.</a:t>
            </a:r>
          </a:p>
          <a:p>
            <a:pPr eaLnBrk="0" hangingPunct="0">
              <a:defRPr/>
            </a:pPr>
            <a:r>
              <a:rPr lang="ru-RU" sz="2000" b="1" dirty="0">
                <a:latin typeface="+mj-lt"/>
              </a:rPr>
              <a:t>Тишину в саду нарушив,</a:t>
            </a:r>
          </a:p>
          <a:p>
            <a:pPr eaLnBrk="0" hangingPunct="0">
              <a:defRPr/>
            </a:pPr>
            <a:r>
              <a:rPr lang="ru-RU" sz="2000" b="1" dirty="0">
                <a:latin typeface="+mj-lt"/>
              </a:rPr>
              <a:t>С дерева упала…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78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ыноска-облако 4"/>
          <p:cNvSpPr/>
          <p:nvPr/>
        </p:nvSpPr>
        <p:spPr>
          <a:xfrm>
            <a:off x="1071538" y="357166"/>
            <a:ext cx="5572164" cy="2143140"/>
          </a:xfrm>
          <a:prstGeom prst="cloudCallout">
            <a:avLst>
              <a:gd name="adj1" fmla="val -12575"/>
              <a:gd name="adj2" fmla="val 264314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+mj-lt"/>
              </a:rPr>
              <a:t>Знайте, дамы, господа: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+mj-lt"/>
              </a:rPr>
              <a:t>Этот шоколад с орехами –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+mj-lt"/>
              </a:rPr>
              <a:t>Лучшая еда!</a:t>
            </a:r>
          </a:p>
        </p:txBody>
      </p:sp>
      <p:pic>
        <p:nvPicPr>
          <p:cNvPr id="181250" name="Picture 2" descr="http://www.snickers.fi/wp-content/themes/snickers/img/snickers_bar_new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88" y="2357438"/>
            <a:ext cx="7372350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8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2074</TotalTime>
  <Words>700</Words>
  <Application>Microsoft Office PowerPoint</Application>
  <PresentationFormat>Экран (4:3)</PresentationFormat>
  <Paragraphs>255</Paragraphs>
  <Slides>27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Поток</vt:lpstr>
      <vt:lpstr>Классный час 3 класс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Классный час</dc:title>
  <dc:subject>Здоровое питание</dc:subject>
  <dc:creator>Наталья</dc:creator>
  <cp:lastModifiedBy>Наталья</cp:lastModifiedBy>
  <cp:revision>381</cp:revision>
  <dcterms:modified xsi:type="dcterms:W3CDTF">2024-03-15T07:53:58Z</dcterms:modified>
</cp:coreProperties>
</file>